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2" r:id="rId2"/>
    <p:sldId id="294" r:id="rId3"/>
    <p:sldId id="277" r:id="rId4"/>
    <p:sldId id="295" r:id="rId5"/>
    <p:sldId id="293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5A9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98D671-A796-49BD-8CF8-48BAAA9E4F6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127" y="1483801"/>
            <a:ext cx="6031746" cy="452063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ТРЕНАЖЕР «ЗАДАНИЯ В5»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-119134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В5.6.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Ярмарка в Ганновере – это 13 ведущих международных выставок по различным направлениям экономики. (Б) Мероприятие предоставляет обширные возможности для демонстрации и приобретения продукции и услуг.  (В) В 2011 году международная ярмарка промышленных технологий, оборудования, услуг и инновационных разработок проводилась в 63 раз. (Г) Инновационные отношения в социальной сфере возникают по поводу общественного воспроизводства результатов функционирования ее отраслей. (Д) Особенности инновационных отношений в социальной сфере основываются на роли ее субъектов как активных участников инновационного процесса в социально-экономическом развитии страны.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9374" y="832254"/>
            <a:ext cx="89644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/>
              <a:t>факты — это реально произошедшие события, которые констатируются </a:t>
            </a:r>
          </a:p>
          <a:p>
            <a:r>
              <a:rPr lang="ru-RU" sz="2000" dirty="0" smtClean="0"/>
              <a:t>фактический </a:t>
            </a:r>
            <a:r>
              <a:rPr lang="ru-RU" sz="2000" dirty="0" smtClean="0"/>
              <a:t>характер носят те события, которые реально произошли и являются только материалом для дальнейшего анализа, дальнейших оценочных суждений. </a:t>
            </a:r>
            <a:endParaRPr lang="ru-RU" sz="2000" dirty="0" smtClean="0"/>
          </a:p>
          <a:p>
            <a:endParaRPr lang="ru-RU" sz="2000" b="1" dirty="0"/>
          </a:p>
          <a:p>
            <a:r>
              <a:rPr lang="ru-RU" sz="2000" b="1" dirty="0" smtClean="0"/>
              <a:t>Например</a:t>
            </a:r>
            <a:r>
              <a:rPr lang="ru-RU" sz="2000" dirty="0" smtClean="0"/>
              <a:t>, в тексте указывается </a:t>
            </a:r>
            <a:r>
              <a:rPr lang="ru-RU" sz="2000" i="1" dirty="0" smtClean="0"/>
              <a:t>«с ростом доходов потребителя реже ремонтируют одежду и обувь, предпочитая покупать новые, отказываются от дешёвых и не очень качественных  продуктов питания». </a:t>
            </a:r>
            <a:r>
              <a:rPr lang="ru-RU" sz="2000" dirty="0" smtClean="0"/>
              <a:t>Положение не даёт оценок. То же самое и в предложении - </a:t>
            </a:r>
            <a:r>
              <a:rPr lang="ru-RU" sz="2000" i="1" dirty="0" smtClean="0"/>
              <a:t>«эту закономерность исследовал немецкий экономист Эрнст </a:t>
            </a:r>
            <a:r>
              <a:rPr lang="ru-RU" sz="2000" i="1" dirty="0" err="1" smtClean="0"/>
              <a:t>Энгель</a:t>
            </a:r>
            <a:r>
              <a:rPr lang="ru-RU" sz="2000" i="1" dirty="0" smtClean="0"/>
              <a:t>» </a:t>
            </a:r>
            <a:r>
              <a:rPr lang="ru-RU" sz="2000" dirty="0" smtClean="0"/>
              <a:t>- констатируется факт.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1886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Положения, имеющие фактический характер: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206625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ru-RU" sz="2000" b="1" dirty="0" smtClean="0"/>
              <a:t>      Суждения </a:t>
            </a:r>
            <a:r>
              <a:rPr lang="ru-RU" sz="2000" dirty="0" smtClean="0"/>
              <a:t>(высказывание, мнение об определенном факте, предмете, явлении) оценочные выражают отношение к фактам, оценивают их значение. </a:t>
            </a:r>
            <a:endParaRPr lang="ru-RU" sz="2000" dirty="0" smtClean="0"/>
          </a:p>
          <a:p>
            <a:pPr marL="457200" indent="-457200"/>
            <a:endParaRPr lang="ru-RU" sz="2000" dirty="0"/>
          </a:p>
          <a:p>
            <a:pPr marL="457200" indent="-457200"/>
            <a:r>
              <a:rPr lang="ru-RU" sz="2000" dirty="0" smtClean="0"/>
              <a:t>Эти </a:t>
            </a:r>
            <a:r>
              <a:rPr lang="ru-RU" sz="2000" dirty="0" smtClean="0"/>
              <a:t>суждения могут включать в себя как чисто оценочный компонент</a:t>
            </a:r>
            <a:r>
              <a:rPr lang="ru-RU" sz="2000" i="1" dirty="0" smtClean="0"/>
              <a:t> («плохо», «хорошо», «безнравственно» и т.п.)</a:t>
            </a:r>
            <a:r>
              <a:rPr lang="ru-RU" sz="2000" dirty="0" smtClean="0"/>
              <a:t>, так и отношение к явлению в более широком плане, объяснение его причин с собственной позиции или оценку его влияния на другие явления </a:t>
            </a:r>
            <a:r>
              <a:rPr lang="ru-RU" sz="2000" i="1" dirty="0" smtClean="0"/>
              <a:t>(«может объясняться», «является примером» и т.п.)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457200" indent="-457200"/>
            <a:r>
              <a:rPr lang="ru-RU" sz="2000" dirty="0" smtClean="0"/>
              <a:t>Как </a:t>
            </a:r>
            <a:r>
              <a:rPr lang="ru-RU" sz="2000" dirty="0" smtClean="0"/>
              <a:t>правило, в тексте оценочное суждение содержит следующие речевые обороты: </a:t>
            </a:r>
            <a:r>
              <a:rPr lang="ru-RU" sz="2000" i="1" dirty="0" smtClean="0"/>
              <a:t>«на наш взгляд», «по вашему мнению», «с нашей точки зрения», «по-видимому», «считалось», «представлялось», «как утверждал», «как говорил», «как отмечал»</a:t>
            </a:r>
            <a:r>
              <a:rPr lang="ru-RU" sz="2000" dirty="0" smtClean="0"/>
              <a:t> и т. п. 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4766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Положения, имеющие оценочный характер: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ru-RU" sz="2000" b="1" dirty="0" smtClean="0"/>
              <a:t>      Теоретическое утверждение </a:t>
            </a:r>
            <a:r>
              <a:rPr lang="ru-RU" sz="2000" dirty="0" smtClean="0"/>
              <a:t>– это такое исходное утверждение единой всеобщей теории или такое утверждение, выведенное в процессе непротиворечивых рассуждений из ранее установленных утверждений этой теории, которое не противоречит всем смежным с ним исходным и выводным утверждениям единой всеобщей теории.</a:t>
            </a:r>
          </a:p>
          <a:p>
            <a:pPr marL="457200" indent="-457200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47667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Положения, имеющие характер теоретических утверждений: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364502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Примером теоретического утверждения </a:t>
            </a:r>
            <a:r>
              <a:rPr lang="ru-RU" dirty="0" smtClean="0"/>
              <a:t>является: </a:t>
            </a:r>
            <a:r>
              <a:rPr lang="ru-RU" i="1" dirty="0" smtClean="0"/>
              <a:t>«Товары низшего качества покупают больше, если доходы населения падают, и от их приобретения население отказывается по мере роста доходов.»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248741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В5.1. Прочитайте приведенный ниже текст, каждое положение которого обозначено определенной буквой.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(А) Социальная сфера – одна из основных сфер жизни общества. (Б) Интересные изменения происходят в области оказания услуг населению медицинских услуг. (В) одним из изменений является создание единого телефонного центра. (Г) На состоявшейся пресс -  конференции региональный министр здравоохранения рассказал, что по телефону уже можно записаться на прием к специалистам в медицинское учреждение. (Д) Единый телефонный центр будет пользоваться большой популярностью.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Определите, какие положения текста имеют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фактический характер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характер оценочных суждений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характер теоретических утверждений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99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88640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В5.2.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Выделяют долгосрочные и краткосрочные цели социально-экономического развития. (Б) Председатель правительства области дал интервью корреспонденту местной ежедневной газеты. (В) Он назвал цели, которым будут посвящены планы социально-экономического развития региона, среди которых – строительство водопроводов, очистных сооружений, дорожной сети, ремонт ветхого и аварийного жилья, а также строительство жилья в сельских населенных пунктах. (Г) Эти планы чрезвычайно современны. (Д) публикация в газете должна вызвать большой интерес.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99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48264" y="59492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42528"/>
            <a:ext cx="856895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В5.3.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По сравнению с прошлым годом в 20 раз снизилось число случаев травматизма в городе.  (Б) К руководителям служб, не выполнивших обязательства по уборке города, применялись санкции, вплоть до увольнения. (В) Контроль за качеством уборки снега и льда был жестче, чем в прошлом году.  (Г) Вместе с тем, использование </a:t>
            </a:r>
            <a:r>
              <a:rPr lang="ru-RU" sz="2000" dirty="0" err="1" smtClean="0"/>
              <a:t>антигололедных</a:t>
            </a:r>
            <a:r>
              <a:rPr lang="ru-RU" sz="2000" dirty="0" smtClean="0"/>
              <a:t> реагентов вряд ли стоит считать самым удачным средством достижения цели. (Д) Основное содержание деятельности – изменение мира в интересах людей.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804193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В5.4.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Виды искусства – это исторически сложившиеся, устойчивые формы творческой деятельности. (Б) Её продукты собрала, в частности, выставка шедевров «Святая Русь».  (В) На выставке представлено 450 предметов из 25 российских музеев. (Г) Один экспонат приехал из Лувра. (Д) По своим масштабам эта выставка не имеет равных.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496419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В5.5.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</a:p>
          <a:p>
            <a:r>
              <a:rPr lang="ru-RU" sz="2000" dirty="0" smtClean="0">
                <a:cs typeface="Times New Roman" pitchFamily="18" charset="0"/>
              </a:rPr>
              <a:t>(А) Фонд содействия развитию малых форм предприятий в научно-технической сфере разработал программу «Участник молодежного научно-инновационного конкурса». </a:t>
            </a:r>
          </a:p>
          <a:p>
            <a:r>
              <a:rPr lang="ru-RU" sz="2000" dirty="0" smtClean="0">
                <a:cs typeface="Times New Roman" pitchFamily="18" charset="0"/>
              </a:rPr>
              <a:t>(Б) Обладателями грантов стали 16 молодых ученых города. </a:t>
            </a:r>
          </a:p>
          <a:p>
            <a:r>
              <a:rPr lang="ru-RU" sz="2000" dirty="0" smtClean="0">
                <a:cs typeface="Times New Roman" pitchFamily="18" charset="0"/>
              </a:rPr>
              <a:t>(В) Их научные разработки наиболее перспективны и социально значимы. (Г) Наука является социальной силой современного общества. (Д) Перечисляемые Фондом средства целевые – они идут на воплощение в жизнь замыслов учёных.</a:t>
            </a:r>
            <a:endParaRPr lang="ru-RU" sz="2000" dirty="0" smtClean="0"/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751</TotalTime>
  <Words>896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ТРЕНАЖЕР «ЗАДАНИЯ В5»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ПАРЛАМЕНТАРИЗМА В РОССИИ</dc:title>
  <dc:creator>*</dc:creator>
  <cp:lastModifiedBy>Анастасия Хапчук</cp:lastModifiedBy>
  <cp:revision>87</cp:revision>
  <dcterms:created xsi:type="dcterms:W3CDTF">2012-05-01T17:41:28Z</dcterms:created>
  <dcterms:modified xsi:type="dcterms:W3CDTF">2015-04-22T19:39:18Z</dcterms:modified>
</cp:coreProperties>
</file>