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2" r:id="rId1"/>
  </p:sldMasterIdLst>
  <p:sldIdLst>
    <p:sldId id="256" r:id="rId2"/>
    <p:sldId id="277" r:id="rId3"/>
    <p:sldId id="286" r:id="rId4"/>
    <p:sldId id="287" r:id="rId5"/>
    <p:sldId id="288" r:id="rId6"/>
    <p:sldId id="257" r:id="rId7"/>
    <p:sldId id="258" r:id="rId8"/>
    <p:sldId id="259" r:id="rId9"/>
    <p:sldId id="260" r:id="rId10"/>
    <p:sldId id="275" r:id="rId11"/>
    <p:sldId id="27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82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5C2D02-7BAC-4077-8F9C-BC86FE84A7E2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093F30-1EED-481A-9D3B-DB8AF654B1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916832"/>
            <a:ext cx="7380312" cy="237626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Использование </a:t>
            </a:r>
            <a:br>
              <a:rPr lang="ru-RU" sz="2800" dirty="0" smtClean="0"/>
            </a:br>
            <a:r>
              <a:rPr lang="ru-RU" sz="2800" dirty="0" err="1" smtClean="0"/>
              <a:t>Тренажерно</a:t>
            </a:r>
            <a:r>
              <a:rPr lang="ru-RU" sz="2800" dirty="0" smtClean="0"/>
              <a:t>-информационной</a:t>
            </a:r>
            <a:br>
              <a:rPr lang="ru-RU" sz="2800" dirty="0" smtClean="0"/>
            </a:br>
            <a:r>
              <a:rPr lang="ru-RU" sz="2800" dirty="0" smtClean="0"/>
              <a:t> системы «</a:t>
            </a:r>
            <a:r>
              <a:rPr lang="ru-RU" sz="2800" dirty="0" err="1" smtClean="0"/>
              <a:t>ТИСа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 на уроках физической культуры 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136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14:ferris dir="l"/>
        <p:sndAc>
          <p:stSnd>
            <p:snd r:embed="rId2" name="type.wav"/>
          </p:stSnd>
        </p:sndAc>
      </p:transition>
    </mc:Choice>
    <mc:Fallback>
      <p:transition spd="slow" advTm="1000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«ТИСА»  обладает широким спектром воздействия и позволяет решать  круг важнейших задач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b="1" dirty="0"/>
              <a:t>1.Способствует правильному развитию всех систем организма.</a:t>
            </a:r>
          </a:p>
          <a:p>
            <a:r>
              <a:rPr lang="ru-RU" sz="2600" b="1" dirty="0"/>
              <a:t>2. Применяется в любых возрастных группах.</a:t>
            </a:r>
          </a:p>
          <a:p>
            <a:r>
              <a:rPr lang="ru-RU" sz="2600" b="1" dirty="0"/>
              <a:t>3. Доступна для детей с любым уровнем физической подготовленности.</a:t>
            </a:r>
          </a:p>
          <a:p>
            <a:r>
              <a:rPr lang="ru-RU" sz="2600" b="1" dirty="0"/>
              <a:t>4. Исправляет дефекты осанки и корректирует опорно-двигательный аппарат.</a:t>
            </a:r>
          </a:p>
          <a:p>
            <a:r>
              <a:rPr lang="ru-RU" sz="2600" b="1" dirty="0"/>
              <a:t>5. Улучшает работу анализаторов.</a:t>
            </a:r>
          </a:p>
          <a:p>
            <a:r>
              <a:rPr lang="ru-RU" sz="2600" b="1" dirty="0"/>
              <a:t>6. Совершенствует навыки, предотвращающие травматизм.</a:t>
            </a:r>
          </a:p>
          <a:p>
            <a:r>
              <a:rPr lang="ru-RU" sz="2600" b="1" dirty="0"/>
              <a:t>7. Позволяет организовывать увлекательные игры, комплексно воздействуя на все </a:t>
            </a:r>
            <a:r>
              <a:rPr lang="ru-RU" sz="2600" b="1" dirty="0" smtClean="0"/>
              <a:t>системы </a:t>
            </a:r>
            <a:r>
              <a:rPr lang="ru-RU" sz="2600" b="1" dirty="0"/>
              <a:t>организма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71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">
        <p14:flip dir="r"/>
        <p:sndAc>
          <p:stSnd>
            <p:snd r:embed="rId2" name="breeze.wav"/>
          </p:stSnd>
        </p:sndAc>
      </p:transition>
    </mc:Choice>
    <mc:Fallback>
      <p:transition spd="slow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тренажёрный комплекс «</a:t>
            </a:r>
            <a:r>
              <a:rPr lang="ru-RU" b="1" dirty="0"/>
              <a:t>ТИСА</a:t>
            </a:r>
            <a:r>
              <a:rPr lang="ru-RU" b="1" dirty="0" smtClean="0"/>
              <a:t>» входят: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/>
              <a:t>Универсальный многофункциональный тренажер с ММП и БКП </a:t>
            </a:r>
            <a:r>
              <a:rPr lang="ru-RU" b="1" dirty="0" smtClean="0"/>
              <a:t>.</a:t>
            </a:r>
            <a:endParaRPr lang="ru-RU" dirty="0"/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Горка корректирующая с ММП и БКП </a:t>
            </a:r>
          </a:p>
          <a:p>
            <a:pPr lvl="0"/>
            <a:r>
              <a:rPr lang="ru-RU" b="1" dirty="0"/>
              <a:t>Жесткий модуль (</a:t>
            </a:r>
            <a:r>
              <a:rPr lang="ru-RU" b="1" dirty="0" err="1"/>
              <a:t>виброскамейка</a:t>
            </a:r>
            <a:r>
              <a:rPr lang="ru-RU" b="1" dirty="0"/>
              <a:t>) с ММП и БКП </a:t>
            </a:r>
            <a:r>
              <a:rPr lang="ru-RU" b="1" dirty="0" smtClean="0"/>
              <a:t>.</a:t>
            </a:r>
            <a:endParaRPr lang="ru-RU" b="1" dirty="0"/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Гибкий модуль большой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вибродорожка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большая) с ММП и БКП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/>
              <a:t>Устройство для моделирования ситуаций, предотвращающих </a:t>
            </a:r>
            <a:r>
              <a:rPr lang="ru-RU" b="1" dirty="0" smtClean="0"/>
              <a:t>травматизма.</a:t>
            </a:r>
            <a:endParaRPr lang="ru-RU" dirty="0"/>
          </a:p>
          <a:p>
            <a:pPr lv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Устройство для вестибулярного аппарата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вестибулоплатформа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 с ММ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/>
              <a:t>Гибкий модуль малый (</a:t>
            </a:r>
            <a:r>
              <a:rPr lang="ru-RU" b="1" dirty="0" err="1"/>
              <a:t>вибродорожка</a:t>
            </a:r>
            <a:r>
              <a:rPr lang="ru-RU" b="1" dirty="0"/>
              <a:t> массажная) с ММП и БКП 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9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  <p:sndAc>
          <p:stSnd>
            <p:snd r:embed="rId2" name="chimes.wav"/>
          </p:stSnd>
        </p:sndAc>
      </p:transition>
    </mc:Choice>
    <mc:Fallback>
      <p:transition spd="slow" advTm="1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xit" presetSubtype="0" fill="hold" grpId="1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5212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/>
              <a:t>Универсальный многофункциональный тренажер с ММП и БКП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8"/>
          <a:stretch/>
        </p:blipFill>
        <p:spPr bwMode="auto">
          <a:xfrm>
            <a:off x="1259632" y="1173963"/>
            <a:ext cx="6048672" cy="568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85110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/>
          <a:stretch/>
        </p:blipFill>
        <p:spPr bwMode="auto">
          <a:xfrm>
            <a:off x="323528" y="351692"/>
            <a:ext cx="7632848" cy="6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4760" y="288554"/>
            <a:ext cx="7467600" cy="618539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 </a:t>
            </a:r>
            <a:r>
              <a:rPr lang="ru-RU" sz="2800" b="1" dirty="0">
                <a:solidFill>
                  <a:schemeClr val="accent2"/>
                </a:solidFill>
              </a:rPr>
              <a:t>Тренажер</a:t>
            </a:r>
            <a:r>
              <a:rPr lang="en-US" sz="2800" b="1" dirty="0">
                <a:solidFill>
                  <a:schemeClr val="accent2"/>
                </a:solidFill>
              </a:rPr>
              <a:t> </a:t>
            </a:r>
            <a:r>
              <a:rPr lang="ru-RU" sz="2800" b="1" dirty="0">
                <a:solidFill>
                  <a:schemeClr val="accent2"/>
                </a:solidFill>
              </a:rPr>
              <a:t>обеспечивает выполнение упражнений с разгруженным позвоночником под различными углами. Обеспечивает нормализацию мышечного тонуса. Способствует снятию болевого синдрома. Позволяет выполнять ударные движения по подвесным мячам ногами, руками, на разной высоте, в положении сидя и стоя. С помощью каната </a:t>
            </a:r>
            <a:r>
              <a:rPr lang="ru-RU" sz="2800" b="1" dirty="0" smtClean="0">
                <a:solidFill>
                  <a:schemeClr val="accent2"/>
                </a:solidFill>
              </a:rPr>
              <a:t>ребенок </a:t>
            </a:r>
            <a:r>
              <a:rPr lang="ru-RU" sz="2800" b="1" dirty="0">
                <a:solidFill>
                  <a:schemeClr val="accent2"/>
                </a:solidFill>
              </a:rPr>
              <a:t>может поднимать туловище без напряжения поясничного отдела позвоночника.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39462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xit" presetSubtype="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Горка корректирующая с ММП и БКП </a:t>
            </a:r>
            <a:br>
              <a:rPr lang="ru-RU" b="1" dirty="0"/>
            </a:b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048672" cy="550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016498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2" nodeType="click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6984775" cy="63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313240" cy="6137514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Горка корректирующая с ММПК. Устройство с шаровыми опорами, скатом и ММПК, предназначено для проработки тазобедренных суставов, точек стопы, улучшения ориентации в пространстве, координации, нормализации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мышечного тонуса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7921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26876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/>
              <a:t>Жесткий модуль (</a:t>
            </a:r>
            <a:r>
              <a:rPr lang="ru-RU" b="1" dirty="0" err="1"/>
              <a:t>виброскамейка</a:t>
            </a:r>
            <a:r>
              <a:rPr lang="ru-RU" b="1" dirty="0"/>
              <a:t>) с ММП и БКП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28792" cy="443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06153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1896"/>
            <a:ext cx="7704856" cy="57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241232" cy="54932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Жесткий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модуль (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виброскамейка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) с ММПК, вмонтированный в жесткую основу, предназначен для прохождения процедур в различных позах: лежа на животе, на спине, сидя, для скольжения на животе, спине, что оказывает воздействие на ЦНС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вегетативную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систему, нормализует мышечный тонус, снимает болевые ощущения.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087936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Гибкий модуль большой (</a:t>
            </a:r>
            <a:r>
              <a:rPr lang="ru-RU" b="1" dirty="0" err="1"/>
              <a:t>вибродорожка</a:t>
            </a:r>
            <a:r>
              <a:rPr lang="ru-RU" b="1" dirty="0"/>
              <a:t> большая) с ММП и БКП 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/>
          <a:stretch/>
        </p:blipFill>
        <p:spPr bwMode="auto">
          <a:xfrm rot="5400000">
            <a:off x="2313368" y="359040"/>
            <a:ext cx="3971523" cy="73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11839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94" y="0"/>
            <a:ext cx="46351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Гибкий модуль большой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вибро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-дорожка большая) с ММПК предназначен для выполнения упражнений лежа 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вибро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-дорожке на полу, в кресле, на кровати.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За счет гибкости конструкции обеспечивает контакт со всеми точками тела и позволяет принять правильную позу при нарушениях осанки. Применяется на занятиях ЛФК, перед сеансами массажа для нормализации мышечного тонуса и баланса между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симпатикой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парасимпатикой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энурезах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 логопедических нарушениях.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   Может разделяться на две половины и с помощью соединительного шнура позволяет выполнять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вибродренаж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для больных бронхиальной астмой, бронхолегочными заболеваниями и т.д.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70212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xit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xit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ТИСА – уникальный тренажёрный комплекс, разработанный замечательным врачом, спортсменом и учителем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Дмитрием Петровичем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Рыбаковым</a:t>
            </a:r>
            <a:r>
              <a:rPr lang="ru-RU" sz="4000" b="1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865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">
        <p14:glitter pattern="hexagon"/>
        <p:sndAc>
          <p:stSnd>
            <p:snd r:embed="rId2" name="push.wav"/>
          </p:stSnd>
        </p:sndAc>
      </p:transition>
    </mc:Choice>
    <mc:Fallback>
      <p:transition spd="slow" advTm="100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Устройство для моделирования ситуаций, предотвращающих </a:t>
            </a:r>
            <a:r>
              <a:rPr lang="ru-RU" b="1" dirty="0" smtClean="0"/>
              <a:t>травматизма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/>
          <a:stretch/>
        </p:blipFill>
        <p:spPr bwMode="auto">
          <a:xfrm rot="5400000">
            <a:off x="2007151" y="593249"/>
            <a:ext cx="4464495" cy="711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203677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4788" b="579"/>
          <a:stretch/>
        </p:blipFill>
        <p:spPr bwMode="auto">
          <a:xfrm>
            <a:off x="2411760" y="0"/>
            <a:ext cx="3960439" cy="67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Устройство для моделирования ситуаций, предотвращающих травматизм с ММПК, предназначено для улучшения координации и ориентации в пространстве, создания предпосылок, предотвращающих травматизм, для проработки передней, средней и задней частей стопы при плоскостопии, посттравматических контрактурах, после переломов.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34791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grpId="1" nodeType="click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Устройство для вестибулярного аппарата (</a:t>
            </a:r>
            <a:r>
              <a:rPr lang="ru-RU" b="1" dirty="0" err="1"/>
              <a:t>вестибулоплатформа</a:t>
            </a:r>
            <a:r>
              <a:rPr lang="ru-RU" b="1" dirty="0"/>
              <a:t>) с ММ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3347" y="1231149"/>
            <a:ext cx="4176464" cy="58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57891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39"/>
            <a:ext cx="4571057" cy="638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Устройство для вестибулярного аппарата (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вестибулоплатформа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) с ММПК предназначено для совершенствования вестибулярного аппарата при переносе веса тела вправо-влево, вперед-назад, улучшения функций суставов нижних конечностей, нормализации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связочно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-суставного аппарата, используется как степ-платформа для отработки ритма шагов.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84553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Гибкий модуль малый (</a:t>
            </a:r>
            <a:r>
              <a:rPr lang="ru-RU" b="1" dirty="0" err="1"/>
              <a:t>вибродорожка</a:t>
            </a:r>
            <a:r>
              <a:rPr lang="ru-RU" b="1" dirty="0"/>
              <a:t> массажная) с ММП и БКП 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032448" cy="50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33983"/>
      </p:ext>
    </p:extLst>
  </p:cSld>
  <p:clrMapOvr>
    <a:masterClrMapping/>
  </p:clrMapOvr>
  <p:transition spd="slow" advTm="1000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366320" cy="625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80782"/>
            <a:ext cx="7457256" cy="625728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Гибкий модуль малый (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вибро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-дорожка массажная) с ММПК используется на полу, на кресле, на стуле, на кровати, имеет широкий спектр применения в практике различных форм массажа: общего, сегментарного, точечного.  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         Используется при посттравматических контрактурах, нарушениях осанки, остеохондрозах, заболеваниях центральной периферической нервной системы для улучшения кровообращения, нормализации мышечного тонуса, оказывает противовоспалительное и десенсибилизирующее действие.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5297"/>
      </p:ext>
    </p:extLst>
  </p:cSld>
  <p:clrMapOvr>
    <a:masterClrMapping/>
  </p:clrMapOvr>
  <p:transition spd="slow" advTm="1000">
    <p:wip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Практическое применение </a:t>
            </a:r>
            <a:r>
              <a:rPr lang="ru-RU" b="1" dirty="0" err="1"/>
              <a:t>тренажерно</a:t>
            </a:r>
            <a:r>
              <a:rPr lang="ru-RU" b="1" dirty="0"/>
              <a:t>-информационной системы «ТИСА»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57256" cy="4896544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/>
              <a:t>1. Обеспечивает индивидуальный подход в процессе гармоничного развития ребенка;</a:t>
            </a:r>
          </a:p>
          <a:p>
            <a:r>
              <a:rPr lang="ru-RU" sz="3300" b="1" dirty="0"/>
              <a:t>2. Улучшает психофизиологические функции: </a:t>
            </a:r>
            <a:r>
              <a:rPr lang="ru-RU" sz="3300" b="1" dirty="0" err="1"/>
              <a:t>внимание,память</a:t>
            </a:r>
            <a:r>
              <a:rPr lang="ru-RU" sz="3300" b="1" dirty="0"/>
              <a:t>, быстроту мышления, управление    движением;</a:t>
            </a:r>
          </a:p>
          <a:p>
            <a:r>
              <a:rPr lang="ru-RU" sz="3300" b="1" dirty="0"/>
              <a:t>3. Нагружает все основные скелетные </a:t>
            </a:r>
            <a:r>
              <a:rPr lang="ru-RU" sz="3300" b="1" dirty="0" err="1"/>
              <a:t>мышцы,корректирует</a:t>
            </a:r>
            <a:r>
              <a:rPr lang="ru-RU" sz="3300" b="1" dirty="0"/>
              <a:t> осанку создавая условия для  правильного расположения внутренних органов и согласованной работы всех систем организма ребенка;</a:t>
            </a:r>
          </a:p>
          <a:p>
            <a:r>
              <a:rPr lang="ru-RU" sz="3300" b="1" dirty="0"/>
              <a:t>4. Формирует двигательные навыки, обеспечивающие безопасность при несчастных случаях;</a:t>
            </a:r>
          </a:p>
          <a:p>
            <a:r>
              <a:rPr lang="ru-RU" sz="3300" b="1" dirty="0"/>
              <a:t>5. Обладает широкой гаммой трансформации модулей, что позволяет задавать различные исходные положения и способствовать правильному выполнению </a:t>
            </a:r>
            <a:r>
              <a:rPr lang="ru-RU" sz="3300" b="1" dirty="0" smtClean="0"/>
              <a:t>основной фазы </a:t>
            </a:r>
            <a:r>
              <a:rPr lang="ru-RU" sz="3300" b="1" dirty="0"/>
              <a:t>сложно координированных движений;</a:t>
            </a:r>
          </a:p>
          <a:p>
            <a:r>
              <a:rPr lang="ru-RU" sz="3300" b="1" dirty="0"/>
              <a:t>6. Создает условия для изучения элементов техники в спортивных играх;</a:t>
            </a:r>
          </a:p>
          <a:p>
            <a:r>
              <a:rPr lang="ru-RU" sz="3300" b="1" dirty="0"/>
              <a:t>7. Имеет высокую степень безопасности применения,  экологически чиста.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9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9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467600" cy="4680520"/>
          </a:xfrm>
        </p:spPr>
        <p:txBody>
          <a:bodyPr/>
          <a:lstStyle/>
          <a:p>
            <a:r>
              <a:rPr lang="ru-RU" sz="4800" b="1" dirty="0"/>
              <a:t>1. Обеспечивает индивидуальный подход в процессе гармоничного развития ребенка;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0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00">
        <p14:honeycomb/>
        <p:sndAc>
          <p:stSnd>
            <p:snd r:embed="rId2" name="suction.wav"/>
          </p:stSnd>
        </p:sndAc>
      </p:transition>
    </mc:Choice>
    <mc:Fallback>
      <p:transition spd="slow" advTm="1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0" nodeType="click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680520"/>
          </a:xfrm>
        </p:spPr>
        <p:txBody>
          <a:bodyPr>
            <a:normAutofit/>
          </a:bodyPr>
          <a:lstStyle/>
          <a:p>
            <a:r>
              <a:rPr lang="ru-RU" sz="4000" b="1" dirty="0"/>
              <a:t>2. Улучшает психофизиологические функции: </a:t>
            </a:r>
            <a:r>
              <a:rPr lang="ru-RU" sz="4000" b="1" dirty="0" err="1"/>
              <a:t>внимание,память</a:t>
            </a:r>
            <a:r>
              <a:rPr lang="ru-RU" sz="4000" b="1" dirty="0"/>
              <a:t>, быстроту мышления, управление    движением</a:t>
            </a:r>
            <a:r>
              <a:rPr lang="ru-RU" b="1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36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">
        <p14:glitter pattern="hexagon"/>
        <p:sndAc>
          <p:stSnd>
            <p:snd r:embed="rId2" name="suction.wav"/>
          </p:stSnd>
        </p:sndAc>
      </p:transition>
    </mc:Choice>
    <mc:Fallback>
      <p:transition spd="slow" advTm="1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sz="3600" b="1" dirty="0"/>
              <a:t>3. Нагружает все основные скелетные </a:t>
            </a:r>
            <a:r>
              <a:rPr lang="ru-RU" sz="3600" b="1" dirty="0" err="1"/>
              <a:t>мышцы,корректирует</a:t>
            </a:r>
            <a:r>
              <a:rPr lang="ru-RU" sz="3600" b="1" dirty="0"/>
              <a:t> осанку создавая условия для  правильного расположения внутренних органов и согласованной работы всех систем организма ребенка;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54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push.wav"/>
          </p:stSnd>
        </p:sndAc>
      </p:transition>
    </mc:Choice>
    <mc:Fallback>
      <p:transition spd="slow" advTm="100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/>
              <a:t>На протяжении многих лет его тренажёрные системы используются в санаторно-курортном лечении, в спорте высших достижений (восстановление после травм), в детских и взрослых реабилитационных центрах.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998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grpId="2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ru-RU" sz="4400" b="1" dirty="0"/>
              <a:t>4. Формирует двигательные навыки, обеспечивающие безопасность при несчастных случаях;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3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00">
        <p14:honeycomb/>
        <p:sndAc>
          <p:stSnd>
            <p:snd r:embed="rId2" name="suction.wav"/>
          </p:stSnd>
        </p:sndAc>
      </p:transition>
    </mc:Choice>
    <mc:Fallback>
      <p:transition spd="slow" advTm="1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ru-RU" sz="3600" b="1" dirty="0"/>
              <a:t>5. Обладает широкой гаммой трансформации модулей, что позволяет задавать различные исходные положения и способствовать правильному выполнению основной фазы сложно координированных движений;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9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">
        <p14:glitter pattern="hexagon"/>
        <p:sndAc>
          <p:stSnd>
            <p:snd r:embed="rId2" name="push.wav"/>
          </p:stSnd>
        </p:sndAc>
      </p:transition>
    </mc:Choice>
    <mc:Fallback>
      <p:transition spd="slow" advTm="100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5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800" b="1" dirty="0"/>
              <a:t>6. Создает условия для изучения элементов техники в спортивных играх;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76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suction.wav"/>
          </p:stSnd>
        </p:sndAc>
      </p:transition>
    </mc:Choice>
    <mc:Fallback>
      <p:transition spd="slow" advTm="1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b="1" dirty="0"/>
              <a:t>7. Имеет высокую степень безопасности применения,  экологически чиста.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33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00">
        <p14:honeycomb/>
        <p:sndAc>
          <p:stSnd>
            <p:snd r:embed="rId2" name="push.wav"/>
          </p:stSnd>
        </p:sndAc>
      </p:transition>
    </mc:Choice>
    <mc:Fallback>
      <p:transition spd="slow" advTm="100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76464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392488" cy="3259473"/>
          </a:xfrm>
        </p:spPr>
      </p:pic>
      <p:pic>
        <p:nvPicPr>
          <p:cNvPr id="17410" name="Picture 2" descr="C:\Users\Lena\Desktop\IMG_78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0121"/>
            <a:ext cx="4176464" cy="29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Lena\Desktop\IMG_78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40050"/>
            <a:ext cx="4392488" cy="30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0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656"/>
            <a:ext cx="4289535" cy="309634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8" y="332656"/>
            <a:ext cx="4176464" cy="3119458"/>
          </a:xfrm>
        </p:spPr>
      </p:pic>
      <p:pic>
        <p:nvPicPr>
          <p:cNvPr id="18434" name="Picture 2" descr="C:\Users\Lena\Desktop\сайт\as_sa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6096" r="10938" b="14069"/>
          <a:stretch/>
        </p:blipFill>
        <p:spPr bwMode="auto">
          <a:xfrm>
            <a:off x="275927" y="3501008"/>
            <a:ext cx="3399925" cy="32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Lena\Desktop\сайт\XNWswAXE65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4306053" cy="322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sz="4400" b="1" dirty="0"/>
              <a:t>Все элементы системы собраны из дерева, в каждый вмонтирован микропроцессор, синтезирующий мягкие природные биологические колебания.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4655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 dir="r"/>
        <p:sndAc>
          <p:stSnd>
            <p:snd r:embed="rId2" name="suction.wav"/>
          </p:stSnd>
        </p:sndAc>
      </p:transition>
    </mc:Choice>
    <mc:Fallback>
      <p:transition spd="slow" advTm="1000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ru-RU" sz="3600" b="1" dirty="0"/>
              <a:t>ТИСА </a:t>
            </a:r>
            <a:r>
              <a:rPr lang="ru-RU" sz="3600" b="1" dirty="0" err="1"/>
              <a:t>оказвыает</a:t>
            </a:r>
            <a:r>
              <a:rPr lang="ru-RU" sz="3600" b="1" dirty="0"/>
              <a:t> комплексное воздействие на анализаторы, нормализует мышечный тонус, совершенствует мышечный корсет, подготавливает позвоночник и суставы к повседневной нагрузке и многое другое.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1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000">
        <p14:glitter pattern="hexagon"/>
        <p:sndAc>
          <p:stSnd>
            <p:snd r:embed="rId2" name="breeze.wav"/>
          </p:stSnd>
        </p:sndAc>
      </p:transition>
    </mc:Choice>
    <mc:Fallback>
      <p:transition spd="slow" advTm="1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7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560840" cy="5688632"/>
          </a:xfrm>
        </p:spPr>
        <p:txBody>
          <a:bodyPr>
            <a:noAutofit/>
          </a:bodyPr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роведения </a:t>
            </a:r>
            <a:r>
              <a:rPr lang="ru-RU" sz="2800" b="1" dirty="0"/>
              <a:t>занятий  с применением </a:t>
            </a:r>
            <a:r>
              <a:rPr lang="ru-RU" sz="2800" b="1" dirty="0" err="1"/>
              <a:t>тренажено</a:t>
            </a:r>
            <a:r>
              <a:rPr lang="ru-RU" sz="2800" b="1" dirty="0"/>
              <a:t>-информационной системы </a:t>
            </a:r>
            <a:r>
              <a:rPr lang="ru-RU" sz="2800" b="1" dirty="0" err="1"/>
              <a:t>ТИСа</a:t>
            </a:r>
            <a:r>
              <a:rPr lang="ru-RU" sz="2800" b="1" dirty="0"/>
              <a:t> на уроках физической </a:t>
            </a:r>
            <a:r>
              <a:rPr lang="ru-RU" sz="2800" b="1" dirty="0" smtClean="0"/>
              <a:t>культуры, позволяет выполнять </a:t>
            </a:r>
            <a:r>
              <a:rPr lang="ru-RU" sz="2800" b="1" dirty="0"/>
              <a:t>корректирующие и развивающие упражнения на фоне модулирования мягких природных колебаний с частотой от 10 до 130 Гц с одновременной проработкой наибольшего числа активных точек при разгруженном позвоночнике и сниженном пороге расслабления большинства мышечных групп.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33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xit" presetSubtype="0" fill="hold" grpId="2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4873752"/>
          </a:xfrm>
        </p:spPr>
        <p:txBody>
          <a:bodyPr>
            <a:normAutofit/>
          </a:bodyPr>
          <a:lstStyle/>
          <a:p>
            <a:r>
              <a:rPr lang="ru-RU" sz="3600" b="1" dirty="0"/>
              <a:t>Модульное решение тренажерной системы и доступность эксплуатации предоставляют широкий спектр комбинаций упражнений.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1788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2" nodeType="click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ru-RU" sz="3200" b="1" dirty="0"/>
              <a:t>Занятия  с использованием системы «ТИСА» приводят к быстрым положительным изменениям за счет роста капиллярной сети, нормализации мышечного и сосудистого тонуса, активизации синоптических каналов, улучшению дренажной функции легких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94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  <p:sndAc>
          <p:stSnd>
            <p:snd r:embed="rId2" name="bomb.wav"/>
          </p:stSnd>
        </p:sndAc>
      </p:transition>
    </mc:Choice>
    <mc:Fallback>
      <p:transition spd="slow" advTm="1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Спортивно-оздоровительная технология «ТИСА» позволяет решать </a:t>
            </a:r>
            <a:r>
              <a:rPr lang="ru-RU" b="1" i="1" dirty="0"/>
              <a:t>задачи профилактики предотвращение травматизма детей: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Профилактики плоскостопия и нарушений осанки;</a:t>
            </a:r>
          </a:p>
          <a:p>
            <a:pPr lvl="0"/>
            <a:r>
              <a:rPr lang="ru-RU" b="1" dirty="0"/>
              <a:t>Укрепление мышц живота и поясницы направленные на регуляцию мышечного тонуса;</a:t>
            </a:r>
          </a:p>
          <a:p>
            <a:pPr lvl="0"/>
            <a:r>
              <a:rPr lang="ru-RU" b="1" dirty="0"/>
              <a:t>Предотвращение заболеваний органов пищеварения, костно-мышечной и соединительной ткани;</a:t>
            </a:r>
          </a:p>
          <a:p>
            <a:pPr lvl="0"/>
            <a:r>
              <a:rPr lang="ru-RU" b="1" dirty="0"/>
              <a:t>Тренировку функций равновесия, вестибулярного аппарата и улучшения биохимического двигательного паттерна;</a:t>
            </a:r>
          </a:p>
          <a:p>
            <a:pPr lvl="0"/>
            <a:r>
              <a:rPr lang="ru-RU" b="1" dirty="0"/>
              <a:t>Улучшения вегетативной реактивности, чувствительности и оптимизации реакций срочной адаптации к физической нагрузке.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2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000">
        <p14:shred/>
        <p:sndAc>
          <p:stSnd>
            <p:snd r:embed="rId2" name="explode.wav"/>
          </p:stSnd>
        </p:sndAc>
      </p:transition>
    </mc:Choice>
    <mc:Fallback>
      <p:transition spd="slow" advTm="1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3482</TotalTime>
  <Words>859</Words>
  <Application>Microsoft Office PowerPoint</Application>
  <PresentationFormat>Экран (4:3)</PresentationFormat>
  <Paragraphs>62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Использование  Тренажерно-информационной  системы «ТИСа»  на уроках физической культуры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Спортивно-оздоровительная технология «ТИСА» позволяет решать задачи профилактики предотвращение травматизма детей:</vt:lpstr>
      <vt:lpstr>«ТИСА»  обладает широким спектром воздействия и позволяет решать  круг важнейших задач:</vt:lpstr>
      <vt:lpstr>В тренажёрный комплекс «ТИСА» входят:</vt:lpstr>
      <vt:lpstr>Универсальный многофункциональный тренажер с ММП и БКП  </vt:lpstr>
      <vt:lpstr>Презентация PowerPoint</vt:lpstr>
      <vt:lpstr>Горка корректирующая с ММП и БКП  </vt:lpstr>
      <vt:lpstr>Презентация PowerPoint</vt:lpstr>
      <vt:lpstr>Жесткий модуль (виброскамейка) с ММП и БКП </vt:lpstr>
      <vt:lpstr>Презентация PowerPoint</vt:lpstr>
      <vt:lpstr>Гибкий модуль большой (вибродорожка большая) с ММП и БКП </vt:lpstr>
      <vt:lpstr>Презентация PowerPoint</vt:lpstr>
      <vt:lpstr>Устройство для моделирования ситуаций, предотвращающих травматизма</vt:lpstr>
      <vt:lpstr>Презентация PowerPoint</vt:lpstr>
      <vt:lpstr>Устройство для вестибулярного аппарата (вестибулоплатформа) с ММ </vt:lpstr>
      <vt:lpstr>Презентация PowerPoint</vt:lpstr>
      <vt:lpstr>Гибкий модуль малый (вибродорожка массажная) с ММП и БКП </vt:lpstr>
      <vt:lpstr>Презентация PowerPoint</vt:lpstr>
      <vt:lpstr>Практическое применение тренажерно-информационной системы «ТИСА»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47</cp:revision>
  <dcterms:created xsi:type="dcterms:W3CDTF">2015-09-22T08:31:33Z</dcterms:created>
  <dcterms:modified xsi:type="dcterms:W3CDTF">2015-09-24T18:34:08Z</dcterms:modified>
</cp:coreProperties>
</file>