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01175-63FE-44EA-9894-D3B7E0084B0D}" type="doc">
      <dgm:prSet loTypeId="urn:microsoft.com/office/officeart/2005/8/layout/default#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61284FA-03F2-42D7-9D49-9D2727B9F0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Государство и родители определили социальный заказ на развитие речи у детей дошкольного возраста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AA2698-309F-4A82-9731-18593D80E8EB}" type="parTrans" cxnId="{D27CE457-389F-406B-A7DC-98C8186CA854}">
      <dgm:prSet/>
      <dgm:spPr/>
      <dgm:t>
        <a:bodyPr/>
        <a:lstStyle/>
        <a:p>
          <a:endParaRPr lang="ru-RU"/>
        </a:p>
      </dgm:t>
    </dgm:pt>
    <dgm:pt modelId="{81FFCFA8-6F7F-4527-BAC7-419119DCC61C}" type="sibTrans" cxnId="{D27CE457-389F-406B-A7DC-98C8186CA854}">
      <dgm:prSet/>
      <dgm:spPr/>
      <dgm:t>
        <a:bodyPr/>
        <a:lstStyle/>
        <a:p>
          <a:endParaRPr lang="ru-RU"/>
        </a:p>
      </dgm:t>
    </dgm:pt>
    <dgm:pt modelId="{CF4151BE-F277-4CDC-A429-17F4543C894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Проблема: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специальные педагогические условия, созданные в ДОУ на порядок ниже современных требований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C2616ED-6293-412E-B99A-7009F8963E00}" type="parTrans" cxnId="{3FDA2F1D-1C69-4B8E-95A8-C4AE360BF520}">
      <dgm:prSet/>
      <dgm:spPr/>
      <dgm:t>
        <a:bodyPr/>
        <a:lstStyle/>
        <a:p>
          <a:endParaRPr lang="ru-RU"/>
        </a:p>
      </dgm:t>
    </dgm:pt>
    <dgm:pt modelId="{AD84732A-697E-45BB-B3A6-72785C32A02D}" type="sibTrans" cxnId="{3FDA2F1D-1C69-4B8E-95A8-C4AE360BF520}">
      <dgm:prSet/>
      <dgm:spPr/>
      <dgm:t>
        <a:bodyPr/>
        <a:lstStyle/>
        <a:p>
          <a:endParaRPr lang="ru-RU"/>
        </a:p>
      </dgm:t>
    </dgm:pt>
    <dgm:pt modelId="{AB26F62F-61CA-4A9A-958B-C3831C3CE3C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Целевые ориентиры ФГОС ДО: «ребенок достаточно хорошо владеет устной речью для выражения своих мыслей, чувств и желаний, для построения речевого высказывания в ситуации общения»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611290-45AF-4428-9318-88187D43A168}" type="parTrans" cxnId="{9A0AC0BB-4F5D-4A70-A6EC-94FDE4E6F3D2}">
      <dgm:prSet/>
      <dgm:spPr/>
      <dgm:t>
        <a:bodyPr/>
        <a:lstStyle/>
        <a:p>
          <a:endParaRPr lang="ru-RU"/>
        </a:p>
      </dgm:t>
    </dgm:pt>
    <dgm:pt modelId="{869CDABB-1058-493E-839F-5F1FADB3A8D9}" type="sibTrans" cxnId="{9A0AC0BB-4F5D-4A70-A6EC-94FDE4E6F3D2}">
      <dgm:prSet/>
      <dgm:spPr/>
      <dgm:t>
        <a:bodyPr/>
        <a:lstStyle/>
        <a:p>
          <a:endParaRPr lang="ru-RU"/>
        </a:p>
      </dgm:t>
    </dgm:pt>
    <dgm:pt modelId="{CFC27362-B5C8-4A97-B0DE-6C6C5B9A32B5}" type="pres">
      <dgm:prSet presAssocID="{B4701175-63FE-44EA-9894-D3B7E0084B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392DE-C650-4DCB-9634-1E3BE27DD0B7}" type="pres">
      <dgm:prSet presAssocID="{261284FA-03F2-42D7-9D49-9D2727B9F00B}" presName="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AD4FB-BFE8-4C71-A82B-DF40C76D67F2}" type="pres">
      <dgm:prSet presAssocID="{81FFCFA8-6F7F-4527-BAC7-419119DCC61C}" presName="sibTrans" presStyleCnt="0"/>
      <dgm:spPr/>
      <dgm:t>
        <a:bodyPr/>
        <a:lstStyle/>
        <a:p>
          <a:endParaRPr lang="ru-RU"/>
        </a:p>
      </dgm:t>
    </dgm:pt>
    <dgm:pt modelId="{7AFF91C5-454F-4F85-9413-7527E50A5F62}" type="pres">
      <dgm:prSet presAssocID="{AB26F62F-61CA-4A9A-958B-C3831C3CE3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FF396-6978-47AA-A16E-09A9C8255FA1}" type="pres">
      <dgm:prSet presAssocID="{869CDABB-1058-493E-839F-5F1FADB3A8D9}" presName="sibTrans" presStyleCnt="0"/>
      <dgm:spPr/>
    </dgm:pt>
    <dgm:pt modelId="{C2EE6E78-60AE-43E9-8CA5-493FEA2132B7}" type="pres">
      <dgm:prSet presAssocID="{CF4151BE-F277-4CDC-A429-17F4543C894B}" presName="node" presStyleLbl="node1" presStyleIdx="2" presStyleCnt="3" custScaleX="199721" custScaleY="81301" custLinFactNeighborX="1833" custLinFactNeighborY="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E7AD5-433A-407C-A27A-04783E321A2E}" type="presOf" srcId="{B4701175-63FE-44EA-9894-D3B7E0084B0D}" destId="{CFC27362-B5C8-4A97-B0DE-6C6C5B9A32B5}" srcOrd="0" destOrd="0" presId="urn:microsoft.com/office/officeart/2005/8/layout/default#1"/>
    <dgm:cxn modelId="{9A0AC0BB-4F5D-4A70-A6EC-94FDE4E6F3D2}" srcId="{B4701175-63FE-44EA-9894-D3B7E0084B0D}" destId="{AB26F62F-61CA-4A9A-958B-C3831C3CE3C7}" srcOrd="1" destOrd="0" parTransId="{9C611290-45AF-4428-9318-88187D43A168}" sibTransId="{869CDABB-1058-493E-839F-5F1FADB3A8D9}"/>
    <dgm:cxn modelId="{D06A9AAD-C4AD-4084-9083-3F5A2894E4CF}" type="presOf" srcId="{261284FA-03F2-42D7-9D49-9D2727B9F00B}" destId="{732392DE-C650-4DCB-9634-1E3BE27DD0B7}" srcOrd="0" destOrd="0" presId="urn:microsoft.com/office/officeart/2005/8/layout/default#1"/>
    <dgm:cxn modelId="{3FDA2F1D-1C69-4B8E-95A8-C4AE360BF520}" srcId="{B4701175-63FE-44EA-9894-D3B7E0084B0D}" destId="{CF4151BE-F277-4CDC-A429-17F4543C894B}" srcOrd="2" destOrd="0" parTransId="{BC2616ED-6293-412E-B99A-7009F8963E00}" sibTransId="{AD84732A-697E-45BB-B3A6-72785C32A02D}"/>
    <dgm:cxn modelId="{D27CE457-389F-406B-A7DC-98C8186CA854}" srcId="{B4701175-63FE-44EA-9894-D3B7E0084B0D}" destId="{261284FA-03F2-42D7-9D49-9D2727B9F00B}" srcOrd="0" destOrd="0" parTransId="{F1AA2698-309F-4A82-9731-18593D80E8EB}" sibTransId="{81FFCFA8-6F7F-4527-BAC7-419119DCC61C}"/>
    <dgm:cxn modelId="{20CF6BBA-998D-464C-A742-0122CC949C44}" type="presOf" srcId="{CF4151BE-F277-4CDC-A429-17F4543C894B}" destId="{C2EE6E78-60AE-43E9-8CA5-493FEA2132B7}" srcOrd="0" destOrd="0" presId="urn:microsoft.com/office/officeart/2005/8/layout/default#1"/>
    <dgm:cxn modelId="{6E0EC517-1F47-4C64-AAC5-A86E98CEC229}" type="presOf" srcId="{AB26F62F-61CA-4A9A-958B-C3831C3CE3C7}" destId="{7AFF91C5-454F-4F85-9413-7527E50A5F62}" srcOrd="0" destOrd="0" presId="urn:microsoft.com/office/officeart/2005/8/layout/default#1"/>
    <dgm:cxn modelId="{52B00523-B5D4-46B7-BA46-294F5116C53F}" type="presParOf" srcId="{CFC27362-B5C8-4A97-B0DE-6C6C5B9A32B5}" destId="{732392DE-C650-4DCB-9634-1E3BE27DD0B7}" srcOrd="0" destOrd="0" presId="urn:microsoft.com/office/officeart/2005/8/layout/default#1"/>
    <dgm:cxn modelId="{C832D42F-E070-4684-BA55-7FD9C633D42A}" type="presParOf" srcId="{CFC27362-B5C8-4A97-B0DE-6C6C5B9A32B5}" destId="{97EAD4FB-BFE8-4C71-A82B-DF40C76D67F2}" srcOrd="1" destOrd="0" presId="urn:microsoft.com/office/officeart/2005/8/layout/default#1"/>
    <dgm:cxn modelId="{C2F596F7-52D7-4F37-8697-EB52E71E0EA9}" type="presParOf" srcId="{CFC27362-B5C8-4A97-B0DE-6C6C5B9A32B5}" destId="{7AFF91C5-454F-4F85-9413-7527E50A5F62}" srcOrd="2" destOrd="0" presId="urn:microsoft.com/office/officeart/2005/8/layout/default#1"/>
    <dgm:cxn modelId="{5489E953-26D0-4359-89C3-F5DC06177707}" type="presParOf" srcId="{CFC27362-B5C8-4A97-B0DE-6C6C5B9A32B5}" destId="{F55FF396-6978-47AA-A16E-09A9C8255FA1}" srcOrd="3" destOrd="0" presId="urn:microsoft.com/office/officeart/2005/8/layout/default#1"/>
    <dgm:cxn modelId="{B5253A98-ABEE-4AB9-9397-4C870C4C4D29}" type="presParOf" srcId="{CFC27362-B5C8-4A97-B0DE-6C6C5B9A32B5}" destId="{C2EE6E78-60AE-43E9-8CA5-493FEA2132B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8B0AA-09C3-404C-8341-DC09F14BC08D}" type="doc">
      <dgm:prSet loTypeId="urn:microsoft.com/office/officeart/2005/8/layout/hierarchy4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6ADF35F-8E89-4B4B-8EFB-0E0F8CBC73D6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Наглядные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(разновидности наблюдения, рассматривание, рассказывание, показ)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C9D0AC-548C-4043-AE64-0213094D97AD}" type="parTrans" cxnId="{C206531C-B17E-4FAA-9D28-F4B1787C7010}">
      <dgm:prSet/>
      <dgm:spPr/>
      <dgm:t>
        <a:bodyPr/>
        <a:lstStyle/>
        <a:p>
          <a:endParaRPr lang="ru-RU"/>
        </a:p>
      </dgm:t>
    </dgm:pt>
    <dgm:pt modelId="{FD2B56D0-C710-474B-911B-E551341846DA}" type="sibTrans" cxnId="{C206531C-B17E-4FAA-9D28-F4B1787C7010}">
      <dgm:prSet/>
      <dgm:spPr/>
      <dgm:t>
        <a:bodyPr/>
        <a:lstStyle/>
        <a:p>
          <a:endParaRPr lang="ru-RU"/>
        </a:p>
      </dgm:t>
    </dgm:pt>
    <dgm:pt modelId="{C683A85E-49EF-469C-9986-D1395D8E0C82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Словесные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(чтение и рассказывание, заучивание, пересказ, беседа, рассказывание без опоры на наглядность, речевой образец, повторное проговаривание, объяснение, вопрос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1714F4-BDE0-4A74-A05F-951F25D8217B}" type="parTrans" cxnId="{BD35FACD-6AC8-4502-8F4F-0B46A4FB00F6}">
      <dgm:prSet/>
      <dgm:spPr/>
      <dgm:t>
        <a:bodyPr/>
        <a:lstStyle/>
        <a:p>
          <a:endParaRPr lang="ru-RU"/>
        </a:p>
      </dgm:t>
    </dgm:pt>
    <dgm:pt modelId="{21575BC4-F95E-4775-A371-D3767799B314}" type="sibTrans" cxnId="{BD35FACD-6AC8-4502-8F4F-0B46A4FB00F6}">
      <dgm:prSet/>
      <dgm:spPr/>
      <dgm:t>
        <a:bodyPr/>
        <a:lstStyle/>
        <a:p>
          <a:endParaRPr lang="ru-RU"/>
        </a:p>
      </dgm:t>
    </dgm:pt>
    <dgm:pt modelId="{EC709321-B4DE-4919-B957-6DFFCD46E553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Практические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(дидактические игры, игры-драматизации, дидактические упражнения , игровые обучающие ситуации, игровые проблемно - практические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ситуациии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480742-C55B-4607-B9C9-46F9EC097641}" type="parTrans" cxnId="{7716924D-C7DA-4FC5-90F2-D05A66F72EFC}">
      <dgm:prSet/>
      <dgm:spPr/>
      <dgm:t>
        <a:bodyPr/>
        <a:lstStyle/>
        <a:p>
          <a:endParaRPr lang="ru-RU"/>
        </a:p>
      </dgm:t>
    </dgm:pt>
    <dgm:pt modelId="{5E29F002-7CC5-4FA5-B0DC-1411753066B6}" type="sibTrans" cxnId="{7716924D-C7DA-4FC5-90F2-D05A66F72EFC}">
      <dgm:prSet/>
      <dgm:spPr/>
      <dgm:t>
        <a:bodyPr/>
        <a:lstStyle/>
        <a:p>
          <a:endParaRPr lang="ru-RU"/>
        </a:p>
      </dgm:t>
    </dgm:pt>
    <dgm:pt modelId="{788A982D-32A3-4FDC-92E6-C09864BEE205}" type="pres">
      <dgm:prSet presAssocID="{B2C8B0AA-09C3-404C-8341-DC09F14BC0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14E86B-E660-4D4F-B41C-96DBEA5CD091}" type="pres">
      <dgm:prSet presAssocID="{A6ADF35F-8E89-4B4B-8EFB-0E0F8CBC73D6}" presName="vertOne" presStyleCnt="0"/>
      <dgm:spPr/>
      <dgm:t>
        <a:bodyPr/>
        <a:lstStyle/>
        <a:p>
          <a:endParaRPr lang="ru-RU"/>
        </a:p>
      </dgm:t>
    </dgm:pt>
    <dgm:pt modelId="{0D1FC9CE-40BE-448D-A019-AB0DAC9831E4}" type="pres">
      <dgm:prSet presAssocID="{A6ADF35F-8E89-4B4B-8EFB-0E0F8CBC73D6}" presName="txOne" presStyleLbl="node0" presStyleIdx="0" presStyleCnt="3" custScaleY="73708" custLinFactNeighborX="10876" custLinFactNeighborY="-13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9346A-869D-45F6-9852-8D2B10D2ECBE}" type="pres">
      <dgm:prSet presAssocID="{A6ADF35F-8E89-4B4B-8EFB-0E0F8CBC73D6}" presName="horzOne" presStyleCnt="0"/>
      <dgm:spPr/>
      <dgm:t>
        <a:bodyPr/>
        <a:lstStyle/>
        <a:p>
          <a:endParaRPr lang="ru-RU"/>
        </a:p>
      </dgm:t>
    </dgm:pt>
    <dgm:pt modelId="{82F5CB00-E53E-494E-B594-4331D06A85E8}" type="pres">
      <dgm:prSet presAssocID="{FD2B56D0-C710-474B-911B-E551341846DA}" presName="sibSpaceOne" presStyleCnt="0"/>
      <dgm:spPr/>
      <dgm:t>
        <a:bodyPr/>
        <a:lstStyle/>
        <a:p>
          <a:endParaRPr lang="ru-RU"/>
        </a:p>
      </dgm:t>
    </dgm:pt>
    <dgm:pt modelId="{0E0B841E-F2CC-49C5-8522-8706A2D19BB4}" type="pres">
      <dgm:prSet presAssocID="{C683A85E-49EF-469C-9986-D1395D8E0C82}" presName="vertOne" presStyleCnt="0"/>
      <dgm:spPr/>
      <dgm:t>
        <a:bodyPr/>
        <a:lstStyle/>
        <a:p>
          <a:endParaRPr lang="ru-RU"/>
        </a:p>
      </dgm:t>
    </dgm:pt>
    <dgm:pt modelId="{FCF5C85C-2254-4C26-9C81-543427BC2DCB}" type="pres">
      <dgm:prSet presAssocID="{C683A85E-49EF-469C-9986-D1395D8E0C82}" presName="txOne" presStyleLbl="node0" presStyleIdx="1" presStyleCnt="3" custScaleX="98773" custScaleY="81329" custLinFactNeighborX="6354" custLinFactNeighborY="-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B3E51-826E-4FF3-B6A0-B8BE8EC92B61}" type="pres">
      <dgm:prSet presAssocID="{C683A85E-49EF-469C-9986-D1395D8E0C82}" presName="horzOne" presStyleCnt="0"/>
      <dgm:spPr/>
      <dgm:t>
        <a:bodyPr/>
        <a:lstStyle/>
        <a:p>
          <a:endParaRPr lang="ru-RU"/>
        </a:p>
      </dgm:t>
    </dgm:pt>
    <dgm:pt modelId="{AFAE4A42-D68C-4442-A835-D013464ED238}" type="pres">
      <dgm:prSet presAssocID="{21575BC4-F95E-4775-A371-D3767799B314}" presName="sibSpaceOne" presStyleCnt="0"/>
      <dgm:spPr/>
      <dgm:t>
        <a:bodyPr/>
        <a:lstStyle/>
        <a:p>
          <a:endParaRPr lang="ru-RU"/>
        </a:p>
      </dgm:t>
    </dgm:pt>
    <dgm:pt modelId="{58E227DD-1AC5-44A6-B1B0-B5A9530C07DF}" type="pres">
      <dgm:prSet presAssocID="{EC709321-B4DE-4919-B957-6DFFCD46E553}" presName="vertOne" presStyleCnt="0"/>
      <dgm:spPr/>
      <dgm:t>
        <a:bodyPr/>
        <a:lstStyle/>
        <a:p>
          <a:endParaRPr lang="ru-RU"/>
        </a:p>
      </dgm:t>
    </dgm:pt>
    <dgm:pt modelId="{6796F457-53AA-4A9C-859E-E4C095376BBB}" type="pres">
      <dgm:prSet presAssocID="{EC709321-B4DE-4919-B957-6DFFCD46E553}" presName="txOne" presStyleLbl="node0" presStyleIdx="2" presStyleCnt="3" custScaleX="101566" custScaleY="69077" custLinFactNeighborX="6905" custLinFactNeighborY="17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45ABE-C69C-4351-ABBD-EF67FCD1C41F}" type="pres">
      <dgm:prSet presAssocID="{EC709321-B4DE-4919-B957-6DFFCD46E553}" presName="horzOne" presStyleCnt="0"/>
      <dgm:spPr/>
      <dgm:t>
        <a:bodyPr/>
        <a:lstStyle/>
        <a:p>
          <a:endParaRPr lang="ru-RU"/>
        </a:p>
      </dgm:t>
    </dgm:pt>
  </dgm:ptLst>
  <dgm:cxnLst>
    <dgm:cxn modelId="{21F2B1D1-B09A-4165-95FB-550B3842EC5B}" type="presOf" srcId="{C683A85E-49EF-469C-9986-D1395D8E0C82}" destId="{FCF5C85C-2254-4C26-9C81-543427BC2DCB}" srcOrd="0" destOrd="0" presId="urn:microsoft.com/office/officeart/2005/8/layout/hierarchy4"/>
    <dgm:cxn modelId="{C206531C-B17E-4FAA-9D28-F4B1787C7010}" srcId="{B2C8B0AA-09C3-404C-8341-DC09F14BC08D}" destId="{A6ADF35F-8E89-4B4B-8EFB-0E0F8CBC73D6}" srcOrd="0" destOrd="0" parTransId="{2DC9D0AC-548C-4043-AE64-0213094D97AD}" sibTransId="{FD2B56D0-C710-474B-911B-E551341846DA}"/>
    <dgm:cxn modelId="{C03AEB4B-24F0-4AB0-9C7F-DACF177919A3}" type="presOf" srcId="{EC709321-B4DE-4919-B957-6DFFCD46E553}" destId="{6796F457-53AA-4A9C-859E-E4C095376BBB}" srcOrd="0" destOrd="0" presId="urn:microsoft.com/office/officeart/2005/8/layout/hierarchy4"/>
    <dgm:cxn modelId="{113E4D77-2931-4938-80D0-13BE01CDDD11}" type="presOf" srcId="{B2C8B0AA-09C3-404C-8341-DC09F14BC08D}" destId="{788A982D-32A3-4FDC-92E6-C09864BEE205}" srcOrd="0" destOrd="0" presId="urn:microsoft.com/office/officeart/2005/8/layout/hierarchy4"/>
    <dgm:cxn modelId="{BD35FACD-6AC8-4502-8F4F-0B46A4FB00F6}" srcId="{B2C8B0AA-09C3-404C-8341-DC09F14BC08D}" destId="{C683A85E-49EF-469C-9986-D1395D8E0C82}" srcOrd="1" destOrd="0" parTransId="{EA1714F4-BDE0-4A74-A05F-951F25D8217B}" sibTransId="{21575BC4-F95E-4775-A371-D3767799B314}"/>
    <dgm:cxn modelId="{7716924D-C7DA-4FC5-90F2-D05A66F72EFC}" srcId="{B2C8B0AA-09C3-404C-8341-DC09F14BC08D}" destId="{EC709321-B4DE-4919-B957-6DFFCD46E553}" srcOrd="2" destOrd="0" parTransId="{3C480742-C55B-4607-B9C9-46F9EC097641}" sibTransId="{5E29F002-7CC5-4FA5-B0DC-1411753066B6}"/>
    <dgm:cxn modelId="{2F1AE885-F3D9-4F3B-8C5C-74B2C48BF914}" type="presOf" srcId="{A6ADF35F-8E89-4B4B-8EFB-0E0F8CBC73D6}" destId="{0D1FC9CE-40BE-448D-A019-AB0DAC9831E4}" srcOrd="0" destOrd="0" presId="urn:microsoft.com/office/officeart/2005/8/layout/hierarchy4"/>
    <dgm:cxn modelId="{41743208-0AEB-48A1-A600-E3C5262FD020}" type="presParOf" srcId="{788A982D-32A3-4FDC-92E6-C09864BEE205}" destId="{0014E86B-E660-4D4F-B41C-96DBEA5CD091}" srcOrd="0" destOrd="0" presId="urn:microsoft.com/office/officeart/2005/8/layout/hierarchy4"/>
    <dgm:cxn modelId="{7B518D88-0F51-4635-9C1E-07E2764054C6}" type="presParOf" srcId="{0014E86B-E660-4D4F-B41C-96DBEA5CD091}" destId="{0D1FC9CE-40BE-448D-A019-AB0DAC9831E4}" srcOrd="0" destOrd="0" presId="urn:microsoft.com/office/officeart/2005/8/layout/hierarchy4"/>
    <dgm:cxn modelId="{FAB573D2-5BF0-4040-955F-AAF65B26DD22}" type="presParOf" srcId="{0014E86B-E660-4D4F-B41C-96DBEA5CD091}" destId="{6469346A-869D-45F6-9852-8D2B10D2ECBE}" srcOrd="1" destOrd="0" presId="urn:microsoft.com/office/officeart/2005/8/layout/hierarchy4"/>
    <dgm:cxn modelId="{5B2509A2-3156-4FCF-B46B-5D959EBE0992}" type="presParOf" srcId="{788A982D-32A3-4FDC-92E6-C09864BEE205}" destId="{82F5CB00-E53E-494E-B594-4331D06A85E8}" srcOrd="1" destOrd="0" presId="urn:microsoft.com/office/officeart/2005/8/layout/hierarchy4"/>
    <dgm:cxn modelId="{6F0D3C23-BC8A-4AE9-BFAB-1646724C2B4A}" type="presParOf" srcId="{788A982D-32A3-4FDC-92E6-C09864BEE205}" destId="{0E0B841E-F2CC-49C5-8522-8706A2D19BB4}" srcOrd="2" destOrd="0" presId="urn:microsoft.com/office/officeart/2005/8/layout/hierarchy4"/>
    <dgm:cxn modelId="{712E649D-83AE-492C-98F5-C8D1B76473F2}" type="presParOf" srcId="{0E0B841E-F2CC-49C5-8522-8706A2D19BB4}" destId="{FCF5C85C-2254-4C26-9C81-543427BC2DCB}" srcOrd="0" destOrd="0" presId="urn:microsoft.com/office/officeart/2005/8/layout/hierarchy4"/>
    <dgm:cxn modelId="{0A21C223-37DF-4DA7-88AE-098724277ACC}" type="presParOf" srcId="{0E0B841E-F2CC-49C5-8522-8706A2D19BB4}" destId="{3F2B3E51-826E-4FF3-B6A0-B8BE8EC92B61}" srcOrd="1" destOrd="0" presId="urn:microsoft.com/office/officeart/2005/8/layout/hierarchy4"/>
    <dgm:cxn modelId="{46660FF8-E5D3-47E5-8010-625F814452B0}" type="presParOf" srcId="{788A982D-32A3-4FDC-92E6-C09864BEE205}" destId="{AFAE4A42-D68C-4442-A835-D013464ED238}" srcOrd="3" destOrd="0" presId="urn:microsoft.com/office/officeart/2005/8/layout/hierarchy4"/>
    <dgm:cxn modelId="{6F3B1A6F-5824-48AB-889A-BEE65FFD77D6}" type="presParOf" srcId="{788A982D-32A3-4FDC-92E6-C09864BEE205}" destId="{58E227DD-1AC5-44A6-B1B0-B5A9530C07DF}" srcOrd="4" destOrd="0" presId="urn:microsoft.com/office/officeart/2005/8/layout/hierarchy4"/>
    <dgm:cxn modelId="{E75D300C-C3C0-43D4-AC35-E7171E894DF7}" type="presParOf" srcId="{58E227DD-1AC5-44A6-B1B0-B5A9530C07DF}" destId="{6796F457-53AA-4A9C-859E-E4C095376BBB}" srcOrd="0" destOrd="0" presId="urn:microsoft.com/office/officeart/2005/8/layout/hierarchy4"/>
    <dgm:cxn modelId="{A2382E7D-5CD9-485F-87BE-912CEFBD3E9E}" type="presParOf" srcId="{58E227DD-1AC5-44A6-B1B0-B5A9530C07DF}" destId="{D6345ABE-C69C-4351-ABBD-EF67FCD1C4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22147-E37B-4E5B-98EA-7AF9D2253C2A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2C9E1395-2301-4EEA-A515-FB2BB4C198D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Педагогические условия</a:t>
          </a:r>
          <a:r>
            <a:rPr lang="ru-RU" sz="2400" dirty="0" smtClean="0"/>
            <a:t> </a:t>
          </a:r>
          <a:endParaRPr lang="ru-RU" sz="2400" dirty="0"/>
        </a:p>
      </dgm:t>
    </dgm:pt>
    <dgm:pt modelId="{BBD8ACB5-CC04-4BCB-AC92-8A215F239F80}" type="parTrans" cxnId="{2F51D090-A57F-49C2-A0E2-63D58FBDACA5}">
      <dgm:prSet/>
      <dgm:spPr/>
      <dgm:t>
        <a:bodyPr/>
        <a:lstStyle/>
        <a:p>
          <a:endParaRPr lang="ru-RU"/>
        </a:p>
      </dgm:t>
    </dgm:pt>
    <dgm:pt modelId="{58532DF0-0632-4586-895F-3D473CB744C1}" type="sibTrans" cxnId="{2F51D090-A57F-49C2-A0E2-63D58FBDACA5}">
      <dgm:prSet/>
      <dgm:spPr/>
      <dgm:t>
        <a:bodyPr/>
        <a:lstStyle/>
        <a:p>
          <a:endParaRPr lang="ru-RU"/>
        </a:p>
      </dgm:t>
    </dgm:pt>
    <dgm:pt modelId="{F720BC63-8CAB-4E91-BA6E-F7B1ABDEC9D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Свободный выбор деятельности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E0C5833-F30B-4B20-B9A4-C34742F255DB}" type="parTrans" cxnId="{AB99B42C-4731-4212-97EC-3B466C4E33E2}">
      <dgm:prSet/>
      <dgm:spPr/>
      <dgm:t>
        <a:bodyPr/>
        <a:lstStyle/>
        <a:p>
          <a:endParaRPr lang="ru-RU"/>
        </a:p>
      </dgm:t>
    </dgm:pt>
    <dgm:pt modelId="{BAF2CA83-F66E-4DE6-A3B2-23CC701C73D7}" type="sibTrans" cxnId="{AB99B42C-4731-4212-97EC-3B466C4E33E2}">
      <dgm:prSet/>
      <dgm:spPr/>
      <dgm:t>
        <a:bodyPr/>
        <a:lstStyle/>
        <a:p>
          <a:endParaRPr lang="ru-RU"/>
        </a:p>
      </dgm:t>
    </dgm:pt>
    <dgm:pt modelId="{450355C8-0426-46E7-821C-779F3B5FFCC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Детская инициатива и самостоятельность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DC82AD-D428-41CC-866A-A86CA3B1C608}" type="parTrans" cxnId="{27EF119D-F667-438C-8ECB-A731A0AE3E40}">
      <dgm:prSet/>
      <dgm:spPr/>
      <dgm:t>
        <a:bodyPr/>
        <a:lstStyle/>
        <a:p>
          <a:endParaRPr lang="ru-RU"/>
        </a:p>
      </dgm:t>
    </dgm:pt>
    <dgm:pt modelId="{39804235-6557-4C44-9B09-A79C263BC92E}" type="sibTrans" cxnId="{27EF119D-F667-438C-8ECB-A731A0AE3E40}">
      <dgm:prSet/>
      <dgm:spPr/>
      <dgm:t>
        <a:bodyPr/>
        <a:lstStyle/>
        <a:p>
          <a:endParaRPr lang="ru-RU"/>
        </a:p>
      </dgm:t>
    </dgm:pt>
    <dgm:pt modelId="{9D8CFE60-1FD5-49D8-8439-8545DECE076D}" type="pres">
      <dgm:prSet presAssocID="{97622147-E37B-4E5B-98EA-7AF9D2253C2A}" presName="arrowDiagram" presStyleCnt="0">
        <dgm:presLayoutVars>
          <dgm:chMax val="5"/>
          <dgm:dir/>
          <dgm:resizeHandles val="exact"/>
        </dgm:presLayoutVars>
      </dgm:prSet>
      <dgm:spPr/>
    </dgm:pt>
    <dgm:pt modelId="{5AFACF3D-8ECB-4C3E-92DE-E935F9F14678}" type="pres">
      <dgm:prSet presAssocID="{97622147-E37B-4E5B-98EA-7AF9D2253C2A}" presName="arrow" presStyleLbl="bgShp" presStyleIdx="0" presStyleCnt="1"/>
      <dgm:spPr/>
    </dgm:pt>
    <dgm:pt modelId="{90187E32-1E0B-41D6-A585-3CD37E73849E}" type="pres">
      <dgm:prSet presAssocID="{97622147-E37B-4E5B-98EA-7AF9D2253C2A}" presName="arrowDiagram3" presStyleCnt="0"/>
      <dgm:spPr/>
    </dgm:pt>
    <dgm:pt modelId="{8A0CD31B-0DF4-43A3-86FD-147F073FDFA0}" type="pres">
      <dgm:prSet presAssocID="{2C9E1395-2301-4EEA-A515-FB2BB4C198DF}" presName="bullet3a" presStyleLbl="node1" presStyleIdx="0" presStyleCnt="3"/>
      <dgm:spPr/>
    </dgm:pt>
    <dgm:pt modelId="{1CC7D9CD-72CC-423C-9ED1-0526FA01474E}" type="pres">
      <dgm:prSet presAssocID="{2C9E1395-2301-4EEA-A515-FB2BB4C198DF}" presName="textBox3a" presStyleLbl="revTx" presStyleIdx="0" presStyleCnt="3" custScaleX="12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8DE09-8F2F-49DF-AD7A-87188BB62DA1}" type="pres">
      <dgm:prSet presAssocID="{F720BC63-8CAB-4E91-BA6E-F7B1ABDEC9DE}" presName="bullet3b" presStyleLbl="node1" presStyleIdx="1" presStyleCnt="3"/>
      <dgm:spPr/>
    </dgm:pt>
    <dgm:pt modelId="{BBA3490B-33F1-4861-9A6F-EC0DF9B26706}" type="pres">
      <dgm:prSet presAssocID="{F720BC63-8CAB-4E91-BA6E-F7B1ABDEC9D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60021-4048-4B4E-97D8-9EA54192612B}" type="pres">
      <dgm:prSet presAssocID="{450355C8-0426-46E7-821C-779F3B5FFCC6}" presName="bullet3c" presStyleLbl="node1" presStyleIdx="2" presStyleCnt="3"/>
      <dgm:spPr/>
    </dgm:pt>
    <dgm:pt modelId="{6FBA953B-3F5B-4984-A0E6-BDB0C110FB94}" type="pres">
      <dgm:prSet presAssocID="{450355C8-0426-46E7-821C-779F3B5FFCC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9B42C-4731-4212-97EC-3B466C4E33E2}" srcId="{97622147-E37B-4E5B-98EA-7AF9D2253C2A}" destId="{F720BC63-8CAB-4E91-BA6E-F7B1ABDEC9DE}" srcOrd="1" destOrd="0" parTransId="{8E0C5833-F30B-4B20-B9A4-C34742F255DB}" sibTransId="{BAF2CA83-F66E-4DE6-A3B2-23CC701C73D7}"/>
    <dgm:cxn modelId="{2F51D090-A57F-49C2-A0E2-63D58FBDACA5}" srcId="{97622147-E37B-4E5B-98EA-7AF9D2253C2A}" destId="{2C9E1395-2301-4EEA-A515-FB2BB4C198DF}" srcOrd="0" destOrd="0" parTransId="{BBD8ACB5-CC04-4BCB-AC92-8A215F239F80}" sibTransId="{58532DF0-0632-4586-895F-3D473CB744C1}"/>
    <dgm:cxn modelId="{27EF119D-F667-438C-8ECB-A731A0AE3E40}" srcId="{97622147-E37B-4E5B-98EA-7AF9D2253C2A}" destId="{450355C8-0426-46E7-821C-779F3B5FFCC6}" srcOrd="2" destOrd="0" parTransId="{4DDC82AD-D428-41CC-866A-A86CA3B1C608}" sibTransId="{39804235-6557-4C44-9B09-A79C263BC92E}"/>
    <dgm:cxn modelId="{7C8FB3A1-F627-4F44-A086-1F082BECE306}" type="presOf" srcId="{450355C8-0426-46E7-821C-779F3B5FFCC6}" destId="{6FBA953B-3F5B-4984-A0E6-BDB0C110FB94}" srcOrd="0" destOrd="0" presId="urn:microsoft.com/office/officeart/2005/8/layout/arrow2"/>
    <dgm:cxn modelId="{230F6C79-5B45-4039-9995-6241F7B70DB5}" type="presOf" srcId="{F720BC63-8CAB-4E91-BA6E-F7B1ABDEC9DE}" destId="{BBA3490B-33F1-4861-9A6F-EC0DF9B26706}" srcOrd="0" destOrd="0" presId="urn:microsoft.com/office/officeart/2005/8/layout/arrow2"/>
    <dgm:cxn modelId="{7509DDB9-1062-4F85-89D2-B2CB68544BC0}" type="presOf" srcId="{97622147-E37B-4E5B-98EA-7AF9D2253C2A}" destId="{9D8CFE60-1FD5-49D8-8439-8545DECE076D}" srcOrd="0" destOrd="0" presId="urn:microsoft.com/office/officeart/2005/8/layout/arrow2"/>
    <dgm:cxn modelId="{D5A38303-E2EF-42E3-8E1B-8540591561B6}" type="presOf" srcId="{2C9E1395-2301-4EEA-A515-FB2BB4C198DF}" destId="{1CC7D9CD-72CC-423C-9ED1-0526FA01474E}" srcOrd="0" destOrd="0" presId="urn:microsoft.com/office/officeart/2005/8/layout/arrow2"/>
    <dgm:cxn modelId="{5718A44F-203F-47A6-BE51-A3442F022225}" type="presParOf" srcId="{9D8CFE60-1FD5-49D8-8439-8545DECE076D}" destId="{5AFACF3D-8ECB-4C3E-92DE-E935F9F14678}" srcOrd="0" destOrd="0" presId="urn:microsoft.com/office/officeart/2005/8/layout/arrow2"/>
    <dgm:cxn modelId="{8B04ABC0-DE5F-4FA7-ADF5-DFEB67F3F09F}" type="presParOf" srcId="{9D8CFE60-1FD5-49D8-8439-8545DECE076D}" destId="{90187E32-1E0B-41D6-A585-3CD37E73849E}" srcOrd="1" destOrd="0" presId="urn:microsoft.com/office/officeart/2005/8/layout/arrow2"/>
    <dgm:cxn modelId="{215C8CCE-BE55-4122-A784-B4191B2FCE97}" type="presParOf" srcId="{90187E32-1E0B-41D6-A585-3CD37E73849E}" destId="{8A0CD31B-0DF4-43A3-86FD-147F073FDFA0}" srcOrd="0" destOrd="0" presId="urn:microsoft.com/office/officeart/2005/8/layout/arrow2"/>
    <dgm:cxn modelId="{18DADD0C-9F42-4A8A-8879-8CB45E5A2D45}" type="presParOf" srcId="{90187E32-1E0B-41D6-A585-3CD37E73849E}" destId="{1CC7D9CD-72CC-423C-9ED1-0526FA01474E}" srcOrd="1" destOrd="0" presId="urn:microsoft.com/office/officeart/2005/8/layout/arrow2"/>
    <dgm:cxn modelId="{659A4759-7B0C-4D23-B1D1-2573C508D01D}" type="presParOf" srcId="{90187E32-1E0B-41D6-A585-3CD37E73849E}" destId="{FA08DE09-8F2F-49DF-AD7A-87188BB62DA1}" srcOrd="2" destOrd="0" presId="urn:microsoft.com/office/officeart/2005/8/layout/arrow2"/>
    <dgm:cxn modelId="{2AF8A651-B8CF-46A4-88F2-3B59F2DF55FE}" type="presParOf" srcId="{90187E32-1E0B-41D6-A585-3CD37E73849E}" destId="{BBA3490B-33F1-4861-9A6F-EC0DF9B26706}" srcOrd="3" destOrd="0" presId="urn:microsoft.com/office/officeart/2005/8/layout/arrow2"/>
    <dgm:cxn modelId="{1469AE67-9D46-4C1E-B2F3-ED06F299170D}" type="presParOf" srcId="{90187E32-1E0B-41D6-A585-3CD37E73849E}" destId="{AC560021-4048-4B4E-97D8-9EA54192612B}" srcOrd="4" destOrd="0" presId="urn:microsoft.com/office/officeart/2005/8/layout/arrow2"/>
    <dgm:cxn modelId="{506B4B90-EBD7-449B-BC4C-D8ADFFA90D14}" type="presParOf" srcId="{90187E32-1E0B-41D6-A585-3CD37E73849E}" destId="{6FBA953B-3F5B-4984-A0E6-BDB0C110FB9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92DE-C650-4DCB-9634-1E3BE27DD0B7}">
      <dsp:nvSpPr>
        <dsp:cNvPr id="0" name=""/>
        <dsp:cNvSpPr/>
      </dsp:nvSpPr>
      <dsp:spPr>
        <a:xfrm>
          <a:off x="1072" y="288030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Государство и родители определили социальный заказ на развитие речи у детей дошкольного возраста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2" y="288030"/>
        <a:ext cx="4182300" cy="2509380"/>
      </dsp:txXfrm>
    </dsp:sp>
    <dsp:sp modelId="{7AFF91C5-454F-4F85-9413-7527E50A5F62}">
      <dsp:nvSpPr>
        <dsp:cNvPr id="0" name=""/>
        <dsp:cNvSpPr/>
      </dsp:nvSpPr>
      <dsp:spPr>
        <a:xfrm>
          <a:off x="4601603" y="288030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2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Целевые ориентиры ФГОС ДО: «ребенок достаточно хорошо владеет устной речью для выражения своих мыслей, чувств и желаний, для построения речевого высказывания в ситуации общения»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1603" y="288030"/>
        <a:ext cx="4182300" cy="2509380"/>
      </dsp:txXfrm>
    </dsp:sp>
    <dsp:sp modelId="{C2EE6E78-60AE-43E9-8CA5-493FEA2132B7}">
      <dsp:nvSpPr>
        <dsp:cNvPr id="0" name=""/>
        <dsp:cNvSpPr/>
      </dsp:nvSpPr>
      <dsp:spPr>
        <a:xfrm>
          <a:off x="292683" y="3311574"/>
          <a:ext cx="8352932" cy="204015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Проблема: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специальные педагогические условия, созданные в ДОУ на порядок ниже современных требований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83" y="3311574"/>
        <a:ext cx="8352932" cy="2040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FC9CE-40BE-448D-A019-AB0DAC9831E4}">
      <dsp:nvSpPr>
        <dsp:cNvPr id="0" name=""/>
        <dsp:cNvSpPr/>
      </dsp:nvSpPr>
      <dsp:spPr>
        <a:xfrm>
          <a:off x="288029" y="0"/>
          <a:ext cx="2629487" cy="4332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Наглядные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(разновидности наблюдения, рассматривание, рассказывание, показ)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044" y="77015"/>
        <a:ext cx="2475457" cy="4177989"/>
      </dsp:txXfrm>
    </dsp:sp>
    <dsp:sp modelId="{FCF5C85C-2254-4C26-9C81-543427BC2DCB}">
      <dsp:nvSpPr>
        <dsp:cNvPr id="0" name=""/>
        <dsp:cNvSpPr/>
      </dsp:nvSpPr>
      <dsp:spPr>
        <a:xfrm>
          <a:off x="3240364" y="496129"/>
          <a:ext cx="2597223" cy="4779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Словесные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(чтение и рассказывание, заучивание, пересказ, беседа, рассказывание без опоры на наглядность, речевой образец, повторное проговаривание, объяснение, вопрос и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тд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6434" y="572199"/>
        <a:ext cx="2445083" cy="4627786"/>
      </dsp:txXfrm>
    </dsp:sp>
    <dsp:sp modelId="{6796F457-53AA-4A9C-859E-E4C095376BBB}">
      <dsp:nvSpPr>
        <dsp:cNvPr id="0" name=""/>
        <dsp:cNvSpPr/>
      </dsp:nvSpPr>
      <dsp:spPr>
        <a:xfrm>
          <a:off x="6114310" y="1593475"/>
          <a:ext cx="2670665" cy="405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itchFamily="18" charset="0"/>
              <a:cs typeface="Times New Roman" pitchFamily="18" charset="0"/>
            </a:rPr>
            <a:t>Практические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(дидактические игры, игры-драматизации, дидактические упражнения , игровые обучающие ситуации, игровые проблемно - практические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ситуациии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тд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2531" y="1671696"/>
        <a:ext cx="2514223" cy="3903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ACF3D-8ECB-4C3E-92DE-E935F9F14678}">
      <dsp:nvSpPr>
        <dsp:cNvPr id="0" name=""/>
        <dsp:cNvSpPr/>
      </dsp:nvSpPr>
      <dsp:spPr>
        <a:xfrm>
          <a:off x="161763" y="0"/>
          <a:ext cx="8640960" cy="5400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CD31B-0DF4-43A3-86FD-147F073FDFA0}">
      <dsp:nvSpPr>
        <dsp:cNvPr id="0" name=""/>
        <dsp:cNvSpPr/>
      </dsp:nvSpPr>
      <dsp:spPr>
        <a:xfrm>
          <a:off x="1259165" y="3727494"/>
          <a:ext cx="224664" cy="22466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D9CD-72CC-423C-9ED1-0526FA01474E}">
      <dsp:nvSpPr>
        <dsp:cNvPr id="0" name=""/>
        <dsp:cNvSpPr/>
      </dsp:nvSpPr>
      <dsp:spPr>
        <a:xfrm>
          <a:off x="1083932" y="3839826"/>
          <a:ext cx="2588475" cy="1560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4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Педагогические условия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1083932" y="3839826"/>
        <a:ext cx="2588475" cy="1560773"/>
      </dsp:txXfrm>
    </dsp:sp>
    <dsp:sp modelId="{FA08DE09-8F2F-49DF-AD7A-87188BB62DA1}">
      <dsp:nvSpPr>
        <dsp:cNvPr id="0" name=""/>
        <dsp:cNvSpPr/>
      </dsp:nvSpPr>
      <dsp:spPr>
        <a:xfrm>
          <a:off x="3242266" y="2259611"/>
          <a:ext cx="406125" cy="406125"/>
        </a:xfrm>
        <a:prstGeom prst="ellipse">
          <a:avLst/>
        </a:prstGeom>
        <a:solidFill>
          <a:schemeClr val="accent2">
            <a:shade val="50000"/>
            <a:hueOff val="0"/>
            <a:satOff val="6603"/>
            <a:lumOff val="23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3490B-33F1-4861-9A6F-EC0DF9B26706}">
      <dsp:nvSpPr>
        <dsp:cNvPr id="0" name=""/>
        <dsp:cNvSpPr/>
      </dsp:nvSpPr>
      <dsp:spPr>
        <a:xfrm>
          <a:off x="3445328" y="2462673"/>
          <a:ext cx="2073830" cy="293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9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Свободный выбор деятельности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5328" y="2462673"/>
        <a:ext cx="2073830" cy="2937926"/>
      </dsp:txXfrm>
    </dsp:sp>
    <dsp:sp modelId="{AC560021-4048-4B4E-97D8-9EA54192612B}">
      <dsp:nvSpPr>
        <dsp:cNvPr id="0" name=""/>
        <dsp:cNvSpPr/>
      </dsp:nvSpPr>
      <dsp:spPr>
        <a:xfrm>
          <a:off x="5627171" y="1366351"/>
          <a:ext cx="561662" cy="561662"/>
        </a:xfrm>
        <a:prstGeom prst="ellipse">
          <a:avLst/>
        </a:prstGeom>
        <a:solidFill>
          <a:schemeClr val="accent2">
            <a:shade val="50000"/>
            <a:hueOff val="0"/>
            <a:satOff val="6603"/>
            <a:lumOff val="23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A953B-3F5B-4984-A0E6-BDB0C110FB94}">
      <dsp:nvSpPr>
        <dsp:cNvPr id="0" name=""/>
        <dsp:cNvSpPr/>
      </dsp:nvSpPr>
      <dsp:spPr>
        <a:xfrm>
          <a:off x="5908002" y="1647183"/>
          <a:ext cx="2073830" cy="375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61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Детская инициатива и самостоятельность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8002" y="1647183"/>
        <a:ext cx="2073830" cy="375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1E1C96-1EC7-4A00-A96C-50391630A91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B40CBE-B34D-458C-BB15-3D59F02EF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270576" cy="3384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 дошкольников в процессе ознакомления с сезонными изменениями с использованием дидактических пособий.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5040560" cy="20162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кв.категории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Ёркина Надежда Ивановна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Пособие «Времена года»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З.Е.Агранович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00174"/>
            <a:ext cx="3657600" cy="4663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«Когда это бывает?»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правильно»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ошибку»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перепутал Незнайка?»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неверно?»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324" t="11099"/>
          <a:stretch>
            <a:fillRect/>
          </a:stretch>
        </p:blipFill>
        <p:spPr>
          <a:xfrm>
            <a:off x="4000495" y="2143115"/>
            <a:ext cx="5009403" cy="3643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Пособие «4 времени года»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57600" cy="4663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«Когда это бывает?»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правильно символы»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неверно?»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получится?»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ошибку»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021" b="6166"/>
          <a:stretch>
            <a:fillRect/>
          </a:stretch>
        </p:blipFill>
        <p:spPr>
          <a:xfrm>
            <a:off x="4643438" y="1214422"/>
            <a:ext cx="4286280" cy="5132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Пособие – дерево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1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7065991" cy="5156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Театр погоды.</a:t>
            </a:r>
            <a:endParaRPr lang="ru-RU" dirty="0"/>
          </a:p>
        </p:txBody>
      </p:sp>
      <p:pic>
        <p:nvPicPr>
          <p:cNvPr id="4" name="Picture 2" descr="H:\ФОТКИ\SAM_1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12" r="18961"/>
          <a:stretch>
            <a:fillRect/>
          </a:stretch>
        </p:blipFill>
        <p:spPr bwMode="auto">
          <a:xfrm>
            <a:off x="4714876" y="1214422"/>
            <a:ext cx="4243308" cy="4857784"/>
          </a:xfrm>
          <a:prstGeom prst="rect">
            <a:avLst/>
          </a:prstGeom>
          <a:noFill/>
        </p:spPr>
      </p:pic>
      <p:pic>
        <p:nvPicPr>
          <p:cNvPr id="29698" name="Picture 2" descr="H:\ФОТКИ\SAM_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3571900" cy="483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Театр погоды.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Фильм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b="3389"/>
          <a:stretch/>
        </p:blipFill>
        <p:spPr>
          <a:xfrm>
            <a:off x="1187624" y="1124744"/>
            <a:ext cx="7653536" cy="55455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7"/>
            <a:ext cx="4738720" cy="35540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9544" y="1285860"/>
            <a:ext cx="4104456" cy="53285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«Составь предложение»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«Составь рассказ»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«Доскажи словечко»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«Дополни предложение»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«Придумай предложение»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перепутал Незнайка»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«Закончи предложение»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сначала, что потом»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928670"/>
            <a:ext cx="7748934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 детей дошкольного возраста. Ф.А.Сохина;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 детей (раннего и дошкольного возраста). Е.И.Тихеева;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развитию речи в старшей группе детского сада.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В.В.Гербова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Арушанова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Дошкольный возраст: формирование грамматического строя речи./Дошкольное воспитание. 1993 г. № 9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Ушакова О. Развитие словесного творчества детей 6-7 лет. / Дошкольное воспитание. 1972 г. № 9.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59648"/>
              </p:ext>
            </p:extLst>
          </p:nvPr>
        </p:nvGraphicFramePr>
        <p:xfrm>
          <a:off x="179512" y="1125538"/>
          <a:ext cx="8784976" cy="554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23622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Связная речь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развернутое изложение определенного содержания, которое осуществляется логично, последовательно, точно, грамматически правильно и образно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к высказыванию: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Ясно представлять объект рассказа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анализировать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Отбирать основные признаки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Устанавливать различные отношения (причинно-следственные, временные) между предметами и явлениями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строить простые и сложные предложения (с однородными членами, сложносочиненные, сложноподчиненные)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 и приемы речевого развития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568243"/>
              </p:ext>
            </p:extLst>
          </p:nvPr>
        </p:nvGraphicFramePr>
        <p:xfrm>
          <a:off x="179512" y="980728"/>
          <a:ext cx="87849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связной речи.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204561"/>
              </p:ext>
            </p:extLst>
          </p:nvPr>
        </p:nvGraphicFramePr>
        <p:xfrm>
          <a:off x="179512" y="1196752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мнемокубы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28662" y="1285860"/>
            <a:ext cx="3657600" cy="46634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«Составь рассказ»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«Подбери правильно»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перепутал Незнайка»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1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208" b="6249"/>
          <a:stretch>
            <a:fillRect/>
          </a:stretch>
        </p:blipFill>
        <p:spPr>
          <a:xfrm>
            <a:off x="4500562" y="1142984"/>
            <a:ext cx="3929090" cy="2609180"/>
          </a:xfrm>
        </p:spPr>
      </p:pic>
      <p:pic>
        <p:nvPicPr>
          <p:cNvPr id="10241" name="Picture 1" descr="H:\ФОТКИ\SAM_1008.JPG"/>
          <p:cNvPicPr>
            <a:picLocks noChangeAspect="1" noChangeArrowheads="1"/>
          </p:cNvPicPr>
          <p:nvPr/>
        </p:nvPicPr>
        <p:blipFill>
          <a:blip r:embed="rId3" cstate="print"/>
          <a:srcRect l="6901" t="2134" b="9313"/>
          <a:stretch>
            <a:fillRect/>
          </a:stretch>
        </p:blipFill>
        <p:spPr bwMode="auto">
          <a:xfrm>
            <a:off x="4500562" y="3857628"/>
            <a:ext cx="4000528" cy="285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Улитка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9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28140"/>
            <a:ext cx="4071966" cy="542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357298"/>
            <a:ext cx="3786182" cy="4663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«Назови нужное слово»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«Скажи правильно»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«Какое слово спряталось»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Логический круг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428736"/>
            <a:ext cx="3786214" cy="4663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«Сравни»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«Скажи правильно»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сравнения»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«Исправь ошибку Незнайки»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ошибку»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H:\ФОТКИ\SAM_0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3"/>
            <a:ext cx="4071966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Книга «Времена года»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00174"/>
            <a:ext cx="3657600" cy="4663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«Придумай предложение»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«Составь рассказ»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«Когда это бывает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SAM_1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886" r="15345"/>
          <a:stretch>
            <a:fillRect/>
          </a:stretch>
        </p:blipFill>
        <p:spPr>
          <a:xfrm>
            <a:off x="4429125" y="1071546"/>
            <a:ext cx="4500594" cy="535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</TotalTime>
  <Words>490</Words>
  <Application>Microsoft Office PowerPoint</Application>
  <PresentationFormat>Экран (4:3)</PresentationFormat>
  <Paragraphs>80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Формирование связной речи дошкольников в процессе ознакомления с сезонными изменениями с использованием дидактических пособий. </vt:lpstr>
      <vt:lpstr>Актуальность </vt:lpstr>
      <vt:lpstr>Связная речь – это развернутое изложение определенного содержания, которое осуществляется логично, последовательно, точно, грамматически правильно и образно.</vt:lpstr>
      <vt:lpstr>Методы  и приемы речевого развития.</vt:lpstr>
      <vt:lpstr>Развитие связной речи.</vt:lpstr>
      <vt:lpstr>Мнемотаблица , мнемокубы.</vt:lpstr>
      <vt:lpstr>Улитка </vt:lpstr>
      <vt:lpstr>Логический круг</vt:lpstr>
      <vt:lpstr>Книга «Времена года»</vt:lpstr>
      <vt:lpstr>Пособие «Времена года» З.Е.Агранович</vt:lpstr>
      <vt:lpstr>Пособие «4 времени года»</vt:lpstr>
      <vt:lpstr>Пособие – дерево  «Времена года»</vt:lpstr>
      <vt:lpstr>Театр погоды.</vt:lpstr>
      <vt:lpstr>Театр погоды.</vt:lpstr>
      <vt:lpstr>Мнемодорожка </vt:lpstr>
      <vt:lpstr>Литература: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связной речи дошкольников в процессе ознакомления с сезонными изменениями с использованием дидактических пособий.</dc:title>
  <dc:creator>витек</dc:creator>
  <cp:lastModifiedBy>Андронова</cp:lastModifiedBy>
  <cp:revision>42</cp:revision>
  <dcterms:created xsi:type="dcterms:W3CDTF">2015-04-19T15:30:01Z</dcterms:created>
  <dcterms:modified xsi:type="dcterms:W3CDTF">2015-04-21T12:17:10Z</dcterms:modified>
</cp:coreProperties>
</file>