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22"/>
  </p:notesMasterIdLst>
  <p:sldIdLst>
    <p:sldId id="256" r:id="rId2"/>
    <p:sldId id="257" r:id="rId3"/>
    <p:sldId id="258" r:id="rId4"/>
    <p:sldId id="259" r:id="rId5"/>
    <p:sldId id="261" r:id="rId6"/>
    <p:sldId id="262" r:id="rId7"/>
    <p:sldId id="265" r:id="rId8"/>
    <p:sldId id="267" r:id="rId9"/>
    <p:sldId id="268" r:id="rId10"/>
    <p:sldId id="272" r:id="rId11"/>
    <p:sldId id="276" r:id="rId12"/>
    <p:sldId id="278" r:id="rId13"/>
    <p:sldId id="281" r:id="rId14"/>
    <p:sldId id="284" r:id="rId15"/>
    <p:sldId id="288" r:id="rId16"/>
    <p:sldId id="294" r:id="rId17"/>
    <p:sldId id="296" r:id="rId18"/>
    <p:sldId id="298" r:id="rId19"/>
    <p:sldId id="299" r:id="rId20"/>
    <p:sldId id="300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без заголовка" id="{DF11E08B-705B-4B52-AF04-EFA667883A47}">
          <p14:sldIdLst>
            <p14:sldId id="256"/>
            <p14:sldId id="257"/>
            <p14:sldId id="258"/>
            <p14:sldId id="259"/>
            <p14:sldId id="261"/>
            <p14:sldId id="262"/>
            <p14:sldId id="265"/>
            <p14:sldId id="267"/>
            <p14:sldId id="268"/>
            <p14:sldId id="272"/>
            <p14:sldId id="276"/>
            <p14:sldId id="278"/>
            <p14:sldId id="281"/>
            <p14:sldId id="284"/>
            <p14:sldId id="288"/>
            <p14:sldId id="294"/>
            <p14:sldId id="296"/>
            <p14:sldId id="298"/>
            <p14:sldId id="299"/>
            <p14:sldId id="300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3379" autoAdjust="0"/>
    <p:restoredTop sz="86387" autoAdjust="0"/>
  </p:normalViewPr>
  <p:slideViewPr>
    <p:cSldViewPr>
      <p:cViewPr>
        <p:scale>
          <a:sx n="75" d="100"/>
          <a:sy n="75" d="100"/>
        </p:scale>
        <p:origin x="-132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792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3ACD8E-00E1-4BD4-8F4E-8275842FECEB}" type="datetimeFigureOut">
              <a:rPr lang="ru-RU" smtClean="0"/>
              <a:pPr/>
              <a:t>13.11.2012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218C67-0241-41E1-85CC-062F7E408CD2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613972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218C67-0241-41E1-85CC-062F7E408CD2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218C67-0241-41E1-85CC-062F7E408CD2}" type="slidenum">
              <a:rPr lang="ru-RU" smtClean="0"/>
              <a:pPr/>
              <a:t>10</a:t>
            </a:fld>
            <a:endParaRPr lang="ru-RU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218C67-0241-41E1-85CC-062F7E408CD2}" type="slidenum">
              <a:rPr lang="ru-RU" smtClean="0"/>
              <a:pPr/>
              <a:t>11</a:t>
            </a:fld>
            <a:endParaRPr lang="ru-RU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218C67-0241-41E1-85CC-062F7E408CD2}" type="slidenum">
              <a:rPr lang="ru-RU" smtClean="0"/>
              <a:pPr/>
              <a:t>12</a:t>
            </a:fld>
            <a:endParaRPr lang="ru-RU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218C67-0241-41E1-85CC-062F7E408CD2}" type="slidenum">
              <a:rPr lang="ru-RU" smtClean="0"/>
              <a:pPr/>
              <a:t>13</a:t>
            </a:fld>
            <a:endParaRPr lang="ru-RU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218C67-0241-41E1-85CC-062F7E408CD2}" type="slidenum">
              <a:rPr lang="ru-RU" smtClean="0"/>
              <a:pPr/>
              <a:t>14</a:t>
            </a:fld>
            <a:endParaRPr lang="ru-RU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218C67-0241-41E1-85CC-062F7E408CD2}" type="slidenum">
              <a:rPr lang="ru-RU" smtClean="0"/>
              <a:pPr/>
              <a:t>15</a:t>
            </a:fld>
            <a:endParaRPr lang="ru-RU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218C67-0241-41E1-85CC-062F7E408CD2}" type="slidenum">
              <a:rPr lang="ru-RU" smtClean="0"/>
              <a:pPr/>
              <a:t>16</a:t>
            </a:fld>
            <a:endParaRPr lang="ru-RU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218C67-0241-41E1-85CC-062F7E408CD2}" type="slidenum">
              <a:rPr lang="ru-RU" smtClean="0"/>
              <a:pPr/>
              <a:t>17</a:t>
            </a:fld>
            <a:endParaRPr lang="ru-RU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218C67-0241-41E1-85CC-062F7E408CD2}" type="slidenum">
              <a:rPr lang="ru-RU" smtClean="0"/>
              <a:pPr/>
              <a:t>18</a:t>
            </a:fld>
            <a:endParaRPr lang="ru-RU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218C67-0241-41E1-85CC-062F7E408CD2}" type="slidenum">
              <a:rPr lang="ru-RU" smtClean="0"/>
              <a:pPr/>
              <a:t>19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218C67-0241-41E1-85CC-062F7E408CD2}" type="slidenum">
              <a:rPr lang="ru-RU" smtClean="0"/>
              <a:pPr/>
              <a:t>2</a:t>
            </a:fld>
            <a:endParaRPr lang="ru-RU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218C67-0241-41E1-85CC-062F7E408CD2}" type="slidenum">
              <a:rPr lang="ru-RU" smtClean="0"/>
              <a:pPr/>
              <a:t>20</a:t>
            </a:fld>
            <a:endParaRPr lang="ru-RU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218C67-0241-41E1-85CC-062F7E408CD2}" type="slidenum">
              <a:rPr lang="ru-RU" smtClean="0"/>
              <a:pPr/>
              <a:t>3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218C67-0241-41E1-85CC-062F7E408CD2}" type="slidenum">
              <a:rPr lang="ru-RU" smtClean="0"/>
              <a:pPr/>
              <a:t>4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218C67-0241-41E1-85CC-062F7E408CD2}" type="slidenum">
              <a:rPr lang="ru-RU" smtClean="0"/>
              <a:pPr/>
              <a:t>5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218C67-0241-41E1-85CC-062F7E408CD2}" type="slidenum">
              <a:rPr lang="ru-RU" smtClean="0"/>
              <a:pPr/>
              <a:t>6</a:t>
            </a:fld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218C67-0241-41E1-85CC-062F7E408CD2}" type="slidenum">
              <a:rPr lang="ru-RU" smtClean="0"/>
              <a:pPr/>
              <a:t>7</a:t>
            </a:fld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218C67-0241-41E1-85CC-062F7E408CD2}" type="slidenum">
              <a:rPr lang="ru-RU" smtClean="0"/>
              <a:pPr/>
              <a:t>8</a:t>
            </a:fld>
            <a:endParaRPr 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218C67-0241-41E1-85CC-062F7E408CD2}" type="slidenum">
              <a:rPr lang="ru-RU" smtClean="0"/>
              <a:pPr/>
              <a:t>9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13.11.2012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13.11.2012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13.11.2012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13.11.2012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13.11.2012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13.11.2012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13.11.2012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13.11.2012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13.11.2012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13.11.2012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13.11.2012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13.11.2012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800" b="1" i="1" kern="0" dirty="0" smtClean="0">
                <a:solidFill>
                  <a:srgbClr val="000000"/>
                </a:solidFill>
                <a:latin typeface="Times New Roman" pitchFamily="18" charset="0"/>
              </a:rPr>
              <a:t>Муниципальное бюджетное дошкольное образовательное учреждение детский сад комбинированного вида №8 «</a:t>
            </a:r>
            <a:r>
              <a:rPr lang="ru-RU" sz="1800" b="1" i="1" kern="0" dirty="0" err="1" smtClean="0">
                <a:solidFill>
                  <a:srgbClr val="000000"/>
                </a:solidFill>
                <a:latin typeface="Times New Roman" pitchFamily="18" charset="0"/>
              </a:rPr>
              <a:t>Снеговичок</a:t>
            </a:r>
            <a:r>
              <a:rPr lang="ru-RU" sz="1800" b="1" i="1" kern="0" dirty="0" smtClean="0">
                <a:solidFill>
                  <a:srgbClr val="000000"/>
                </a:solidFill>
                <a:latin typeface="Times New Roman" pitchFamily="18" charset="0"/>
              </a:rPr>
              <a:t>» г. Нижневартовск</a:t>
            </a:r>
            <a:endParaRPr lang="ru-RU" sz="4800" i="1" dirty="0"/>
          </a:p>
        </p:txBody>
      </p:sp>
      <p:sp>
        <p:nvSpPr>
          <p:cNvPr id="5" name="Объект 4"/>
          <p:cNvSpPr>
            <a:spLocks noGrp="1"/>
          </p:cNvSpPr>
          <p:nvPr>
            <p:ph sz="quarter" idx="13"/>
          </p:nvPr>
        </p:nvSpPr>
        <p:spPr>
          <a:xfrm>
            <a:off x="467544" y="1700808"/>
            <a:ext cx="4968552" cy="3888432"/>
          </a:xfrm>
        </p:spPr>
        <p:txBody>
          <a:bodyPr>
            <a:normAutofit/>
          </a:bodyPr>
          <a:lstStyle/>
          <a:p>
            <a:pPr marL="0" indent="0" algn="ctr">
              <a:lnSpc>
                <a:spcPct val="70000"/>
              </a:lnSpc>
              <a:buClr>
                <a:schemeClr val="hlink"/>
              </a:buClr>
              <a:buNone/>
            </a:pPr>
            <a:r>
              <a:rPr lang="ru-RU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Мультимедийная разработка </a:t>
            </a:r>
          </a:p>
          <a:p>
            <a:pPr marL="0" indent="0" algn="ctr">
              <a:lnSpc>
                <a:spcPct val="80000"/>
              </a:lnSpc>
              <a:spcBef>
                <a:spcPct val="0"/>
              </a:spcBef>
              <a:buNone/>
            </a:pPr>
            <a:endParaRPr lang="ru-RU" b="1" i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lnSpc>
                <a:spcPct val="80000"/>
              </a:lnSpc>
              <a:spcBef>
                <a:spcPct val="0"/>
              </a:spcBef>
              <a:buNone/>
            </a:pPr>
            <a:r>
              <a:rPr lang="ru-RU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непосредственно-образовательной</a:t>
            </a:r>
          </a:p>
          <a:p>
            <a:pPr marL="0" indent="0" algn="ctr">
              <a:lnSpc>
                <a:spcPct val="80000"/>
              </a:lnSpc>
              <a:spcBef>
                <a:spcPct val="0"/>
              </a:spcBef>
              <a:buNone/>
            </a:pPr>
            <a:r>
              <a:rPr lang="ru-RU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деятельности</a:t>
            </a:r>
          </a:p>
          <a:p>
            <a:pPr marL="0" lvl="0" indent="0" algn="ctr">
              <a:lnSpc>
                <a:spcPct val="80000"/>
              </a:lnSpc>
              <a:spcBef>
                <a:spcPct val="0"/>
              </a:spcBef>
              <a:buNone/>
            </a:pPr>
            <a:r>
              <a:rPr lang="ru-RU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образовательной области «Познание</a:t>
            </a:r>
            <a:r>
              <a:rPr lang="ru-RU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marL="0" lvl="0" indent="0" algn="ctr">
              <a:lnSpc>
                <a:spcPct val="80000"/>
              </a:lnSpc>
              <a:spcBef>
                <a:spcPct val="0"/>
              </a:spcBef>
              <a:buNone/>
            </a:pPr>
            <a:r>
              <a:rPr lang="ru-RU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i="1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раздела </a:t>
            </a:r>
            <a:r>
              <a:rPr lang="ru-RU" i="1" dirty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«Формирование математических представлений» </a:t>
            </a:r>
          </a:p>
          <a:p>
            <a:pPr marL="0" indent="0" algn="ctr">
              <a:lnSpc>
                <a:spcPct val="80000"/>
              </a:lnSpc>
              <a:spcBef>
                <a:spcPct val="0"/>
              </a:spcBef>
              <a:buNone/>
            </a:pPr>
            <a:endParaRPr lang="ru-RU" i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lnSpc>
                <a:spcPct val="80000"/>
              </a:lnSpc>
              <a:spcBef>
                <a:spcPct val="0"/>
              </a:spcBef>
              <a:buNone/>
            </a:pPr>
            <a:r>
              <a:rPr lang="ru-RU" sz="20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группе компенсирующей направленности для детей </a:t>
            </a:r>
            <a:r>
              <a:rPr lang="ru-RU" sz="20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6-7 </a:t>
            </a:r>
            <a:r>
              <a:rPr lang="ru-RU" sz="20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лет</a:t>
            </a:r>
          </a:p>
          <a:p>
            <a:endParaRPr lang="ru-RU" i="1" dirty="0"/>
          </a:p>
        </p:txBody>
      </p:sp>
      <p:sp>
        <p:nvSpPr>
          <p:cNvPr id="6" name="Объект 5"/>
          <p:cNvSpPr>
            <a:spLocks noGrp="1"/>
          </p:cNvSpPr>
          <p:nvPr>
            <p:ph sz="quarter" idx="14"/>
          </p:nvPr>
        </p:nvSpPr>
        <p:spPr>
          <a:xfrm>
            <a:off x="5429256" y="4857760"/>
            <a:ext cx="3214710" cy="1143008"/>
          </a:xfrm>
        </p:spPr>
        <p:txBody>
          <a:bodyPr/>
          <a:lstStyle/>
          <a:p>
            <a:pPr marL="0" lvl="0" indent="0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ru-RU" sz="1400" b="1" i="1" dirty="0" smtClean="0">
              <a:solidFill>
                <a:srgbClr val="000000"/>
              </a:solidFill>
              <a:latin typeface="Calibri" pitchFamily="34" charset="0"/>
            </a:endParaRPr>
          </a:p>
          <a:p>
            <a:pPr marL="0" lvl="0" indent="0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ru-RU" sz="1400" b="1" i="1" dirty="0" smtClean="0">
              <a:solidFill>
                <a:srgbClr val="000000"/>
              </a:solidFill>
              <a:latin typeface="Calibri" pitchFamily="34" charset="0"/>
            </a:endParaRPr>
          </a:p>
          <a:p>
            <a:pPr marL="0" lvl="0" indent="0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ru-RU" sz="1800" b="1" i="1" dirty="0" smtClean="0">
                <a:solidFill>
                  <a:srgbClr val="000000"/>
                </a:solidFill>
                <a:latin typeface="Calibri" pitchFamily="34" charset="0"/>
              </a:rPr>
              <a:t>Подготовила  воспитатель:</a:t>
            </a:r>
          </a:p>
          <a:p>
            <a:pPr marL="0" lvl="0" indent="0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ru-RU" sz="1800" b="1" i="1" dirty="0" smtClean="0">
                <a:solidFill>
                  <a:srgbClr val="000000"/>
                </a:solidFill>
                <a:latin typeface="Calibri" pitchFamily="34" charset="0"/>
              </a:rPr>
              <a:t>Царева Оксана Михайловна</a:t>
            </a:r>
          </a:p>
          <a:p>
            <a:endParaRPr lang="ru-RU" dirty="0"/>
          </a:p>
        </p:txBody>
      </p:sp>
      <p:pic>
        <p:nvPicPr>
          <p:cNvPr id="7" name="Рисунок 6" descr="E:\P1040838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00760" y="2057400"/>
            <a:ext cx="2714643" cy="27432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553530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p"/>
      <p:bldP spid="6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714408"/>
          </a:xfrm>
        </p:spPr>
        <p:txBody>
          <a:bodyPr>
            <a:normAutofit/>
          </a:bodyPr>
          <a:lstStyle/>
          <a:p>
            <a:pPr lvl="0">
              <a:spcBef>
                <a:spcPct val="20000"/>
              </a:spcBef>
            </a:pPr>
            <a:r>
              <a:rPr lang="ru-RU" sz="1600" b="1" i="1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Начало сказки. Лабиринт</a:t>
            </a:r>
            <a:br>
              <a:rPr lang="ru-RU" sz="1600" b="1" i="1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2996952"/>
            <a:ext cx="2409130" cy="20415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" name="Овал 2"/>
          <p:cNvSpPr/>
          <p:nvPr/>
        </p:nvSpPr>
        <p:spPr>
          <a:xfrm>
            <a:off x="251520" y="1988840"/>
            <a:ext cx="1418456" cy="864096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ЦЕЛЬ</a:t>
            </a:r>
            <a:endParaRPr lang="ru-RU" sz="1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Горизонтальный свиток 3"/>
          <p:cNvSpPr/>
          <p:nvPr/>
        </p:nvSpPr>
        <p:spPr>
          <a:xfrm>
            <a:off x="1681560" y="1340768"/>
            <a:ext cx="5770760" cy="1512168"/>
          </a:xfrm>
          <a:prstGeom prst="horizontalScroll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b="1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Игровое упражнение «Лабиринт»</a:t>
            </a:r>
          </a:p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Закреплять навыки количественного счета (прямого и обратного) в пределах десяти.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Горизонтальный свиток 6"/>
          <p:cNvSpPr/>
          <p:nvPr/>
        </p:nvSpPr>
        <p:spPr>
          <a:xfrm>
            <a:off x="2199184" y="188640"/>
            <a:ext cx="4464496" cy="1033272"/>
          </a:xfrm>
          <a:prstGeom prst="horizontalScroll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Основной этап</a:t>
            </a: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4077141"/>
            <a:ext cx="3024336" cy="25053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149080"/>
            <a:ext cx="3066628" cy="243338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2998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Объект 23"/>
          <p:cNvPicPr>
            <a:picLocks noGrp="1" noChangeAspect="1"/>
          </p:cNvPicPr>
          <p:nvPr>
            <p:ph sz="quarter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1575" y="3752850"/>
            <a:ext cx="2892425" cy="25336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26" name="Picture 2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548" y="3861048"/>
            <a:ext cx="2963863" cy="26050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Овал 2"/>
          <p:cNvSpPr/>
          <p:nvPr/>
        </p:nvSpPr>
        <p:spPr>
          <a:xfrm>
            <a:off x="285720" y="1357298"/>
            <a:ext cx="1224136" cy="660652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ЦЕЛЬ:</a:t>
            </a:r>
            <a:endParaRPr lang="ru-RU" sz="1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Горизонтальный свиток 3"/>
          <p:cNvSpPr/>
          <p:nvPr/>
        </p:nvSpPr>
        <p:spPr>
          <a:xfrm>
            <a:off x="1928794" y="1285860"/>
            <a:ext cx="5151908" cy="1033272"/>
          </a:xfrm>
          <a:prstGeom prst="horizontalScroll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Закреплять умение измерять величину с помощью условной мерки.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1802" y="2285992"/>
            <a:ext cx="3000396" cy="228601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Горизонтальный свиток 7"/>
          <p:cNvSpPr/>
          <p:nvPr/>
        </p:nvSpPr>
        <p:spPr>
          <a:xfrm>
            <a:off x="1714480" y="142852"/>
            <a:ext cx="6429420" cy="1033272"/>
          </a:xfrm>
          <a:prstGeom prst="horizontalScroll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Пройдя через луг , наш Кузя попал  на берег реки. </a:t>
            </a:r>
            <a:br>
              <a:rPr lang="ru-RU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Игровое упражнение «Измерение величины условной меркой»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49222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428604"/>
            <a:ext cx="5385780" cy="785818"/>
          </a:xfrm>
        </p:spPr>
        <p:txBody>
          <a:bodyPr>
            <a:normAutofit/>
          </a:bodyPr>
          <a:lstStyle/>
          <a:p>
            <a:endParaRPr lang="ru-RU" sz="1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3240" y="3786190"/>
            <a:ext cx="2830146" cy="25077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Овал 3"/>
          <p:cNvSpPr/>
          <p:nvPr/>
        </p:nvSpPr>
        <p:spPr>
          <a:xfrm>
            <a:off x="214282" y="2357430"/>
            <a:ext cx="1224136" cy="7200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ЦЕЛЬ:</a:t>
            </a:r>
            <a:endParaRPr lang="ru-RU" sz="1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Горизонтальный свиток 6"/>
          <p:cNvSpPr/>
          <p:nvPr/>
        </p:nvSpPr>
        <p:spPr>
          <a:xfrm>
            <a:off x="1643042" y="1857364"/>
            <a:ext cx="5953294" cy="1787660"/>
          </a:xfrm>
          <a:prstGeom prst="horizontalScroll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Встреча с божьими коровками. Состав числа. </a:t>
            </a:r>
          </a:p>
          <a:p>
            <a:pPr algn="ctr"/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Закрепить знания состава чисел первого десятка; умение составлять число из двух меньших чисел в пределах десяти.</a:t>
            </a:r>
            <a:endParaRPr lang="ru-RU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3" name="Picture 3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4089653"/>
            <a:ext cx="2952328" cy="25797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500" y="4472258"/>
            <a:ext cx="2592288" cy="21602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Горизонтальный свиток 7"/>
          <p:cNvSpPr/>
          <p:nvPr/>
        </p:nvSpPr>
        <p:spPr>
          <a:xfrm>
            <a:off x="1000100" y="0"/>
            <a:ext cx="6429420" cy="2071702"/>
          </a:xfrm>
          <a:prstGeom prst="horizontalScroll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Речка позади,  присев на кочку отдышаться Кузя увидел  пёструю компанию божьих коровок.  Они громко спорили и сорились. Они себе построили дом из 9 квартир. В котором 8 квартир уже заселены</a:t>
            </a: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Задание: </a:t>
            </a: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заселите из 6 божьих коровок </a:t>
            </a: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одну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38107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3306" y="1643050"/>
            <a:ext cx="2500330" cy="214694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Объект 5"/>
          <p:cNvPicPr>
            <a:picLocks noGrp="1" noChangeAspect="1"/>
          </p:cNvPicPr>
          <p:nvPr>
            <p:ph sz="quarter" idx="1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0826" y="1643050"/>
            <a:ext cx="2448272" cy="219159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" name="Овал 2"/>
          <p:cNvSpPr/>
          <p:nvPr/>
        </p:nvSpPr>
        <p:spPr>
          <a:xfrm>
            <a:off x="500034" y="285728"/>
            <a:ext cx="2428892" cy="9144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Физминутка</a:t>
            </a:r>
            <a:endParaRPr lang="ru-RU" sz="2000" b="1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Вертикальный свиток 3"/>
          <p:cNvSpPr/>
          <p:nvPr/>
        </p:nvSpPr>
        <p:spPr>
          <a:xfrm>
            <a:off x="0" y="1357298"/>
            <a:ext cx="3744416" cy="5357850"/>
          </a:xfrm>
          <a:prstGeom prst="verticalScroll">
            <a:avLst>
              <a:gd name="adj" fmla="val 8430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450215" algn="just">
              <a:spcAft>
                <a:spcPts val="0"/>
              </a:spcAft>
            </a:pPr>
            <a:r>
              <a:rPr lang="ru-RU" sz="1500" dirty="0">
                <a:solidFill>
                  <a:schemeClr val="tx1"/>
                </a:solidFill>
                <a:latin typeface="Times New Roman"/>
                <a:ea typeface="Times New Roman"/>
              </a:rPr>
              <a:t>Спал цветок и вдруг проснулся. </a:t>
            </a:r>
            <a:r>
              <a:rPr lang="ru-RU" sz="1500" i="1" dirty="0">
                <a:solidFill>
                  <a:schemeClr val="tx1"/>
                </a:solidFill>
                <a:latin typeface="Times New Roman"/>
                <a:ea typeface="Times New Roman"/>
              </a:rPr>
              <a:t>(</a:t>
            </a:r>
            <a:r>
              <a:rPr lang="ru-RU" sz="1500" i="1" dirty="0" smtClean="0">
                <a:solidFill>
                  <a:schemeClr val="tx1"/>
                </a:solidFill>
                <a:latin typeface="Times New Roman"/>
                <a:ea typeface="Times New Roman"/>
              </a:rPr>
              <a:t>Сидят </a:t>
            </a:r>
            <a:r>
              <a:rPr lang="ru-RU" sz="1500" i="1" dirty="0">
                <a:solidFill>
                  <a:schemeClr val="tx1"/>
                </a:solidFill>
                <a:latin typeface="Times New Roman"/>
                <a:ea typeface="Times New Roman"/>
              </a:rPr>
              <a:t>опустив голову вниз, руки на коленях, спины расслаблены.)</a:t>
            </a:r>
            <a:endParaRPr lang="ru-RU" sz="1500" dirty="0">
              <a:solidFill>
                <a:schemeClr val="tx1"/>
              </a:solidFill>
              <a:latin typeface="Times New Roman"/>
              <a:ea typeface="Times New Roman"/>
            </a:endParaRPr>
          </a:p>
          <a:p>
            <a:pPr indent="450215" algn="just">
              <a:spcAft>
                <a:spcPts val="0"/>
              </a:spcAft>
            </a:pPr>
            <a:r>
              <a:rPr lang="ru-RU" sz="1500" dirty="0">
                <a:solidFill>
                  <a:schemeClr val="tx1"/>
                </a:solidFill>
                <a:latin typeface="Times New Roman"/>
                <a:ea typeface="Times New Roman"/>
              </a:rPr>
              <a:t>Больше спать не захотел. </a:t>
            </a:r>
            <a:r>
              <a:rPr lang="ru-RU" sz="1500" i="1" dirty="0">
                <a:solidFill>
                  <a:schemeClr val="tx1"/>
                </a:solidFill>
                <a:latin typeface="Times New Roman"/>
                <a:ea typeface="Times New Roman"/>
              </a:rPr>
              <a:t>(Руки через стороны вверх – вдох, исходное положение – выдох.)</a:t>
            </a:r>
            <a:endParaRPr lang="ru-RU" sz="1500" dirty="0">
              <a:solidFill>
                <a:schemeClr val="tx1"/>
              </a:solidFill>
              <a:latin typeface="Times New Roman"/>
              <a:ea typeface="Times New Roman"/>
            </a:endParaRPr>
          </a:p>
          <a:p>
            <a:pPr indent="450215" algn="just">
              <a:spcAft>
                <a:spcPts val="0"/>
              </a:spcAft>
            </a:pPr>
            <a:r>
              <a:rPr lang="ru-RU" sz="1500" dirty="0">
                <a:solidFill>
                  <a:schemeClr val="tx1"/>
                </a:solidFill>
                <a:latin typeface="Times New Roman"/>
                <a:ea typeface="Times New Roman"/>
              </a:rPr>
              <a:t>Шевельнулся, потянулся. </a:t>
            </a:r>
            <a:r>
              <a:rPr lang="ru-RU" sz="1500" i="1" dirty="0">
                <a:solidFill>
                  <a:schemeClr val="tx1"/>
                </a:solidFill>
                <a:latin typeface="Times New Roman"/>
                <a:ea typeface="Times New Roman"/>
              </a:rPr>
              <a:t>(Плавное движение рук вверх, смотреть на пальцы. Затем руки опустить.)</a:t>
            </a:r>
            <a:endParaRPr lang="ru-RU" sz="1500" dirty="0">
              <a:solidFill>
                <a:schemeClr val="tx1"/>
              </a:solidFill>
              <a:latin typeface="Times New Roman"/>
              <a:ea typeface="Times New Roman"/>
            </a:endParaRPr>
          </a:p>
          <a:p>
            <a:pPr indent="450215" algn="just">
              <a:spcAft>
                <a:spcPts val="0"/>
              </a:spcAft>
            </a:pPr>
            <a:r>
              <a:rPr lang="ru-RU" sz="1500" dirty="0">
                <a:solidFill>
                  <a:schemeClr val="tx1"/>
                </a:solidFill>
                <a:latin typeface="Times New Roman"/>
                <a:ea typeface="Times New Roman"/>
              </a:rPr>
              <a:t>Взвился вверх и полетел. </a:t>
            </a:r>
            <a:r>
              <a:rPr lang="ru-RU" sz="1500" i="1" dirty="0">
                <a:solidFill>
                  <a:schemeClr val="tx1"/>
                </a:solidFill>
                <a:latin typeface="Times New Roman"/>
                <a:ea typeface="Times New Roman"/>
              </a:rPr>
              <a:t>(Кружатся на носках.)</a:t>
            </a:r>
            <a:endParaRPr lang="ru-RU" sz="1500" dirty="0">
              <a:solidFill>
                <a:schemeClr val="tx1"/>
              </a:solidFill>
              <a:latin typeface="Times New Roman"/>
              <a:ea typeface="Times New Roman"/>
            </a:endParaRPr>
          </a:p>
          <a:p>
            <a:pPr indent="450215" algn="just">
              <a:spcAft>
                <a:spcPts val="0"/>
              </a:spcAft>
            </a:pPr>
            <a:r>
              <a:rPr lang="ru-RU" sz="1500" dirty="0">
                <a:solidFill>
                  <a:schemeClr val="tx1"/>
                </a:solidFill>
                <a:latin typeface="Times New Roman"/>
                <a:ea typeface="Times New Roman"/>
              </a:rPr>
              <a:t>Солнце утром лишь проснется, </a:t>
            </a:r>
            <a:r>
              <a:rPr lang="ru-RU" sz="1500" i="1" dirty="0">
                <a:solidFill>
                  <a:schemeClr val="tx1"/>
                </a:solidFill>
                <a:latin typeface="Times New Roman"/>
                <a:ea typeface="Times New Roman"/>
              </a:rPr>
              <a:t>(маховые движения руками)</a:t>
            </a:r>
            <a:endParaRPr lang="ru-RU" sz="1500" dirty="0">
              <a:solidFill>
                <a:schemeClr val="tx1"/>
              </a:solidFill>
              <a:latin typeface="Times New Roman"/>
              <a:ea typeface="Times New Roman"/>
            </a:endParaRPr>
          </a:p>
          <a:p>
            <a:pPr indent="450215" algn="just">
              <a:spcAft>
                <a:spcPts val="0"/>
              </a:spcAft>
            </a:pPr>
            <a:r>
              <a:rPr lang="ru-RU" sz="1500" dirty="0">
                <a:solidFill>
                  <a:schemeClr val="tx1"/>
                </a:solidFill>
                <a:latin typeface="Times New Roman"/>
                <a:ea typeface="Times New Roman"/>
              </a:rPr>
              <a:t>Бабочка кружит и вьет. </a:t>
            </a:r>
            <a:r>
              <a:rPr lang="ru-RU" sz="1500" i="1" dirty="0">
                <a:solidFill>
                  <a:schemeClr val="tx1"/>
                </a:solidFill>
                <a:latin typeface="Times New Roman"/>
                <a:ea typeface="Times New Roman"/>
              </a:rPr>
              <a:t>(Кружатся на носках.)</a:t>
            </a:r>
            <a:endParaRPr lang="ru-RU" sz="1500" dirty="0">
              <a:solidFill>
                <a:schemeClr val="tx1"/>
              </a:solidFill>
              <a:latin typeface="Times New Roman"/>
              <a:ea typeface="Times New Roman"/>
            </a:endParaRPr>
          </a:p>
          <a:p>
            <a:pPr indent="450215" algn="just">
              <a:spcAft>
                <a:spcPts val="0"/>
              </a:spcAft>
            </a:pPr>
            <a:r>
              <a:rPr lang="ru-RU" sz="1500" dirty="0">
                <a:solidFill>
                  <a:schemeClr val="tx1"/>
                </a:solidFill>
                <a:latin typeface="Times New Roman"/>
                <a:ea typeface="Times New Roman"/>
              </a:rPr>
              <a:t>Солнце к вечеру зайдет – бабочка опять уснет. </a:t>
            </a:r>
            <a:r>
              <a:rPr lang="ru-RU" sz="1500" i="1" dirty="0">
                <a:solidFill>
                  <a:schemeClr val="tx1"/>
                </a:solidFill>
                <a:latin typeface="Times New Roman"/>
                <a:ea typeface="Times New Roman"/>
              </a:rPr>
              <a:t>(Приседание.)</a:t>
            </a:r>
            <a:endParaRPr lang="ru-RU" sz="1500" dirty="0">
              <a:solidFill>
                <a:schemeClr val="tx1"/>
              </a:solidFill>
              <a:effectLst/>
              <a:latin typeface="Times New Roman"/>
              <a:ea typeface="Times New Roman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3306" y="4143380"/>
            <a:ext cx="2500330" cy="21195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264" y="4143380"/>
            <a:ext cx="2375694" cy="21431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Горизонтальный свиток 8"/>
          <p:cNvSpPr/>
          <p:nvPr/>
        </p:nvSpPr>
        <p:spPr>
          <a:xfrm>
            <a:off x="3929058" y="142852"/>
            <a:ext cx="4214842" cy="1285884"/>
          </a:xfrm>
          <a:prstGeom prst="horizontalScroll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Развитие  пластики рук, умение расслаблять мышцы тела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2121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7224" y="500042"/>
            <a:ext cx="5328592" cy="1071570"/>
          </a:xfrm>
        </p:spPr>
        <p:txBody>
          <a:bodyPr>
            <a:normAutofit/>
          </a:bodyPr>
          <a:lstStyle/>
          <a:p>
            <a:endParaRPr lang="ru-RU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7240" y="4500570"/>
            <a:ext cx="2689602" cy="216879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Овал 3"/>
          <p:cNvSpPr/>
          <p:nvPr/>
        </p:nvSpPr>
        <p:spPr>
          <a:xfrm>
            <a:off x="428596" y="2571744"/>
            <a:ext cx="1190116" cy="824876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ЦЕЛЬ:</a:t>
            </a:r>
            <a:endParaRPr lang="ru-RU" sz="1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Горизонтальный свиток 6"/>
          <p:cNvSpPr/>
          <p:nvPr/>
        </p:nvSpPr>
        <p:spPr>
          <a:xfrm>
            <a:off x="2000232" y="2285992"/>
            <a:ext cx="6048672" cy="1387650"/>
          </a:xfrm>
          <a:prstGeom prst="horizontalScroll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Игровое  упражнение: Симметричное изображение «Бабочка»</a:t>
            </a:r>
          </a:p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Развивать внимание детей, умение строить симметричные линии.</a:t>
            </a: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4678" y="3786190"/>
            <a:ext cx="2559422" cy="201252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20" y="4517391"/>
            <a:ext cx="2653884" cy="213874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Объект 7"/>
          <p:cNvSpPr>
            <a:spLocks noGrp="1"/>
          </p:cNvSpPr>
          <p:nvPr>
            <p:ph sz="quarter" idx="13"/>
          </p:nvPr>
        </p:nvSpPr>
        <p:spPr>
          <a:xfrm>
            <a:off x="7740352" y="548680"/>
            <a:ext cx="1008112" cy="936104"/>
          </a:xfrm>
        </p:spPr>
        <p:txBody>
          <a:bodyPr/>
          <a:lstStyle/>
          <a:p>
            <a:endParaRPr lang="ru-RU" dirty="0"/>
          </a:p>
          <a:p>
            <a:endParaRPr lang="ru-RU" dirty="0"/>
          </a:p>
        </p:txBody>
      </p:sp>
      <p:sp>
        <p:nvSpPr>
          <p:cNvPr id="9" name="Горизонтальный свиток 8"/>
          <p:cNvSpPr/>
          <p:nvPr/>
        </p:nvSpPr>
        <p:spPr>
          <a:xfrm>
            <a:off x="857224" y="0"/>
            <a:ext cx="7143800" cy="2357430"/>
          </a:xfrm>
          <a:prstGeom prst="horizontalScroll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После того как </a:t>
            </a:r>
            <a:r>
              <a:rPr lang="ru-RU" sz="1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муравьишка</a:t>
            </a: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помог божьим коровкам , одна из них подхватила его на спинку и они вместе полетели к старой березе. Но божья  коровка скоро выбилась из сил – ведь она совсем мала и лететь с грузом на спине, ей было тяжело. Она устала опустилась на цветок. И вдруг Кузя увидел, что на цветке уже устроилась на ночлег бабочка. Вид у нее был совсем как на этом рисунке- словно на половинку. (дети дорисовывают бабочку).</a:t>
            </a:r>
            <a:endParaRPr lang="ru-RU" sz="1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7594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quarter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533269" y="4459751"/>
            <a:ext cx="2149470" cy="20882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Овал 2"/>
          <p:cNvSpPr/>
          <p:nvPr/>
        </p:nvSpPr>
        <p:spPr>
          <a:xfrm>
            <a:off x="142844" y="3143248"/>
            <a:ext cx="1293992" cy="736476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ЦЕЛЬ: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Горизонтальный свиток 3"/>
          <p:cNvSpPr/>
          <p:nvPr/>
        </p:nvSpPr>
        <p:spPr>
          <a:xfrm>
            <a:off x="1500166" y="2786058"/>
            <a:ext cx="7024736" cy="1357322"/>
          </a:xfrm>
          <a:prstGeom prst="horizontalScroll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Закреплять навыки решения арифметических задач сложение в пределах 10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584" y="4427510"/>
            <a:ext cx="2501342" cy="22165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5074" y="4500570"/>
            <a:ext cx="2598092" cy="20717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Горизонтальный свиток 8"/>
          <p:cNvSpPr/>
          <p:nvPr/>
        </p:nvSpPr>
        <p:spPr>
          <a:xfrm>
            <a:off x="714348" y="0"/>
            <a:ext cx="7715304" cy="2928934"/>
          </a:xfrm>
          <a:prstGeom prst="horizontalScroll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Бабочка принесла нашего Кузю  на берёзу.  Смотрит он сверху – вниз. Почти все дверки  в муравейнике закрылись. Не успеть ему спуститься. И на помощь ему пришла гусеница. А вы знаете, что гусеницы превращаются   в куколок, а потом из них появляются разные насекомые- бабочки, стрекозы, мухи. Чтобы стать куколкой, гусеница опутывает себя тонкой нитью. Она сама  делает-выпускает нитку из малюсенького отверстия  в своём брюшке. Наша гусеница зацепила один конец нити за ветку и стала спускаться, а за ней и Кузя.</a:t>
            </a:r>
          </a:p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Вам интересно, какой длины нитку  потребовалось сделать гусенице?</a:t>
            </a:r>
          </a:p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Решите тогда задачу: «От верхней ветки берёзы до нижней ветки 7 метров, А до муравейника ещё три метра. Какой длины нитку потребовалось сделать гусенице?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1073855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992322"/>
            <a:ext cx="2775446" cy="25069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Объект 7"/>
          <p:cNvPicPr>
            <a:picLocks noGrp="1" noChangeAspect="1"/>
          </p:cNvPicPr>
          <p:nvPr>
            <p:ph sz="quarter" idx="1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4149080"/>
            <a:ext cx="2664296" cy="25069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Горизонтальный свиток 2"/>
          <p:cNvSpPr/>
          <p:nvPr/>
        </p:nvSpPr>
        <p:spPr>
          <a:xfrm>
            <a:off x="1214414" y="260648"/>
            <a:ext cx="7072362" cy="1168088"/>
          </a:xfrm>
          <a:prstGeom prst="horizontalScroll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Заключительный этап</a:t>
            </a:r>
            <a:endParaRPr lang="ru-RU" sz="2400" b="1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Горизонтальный свиток 3"/>
          <p:cNvSpPr/>
          <p:nvPr/>
        </p:nvSpPr>
        <p:spPr>
          <a:xfrm>
            <a:off x="1763688" y="1556792"/>
            <a:ext cx="5688632" cy="1321304"/>
          </a:xfrm>
          <a:prstGeom prst="horizontalScroll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Подведение итогов, оценка деятельности детей</a:t>
            </a:r>
            <a:r>
              <a:rPr lang="ru-RU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Каждая команда подсчитывает  во время игр заработанные фишки</a:t>
            </a:r>
            <a:endParaRPr lang="ru-RU" b="1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8273" y="2844312"/>
            <a:ext cx="2847454" cy="229602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43648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свиток 1"/>
          <p:cNvSpPr/>
          <p:nvPr/>
        </p:nvSpPr>
        <p:spPr>
          <a:xfrm>
            <a:off x="184448" y="357166"/>
            <a:ext cx="8748464" cy="6377058"/>
          </a:xfrm>
          <a:prstGeom prst="verticalScroll">
            <a:avLst>
              <a:gd name="adj" fmla="val 10368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45" name="Rectangle 1"/>
          <p:cNvSpPr>
            <a:spLocks noChangeArrowheads="1"/>
          </p:cNvSpPr>
          <p:nvPr/>
        </p:nvSpPr>
        <p:spPr bwMode="auto">
          <a:xfrm>
            <a:off x="0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146" name="Rectangle 2"/>
          <p:cNvSpPr>
            <a:spLocks noChangeArrowheads="1"/>
          </p:cNvSpPr>
          <p:nvPr/>
        </p:nvSpPr>
        <p:spPr bwMode="auto">
          <a:xfrm>
            <a:off x="1071538" y="428605"/>
            <a:ext cx="6929486" cy="66171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Муниципальное бюджетное дошкольное образовательное учреждение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детский сад комбинированного</a:t>
            </a:r>
            <a:r>
              <a:rPr kumimoji="0" lang="ru-RU" sz="1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вида №8 «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Снеговичок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» 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Самоанализ занятия образовательной области 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«Познание» раздел «Формирование</a:t>
            </a:r>
            <a:r>
              <a:rPr kumimoji="0" lang="ru-RU" sz="16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математических </a:t>
            </a:r>
            <a:r>
              <a:rPr kumimoji="0" lang="ru-RU" sz="16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представлений»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для </a:t>
            </a:r>
            <a:r>
              <a:rPr kumimoji="0" lang="ru-RU" sz="16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детей старшего дошкольного </a:t>
            </a:r>
            <a:r>
              <a:rPr kumimoji="0" lang="ru-RU" sz="16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возраста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Воспитателя  Царева Оксана Михайловна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 Обучение математике наиболее продуктивно, если оно идет в контексте практической и игровой деятельности, когда созданы условия, при которых знания, полученные детьми ранее, становятся необходимыми , так как помогают решать практическую задачу, а потому усваиваются легче и быстрее.</a:t>
            </a:r>
          </a:p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Тема моего занятия « Как </a:t>
            </a:r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муравьишка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домой спешил»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Занятие проводилось с детьми группы компенсирующей направленности шестого   года жизни.</a:t>
            </a:r>
          </a:p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Вид занятия –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фронтальное.</a:t>
            </a:r>
          </a:p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Тип занятия –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тематическое </a:t>
            </a:r>
          </a:p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Структура занятия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выдержана в  соответствии с требованиями построения занятия. Продолжительность занятия 30 минут. </a:t>
            </a:r>
          </a:p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Условия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проведения занятия, оборудование,   дидактический, демонстрационный  и раздаточный материал соответствуют методическим требованиям  и нормам 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СанПин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ru-RU" dirty="0" smtClean="0"/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4728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свиток 1"/>
          <p:cNvSpPr/>
          <p:nvPr/>
        </p:nvSpPr>
        <p:spPr>
          <a:xfrm>
            <a:off x="142844" y="142852"/>
            <a:ext cx="8858312" cy="6598516"/>
          </a:xfrm>
          <a:prstGeom prst="verticalScroll">
            <a:avLst>
              <a:gd name="adj" fmla="val 12885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lvl="0" indent="-285750" fontAlgn="base">
              <a:spcBef>
                <a:spcPct val="0"/>
              </a:spcBef>
              <a:spcAft>
                <a:spcPct val="0"/>
              </a:spcAft>
            </a:pPr>
            <a:endParaRPr lang="ru-RU" sz="16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lvl="0" indent="-285750" fontAlgn="base">
              <a:spcBef>
                <a:spcPct val="0"/>
              </a:spcBef>
              <a:spcAft>
                <a:spcPct val="0"/>
              </a:spcAft>
            </a:pPr>
            <a:endParaRPr lang="ru-RU" sz="16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lvl="0" indent="-285750" fontAlgn="base">
              <a:spcBef>
                <a:spcPct val="0"/>
              </a:spcBef>
              <a:spcAft>
                <a:spcPct val="0"/>
              </a:spcAft>
            </a:pPr>
            <a:endParaRPr lang="ru-RU" sz="16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lvl="0" indent="-285750" fontAlgn="base"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 детьми проводила предварительную работу: Чтение сказки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«Как </a:t>
            </a:r>
            <a:r>
              <a:rPr lang="ru-RU" sz="16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муравьишка</a:t>
            </a:r>
            <a:r>
              <a:rPr lang="ru-RU" sz="1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домой спешил», Дидактические игры:              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«Форма и цвет»,   «Цифры и счет», « Как </a:t>
            </a:r>
            <a:r>
              <a:rPr lang="ru-RU" sz="16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муравьишка</a:t>
            </a:r>
            <a:r>
              <a:rPr lang="ru-RU" sz="1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домой спешил»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indent="450215" algn="just">
              <a:spcAft>
                <a:spcPts val="0"/>
              </a:spcAft>
            </a:pP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При проведении  непосредственно – образовательной деятельности были </a:t>
            </a: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поставлены </a:t>
            </a: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задачи:</a:t>
            </a:r>
            <a:endParaRPr lang="ru-RU" sz="16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450215" algn="just">
              <a:spcAft>
                <a:spcPts val="0"/>
              </a:spcAft>
            </a:pPr>
            <a:r>
              <a:rPr lang="ru-RU" sz="1600" b="1" dirty="0" smtClean="0">
                <a:solidFill>
                  <a:srgbClr val="000000"/>
                </a:solidFill>
                <a:latin typeface="Times New Roman"/>
                <a:ea typeface="Times New Roman"/>
              </a:rPr>
              <a:t>Образовательные</a:t>
            </a:r>
            <a:r>
              <a:rPr lang="ru-RU" sz="16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: </a:t>
            </a:r>
            <a:r>
              <a:rPr lang="ru-RU" sz="16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закреплять навыки количественного счета (прямого и обратного) в пределах 10;закрепить знание состава чисел первого десятка; умение составлять число из двух меньших чисел в пределах 10; закреплять знание цифр; Закреплять навыки решения арифметических задач на сложение  чисел в пределах 10; закреплять умение измерять величину с помощью условной мерки.  Развивать логическое мышление детей: умение находить закономерность и продолжать ее.</a:t>
            </a:r>
            <a:endParaRPr lang="ru-RU" sz="1600" dirty="0" smtClean="0">
              <a:latin typeface="Times New Roman"/>
              <a:ea typeface="Times New Roman"/>
            </a:endParaRPr>
          </a:p>
          <a:p>
            <a:pPr indent="450215" algn="just">
              <a:spcAft>
                <a:spcPts val="0"/>
              </a:spcAft>
            </a:pPr>
            <a:r>
              <a:rPr lang="ru-RU" sz="1600" b="1" dirty="0" smtClean="0">
                <a:solidFill>
                  <a:srgbClr val="000000"/>
                </a:solidFill>
                <a:latin typeface="Times New Roman"/>
                <a:ea typeface="Times New Roman"/>
              </a:rPr>
              <a:t>Развивающие</a:t>
            </a:r>
            <a:r>
              <a:rPr lang="ru-RU" sz="16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: </a:t>
            </a:r>
            <a:r>
              <a:rPr lang="ru-RU" sz="16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развивать внимание детей, умение строить симметричные линии; развивать пространственное мышление детей;</a:t>
            </a:r>
            <a:endParaRPr lang="ru-RU" sz="1600" dirty="0" smtClean="0">
              <a:latin typeface="Times New Roman"/>
              <a:ea typeface="Times New Roman"/>
            </a:endParaRPr>
          </a:p>
          <a:p>
            <a:pPr indent="450215" algn="just">
              <a:spcAft>
                <a:spcPts val="0"/>
              </a:spcAft>
            </a:pPr>
            <a:r>
              <a:rPr lang="ru-RU" sz="16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 развивать социальные навыки детей: умение работать в команде.</a:t>
            </a:r>
            <a:endParaRPr lang="ru-RU" sz="1600" dirty="0" smtClean="0">
              <a:latin typeface="Times New Roman"/>
              <a:ea typeface="Times New Roman"/>
            </a:endParaRPr>
          </a:p>
          <a:p>
            <a:pPr indent="450215" algn="just">
              <a:spcAft>
                <a:spcPts val="0"/>
              </a:spcAft>
            </a:pPr>
            <a:r>
              <a:rPr lang="ru-RU" sz="1600" b="1" dirty="0" smtClean="0">
                <a:solidFill>
                  <a:srgbClr val="000000"/>
                </a:solidFill>
                <a:latin typeface="Times New Roman"/>
              </a:rPr>
              <a:t>Воспитательные: </a:t>
            </a:r>
            <a:r>
              <a:rPr lang="ru-RU" sz="16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Воспитывать у детей культуру общения, учить доказывать свои суждения, вести дискуссию, отстаивать свое мнение.</a:t>
            </a:r>
          </a:p>
          <a:p>
            <a:pPr indent="450215" algn="just"/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постановке целей  отражено единство  образовательных,  развивающих, воспитательных задач с учетом возрастных и индивидуальных особенностей детей. Учитывались следующие требования: умственная, физическая, эмоциональная нагрузка детей. </a:t>
            </a:r>
          </a:p>
          <a:p>
            <a:pPr indent="450215" algn="just"/>
            <a:endParaRPr lang="ru-RU" sz="1600" dirty="0" smtClean="0"/>
          </a:p>
          <a:p>
            <a:pPr indent="450215" algn="just"/>
            <a:endParaRPr lang="ru-RU" dirty="0" smtClean="0"/>
          </a:p>
          <a:p>
            <a:pPr indent="450215" algn="just">
              <a:spcAft>
                <a:spcPts val="0"/>
              </a:spcAft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свиток 1"/>
          <p:cNvSpPr/>
          <p:nvPr/>
        </p:nvSpPr>
        <p:spPr>
          <a:xfrm>
            <a:off x="251520" y="188640"/>
            <a:ext cx="8424936" cy="6192688"/>
          </a:xfrm>
          <a:prstGeom prst="verticalScroll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ru-RU" dirty="0" smtClean="0"/>
          </a:p>
        </p:txBody>
      </p:sp>
      <p:sp>
        <p:nvSpPr>
          <p:cNvPr id="3" name="Прямоугольник 2"/>
          <p:cNvSpPr/>
          <p:nvPr/>
        </p:nvSpPr>
        <p:spPr>
          <a:xfrm>
            <a:off x="1428728" y="1071547"/>
            <a:ext cx="6500858" cy="45550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Содержание НОД  полностью соответствует поставленным задачам. Объем программного материала достаточен для усвоения его детьми.</a:t>
            </a:r>
            <a:r>
              <a:rPr lang="ru-RU" sz="1600" dirty="0" smtClean="0"/>
              <a:t>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На каждом из этапов решались определенные задачи. Целесообразно распределено время по этапам занятия: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1. Организационный этап - 3 мин.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2. Основной этап - 24 мин.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3. Итог занятия - 3 мин.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      В ходе НОД мною использовался комплексный подход, включающий в себя  следующие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методы и приемы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lvl="0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Словесный метод (беседа, рассказ, игры и игровые упражнения с речевым сопровождением, пояснение, разъяснение, поощрение)</a:t>
            </a:r>
          </a:p>
          <a:p>
            <a:pPr lvl="0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Практический метод (опыт, наблюдение, анализ)</a:t>
            </a:r>
          </a:p>
          <a:p>
            <a:pPr lvl="0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Наглядный (схемы, картинки,  показ слайдов)</a:t>
            </a:r>
          </a:p>
          <a:p>
            <a:pPr lvl="0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Игровая мотивация 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Все используемые мною приемы соответствуют возрасту и развитию детей. Игры, упражнения, 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физминутка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 подобраны в соответствии с темой 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4294967295"/>
          </p:nvPr>
        </p:nvSpPr>
        <p:spPr>
          <a:xfrm>
            <a:off x="1735138" y="2674938"/>
            <a:ext cx="7408862" cy="377825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sz="1200" b="1" dirty="0" smtClean="0">
              <a:solidFill>
                <a:srgbClr val="008000"/>
              </a:solidFill>
              <a:latin typeface="Times New Roman" pitchFamily="18" charset="0"/>
            </a:endParaRPr>
          </a:p>
          <a:p>
            <a:endParaRPr lang="ru-RU" sz="1200" b="1" dirty="0" smtClean="0">
              <a:solidFill>
                <a:srgbClr val="008000"/>
              </a:solidFill>
              <a:latin typeface="Times New Roman" pitchFamily="18" charset="0"/>
            </a:endParaRPr>
          </a:p>
          <a:p>
            <a:endParaRPr lang="ru-RU" sz="1200" b="1" dirty="0" smtClean="0">
              <a:solidFill>
                <a:srgbClr val="008000"/>
              </a:solidFill>
              <a:latin typeface="Times New Roman" pitchFamily="18" charset="0"/>
            </a:endParaRPr>
          </a:p>
          <a:p>
            <a:endParaRPr lang="ru-RU" sz="1200" b="1" dirty="0" smtClean="0">
              <a:solidFill>
                <a:srgbClr val="008000"/>
              </a:solidFill>
              <a:latin typeface="Times New Roman" pitchFamily="18" charset="0"/>
            </a:endParaRPr>
          </a:p>
          <a:p>
            <a:endParaRPr lang="ru-RU" sz="1200" b="1" dirty="0" smtClean="0">
              <a:solidFill>
                <a:srgbClr val="008000"/>
              </a:solidFill>
              <a:latin typeface="Times New Roman" pitchFamily="18" charset="0"/>
            </a:endParaRPr>
          </a:p>
          <a:p>
            <a:endParaRPr lang="ru-RU" sz="1200" dirty="0" smtClean="0"/>
          </a:p>
          <a:p>
            <a:endParaRPr lang="ru-RU" sz="1200" dirty="0" smtClean="0"/>
          </a:p>
          <a:p>
            <a:endParaRPr lang="ru-RU" sz="1200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 idx="4294967295"/>
          </p:nvPr>
        </p:nvSpPr>
        <p:spPr>
          <a:xfrm>
            <a:off x="1142976" y="338138"/>
            <a:ext cx="7086624" cy="498475"/>
          </a:xfrm>
        </p:spPr>
        <p:txBody>
          <a:bodyPr>
            <a:normAutofit/>
          </a:bodyPr>
          <a:lstStyle/>
          <a:p>
            <a:pPr lvl="0" fontAlgn="base">
              <a:spcAft>
                <a:spcPct val="0"/>
              </a:spcAft>
            </a:pPr>
            <a:r>
              <a:rPr lang="ru-RU" sz="2000" b="1" i="1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Тема : </a:t>
            </a:r>
            <a:r>
              <a:rPr lang="ru-RU" sz="2000" b="1" i="1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«Как </a:t>
            </a:r>
            <a:r>
              <a:rPr lang="ru-RU" sz="2000" b="1" i="1" dirty="0" err="1" smtClean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муравьишка</a:t>
            </a:r>
            <a:r>
              <a:rPr lang="ru-RU" sz="2000" b="1" i="1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домой </a:t>
            </a:r>
            <a:r>
              <a:rPr lang="ru-RU" sz="2000" b="1" i="1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спешил»</a:t>
            </a:r>
            <a:endParaRPr lang="ru-RU" sz="2000" i="1" dirty="0">
              <a:solidFill>
                <a:schemeClr val="tx1"/>
              </a:solidFill>
            </a:endParaRPr>
          </a:p>
        </p:txBody>
      </p:sp>
      <p:sp>
        <p:nvSpPr>
          <p:cNvPr id="4" name="Овал 3"/>
          <p:cNvSpPr/>
          <p:nvPr/>
        </p:nvSpPr>
        <p:spPr>
          <a:xfrm>
            <a:off x="3707904" y="836712"/>
            <a:ext cx="2016224" cy="43204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i="1" dirty="0">
                <a:solidFill>
                  <a:srgbClr val="000000"/>
                </a:solidFill>
                <a:latin typeface="Times New Roman" pitchFamily="18" charset="0"/>
              </a:rPr>
              <a:t>ЗАДАЧИ</a:t>
            </a:r>
          </a:p>
        </p:txBody>
      </p:sp>
      <p:sp>
        <p:nvSpPr>
          <p:cNvPr id="5" name="Овал 4"/>
          <p:cNvSpPr/>
          <p:nvPr/>
        </p:nvSpPr>
        <p:spPr>
          <a:xfrm>
            <a:off x="467544" y="1844824"/>
            <a:ext cx="3312368" cy="936104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i="1" dirty="0">
                <a:solidFill>
                  <a:schemeClr val="tx1"/>
                </a:solidFill>
                <a:latin typeface="Times New Roman" pitchFamily="18" charset="0"/>
              </a:rPr>
              <a:t>ОБРАЗОВАТЕЛЬНАЯ</a:t>
            </a:r>
          </a:p>
        </p:txBody>
      </p:sp>
      <p:sp>
        <p:nvSpPr>
          <p:cNvPr id="6" name="Овал 5"/>
          <p:cNvSpPr/>
          <p:nvPr/>
        </p:nvSpPr>
        <p:spPr>
          <a:xfrm>
            <a:off x="469876" y="3933056"/>
            <a:ext cx="3312368" cy="108012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i="1" dirty="0">
                <a:solidFill>
                  <a:schemeClr val="tx1"/>
                </a:solidFill>
                <a:latin typeface="Times New Roman" pitchFamily="18" charset="0"/>
              </a:rPr>
              <a:t>РАЗВИВАЮЩАЯ</a:t>
            </a:r>
          </a:p>
        </p:txBody>
      </p:sp>
      <p:sp>
        <p:nvSpPr>
          <p:cNvPr id="7" name="Овал 6"/>
          <p:cNvSpPr/>
          <p:nvPr/>
        </p:nvSpPr>
        <p:spPr>
          <a:xfrm>
            <a:off x="467544" y="5646700"/>
            <a:ext cx="3312368" cy="950652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i="1" dirty="0">
                <a:solidFill>
                  <a:schemeClr val="tx1"/>
                </a:solidFill>
                <a:latin typeface="Times New Roman" pitchFamily="18" charset="0"/>
              </a:rPr>
              <a:t>ВОСПИТЫВАЮЩАЯ</a:t>
            </a:r>
          </a:p>
        </p:txBody>
      </p:sp>
      <p:sp>
        <p:nvSpPr>
          <p:cNvPr id="8" name="Горизонтальный свиток 7"/>
          <p:cNvSpPr/>
          <p:nvPr/>
        </p:nvSpPr>
        <p:spPr>
          <a:xfrm>
            <a:off x="3995936" y="1052736"/>
            <a:ext cx="4896544" cy="2736304"/>
          </a:xfrm>
          <a:prstGeom prst="horizontalScroll">
            <a:avLst>
              <a:gd name="adj" fmla="val 11572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450215" algn="just">
              <a:spcAft>
                <a:spcPts val="0"/>
              </a:spcAft>
            </a:pPr>
            <a:r>
              <a:rPr lang="ru-RU" sz="1200" dirty="0">
                <a:solidFill>
                  <a:srgbClr val="000000"/>
                </a:solidFill>
                <a:latin typeface="Times New Roman"/>
                <a:ea typeface="Times New Roman"/>
              </a:rPr>
              <a:t>• </a:t>
            </a:r>
            <a:r>
              <a:rPr lang="ru-RU" sz="1200" b="1" dirty="0">
                <a:solidFill>
                  <a:srgbClr val="000000"/>
                </a:solidFill>
                <a:latin typeface="Times New Roman"/>
                <a:ea typeface="Times New Roman"/>
              </a:rPr>
              <a:t>Закреплять навыки количественного счета (прямого и </a:t>
            </a:r>
            <a:r>
              <a:rPr lang="ru-RU" sz="1200" b="1" dirty="0" smtClean="0">
                <a:solidFill>
                  <a:srgbClr val="000000"/>
                </a:solidFill>
                <a:latin typeface="Times New Roman"/>
                <a:ea typeface="Times New Roman"/>
              </a:rPr>
              <a:t>обратного</a:t>
            </a:r>
            <a:r>
              <a:rPr lang="ru-RU" sz="1200" b="1" dirty="0">
                <a:solidFill>
                  <a:srgbClr val="000000"/>
                </a:solidFill>
                <a:latin typeface="Times New Roman"/>
                <a:ea typeface="Times New Roman"/>
              </a:rPr>
              <a:t>) в пределах 10.</a:t>
            </a:r>
            <a:endParaRPr lang="ru-RU" sz="1200" b="1" dirty="0">
              <a:latin typeface="Times New Roman"/>
              <a:ea typeface="Times New Roman"/>
            </a:endParaRPr>
          </a:p>
          <a:p>
            <a:pPr indent="450215" algn="just">
              <a:spcAft>
                <a:spcPts val="0"/>
              </a:spcAft>
            </a:pPr>
            <a:r>
              <a:rPr lang="ru-RU" sz="1200" b="1" dirty="0">
                <a:solidFill>
                  <a:srgbClr val="000000"/>
                </a:solidFill>
                <a:latin typeface="Times New Roman"/>
                <a:ea typeface="Times New Roman"/>
              </a:rPr>
              <a:t>• Закрепить знание состава чисел первого десятка; умение составлять число из двух меньших чисел в пределах 10.</a:t>
            </a:r>
            <a:endParaRPr lang="ru-RU" sz="1200" b="1" dirty="0">
              <a:latin typeface="Times New Roman"/>
              <a:ea typeface="Times New Roman"/>
            </a:endParaRPr>
          </a:p>
          <a:p>
            <a:pPr indent="450215" algn="just">
              <a:spcAft>
                <a:spcPts val="0"/>
              </a:spcAft>
            </a:pPr>
            <a:r>
              <a:rPr lang="ru-RU" sz="1200" b="1" dirty="0">
                <a:solidFill>
                  <a:srgbClr val="000000"/>
                </a:solidFill>
                <a:latin typeface="Times New Roman"/>
                <a:ea typeface="Times New Roman"/>
              </a:rPr>
              <a:t>• Закреплять знание цифр.</a:t>
            </a:r>
            <a:endParaRPr lang="ru-RU" sz="1200" b="1" dirty="0">
              <a:latin typeface="Times New Roman"/>
              <a:ea typeface="Times New Roman"/>
            </a:endParaRPr>
          </a:p>
          <a:p>
            <a:pPr indent="450215" algn="just">
              <a:spcAft>
                <a:spcPts val="0"/>
              </a:spcAft>
            </a:pPr>
            <a:r>
              <a:rPr lang="ru-RU" sz="1200" b="1" dirty="0">
                <a:solidFill>
                  <a:srgbClr val="000000"/>
                </a:solidFill>
                <a:latin typeface="Times New Roman"/>
                <a:ea typeface="Times New Roman"/>
              </a:rPr>
              <a:t>• Закреплять навыки решения арифметических задач на </a:t>
            </a:r>
            <a:r>
              <a:rPr lang="ru-RU" sz="1200" b="1" dirty="0" smtClean="0">
                <a:solidFill>
                  <a:srgbClr val="000000"/>
                </a:solidFill>
                <a:latin typeface="Times New Roman"/>
                <a:ea typeface="Times New Roman"/>
              </a:rPr>
              <a:t>сложение  </a:t>
            </a:r>
            <a:r>
              <a:rPr lang="ru-RU" sz="1200" b="1" dirty="0">
                <a:solidFill>
                  <a:srgbClr val="000000"/>
                </a:solidFill>
                <a:latin typeface="Times New Roman"/>
                <a:ea typeface="Times New Roman"/>
              </a:rPr>
              <a:t>чисел в пределах 10.</a:t>
            </a:r>
            <a:endParaRPr lang="ru-RU" sz="1200" b="1" dirty="0">
              <a:latin typeface="Times New Roman"/>
              <a:ea typeface="Times New Roman"/>
            </a:endParaRPr>
          </a:p>
          <a:p>
            <a:pPr indent="450215" algn="just">
              <a:spcAft>
                <a:spcPts val="0"/>
              </a:spcAft>
            </a:pPr>
            <a:r>
              <a:rPr lang="ru-RU" sz="1200" b="1" dirty="0">
                <a:solidFill>
                  <a:srgbClr val="000000"/>
                </a:solidFill>
                <a:latin typeface="Times New Roman"/>
                <a:ea typeface="Times New Roman"/>
              </a:rPr>
              <a:t>• Закреплять умение измерять величину с помощью условной мерки.</a:t>
            </a:r>
            <a:endParaRPr lang="ru-RU" sz="1200" b="1" dirty="0">
              <a:latin typeface="Times New Roman"/>
              <a:ea typeface="Times New Roman"/>
            </a:endParaRPr>
          </a:p>
          <a:p>
            <a:pPr marL="285750" lvl="0" indent="-285750" algn="ctr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endParaRPr lang="ru-RU" sz="1200" b="1" dirty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9" name="Горизонтальный свиток 8"/>
          <p:cNvSpPr/>
          <p:nvPr/>
        </p:nvSpPr>
        <p:spPr>
          <a:xfrm>
            <a:off x="3995936" y="3486460"/>
            <a:ext cx="4953892" cy="2160240"/>
          </a:xfrm>
          <a:prstGeom prst="horizontalScroll">
            <a:avLst>
              <a:gd name="adj" fmla="val 14264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450215" algn="just">
              <a:spcAft>
                <a:spcPts val="0"/>
              </a:spcAft>
            </a:pPr>
            <a:r>
              <a:rPr lang="ru-RU" sz="1200" b="1" dirty="0">
                <a:solidFill>
                  <a:srgbClr val="000000"/>
                </a:solidFill>
                <a:latin typeface="Times New Roman"/>
                <a:ea typeface="Times New Roman"/>
              </a:rPr>
              <a:t>• Развивать логическое мышление детей: умение находить закономерность и продолжать ее.</a:t>
            </a:r>
            <a:endParaRPr lang="ru-RU" sz="1200" b="1" dirty="0">
              <a:latin typeface="Times New Roman"/>
              <a:ea typeface="Times New Roman"/>
            </a:endParaRPr>
          </a:p>
          <a:p>
            <a:pPr indent="450215" algn="just">
              <a:spcAft>
                <a:spcPts val="0"/>
              </a:spcAft>
            </a:pPr>
            <a:r>
              <a:rPr lang="ru-RU" sz="1200" b="1" dirty="0">
                <a:solidFill>
                  <a:srgbClr val="000000"/>
                </a:solidFill>
                <a:latin typeface="Times New Roman"/>
                <a:ea typeface="Times New Roman"/>
              </a:rPr>
              <a:t>• Развивать внимание детей, умение строить симметричные линии.</a:t>
            </a:r>
            <a:endParaRPr lang="ru-RU" sz="1200" b="1" dirty="0">
              <a:latin typeface="Times New Roman"/>
              <a:ea typeface="Times New Roman"/>
            </a:endParaRPr>
          </a:p>
          <a:p>
            <a:pPr indent="450215" algn="just">
              <a:spcAft>
                <a:spcPts val="0"/>
              </a:spcAft>
            </a:pPr>
            <a:r>
              <a:rPr lang="ru-RU" sz="1200" b="1" dirty="0">
                <a:solidFill>
                  <a:srgbClr val="000000"/>
                </a:solidFill>
                <a:latin typeface="Times New Roman"/>
                <a:ea typeface="Times New Roman"/>
              </a:rPr>
              <a:t>• Развивать пространственное мышление </a:t>
            </a:r>
            <a:r>
              <a:rPr lang="ru-RU" sz="1200" b="1" dirty="0" smtClean="0">
                <a:solidFill>
                  <a:srgbClr val="000000"/>
                </a:solidFill>
                <a:latin typeface="Times New Roman"/>
                <a:ea typeface="Times New Roman"/>
              </a:rPr>
              <a:t>детей.</a:t>
            </a:r>
            <a:endParaRPr lang="ru-RU" sz="1200" b="1" dirty="0">
              <a:latin typeface="Times New Roman"/>
              <a:ea typeface="Times New Roman"/>
            </a:endParaRPr>
          </a:p>
          <a:p>
            <a:pPr indent="450215" algn="just">
              <a:spcAft>
                <a:spcPts val="0"/>
              </a:spcAft>
            </a:pPr>
            <a:r>
              <a:rPr lang="ru-RU" sz="1200" b="1" dirty="0">
                <a:solidFill>
                  <a:srgbClr val="000000"/>
                </a:solidFill>
                <a:latin typeface="Times New Roman"/>
                <a:ea typeface="Times New Roman"/>
              </a:rPr>
              <a:t>• Развивать социальные навыки детей: умение работать в команде.</a:t>
            </a:r>
            <a:endParaRPr lang="ru-RU" sz="1200" b="1" dirty="0">
              <a:effectLst/>
              <a:latin typeface="Times New Roman"/>
              <a:ea typeface="Times New Roman"/>
            </a:endParaRPr>
          </a:p>
        </p:txBody>
      </p:sp>
      <p:sp>
        <p:nvSpPr>
          <p:cNvPr id="12" name="Горизонтальный свиток 11"/>
          <p:cNvSpPr/>
          <p:nvPr/>
        </p:nvSpPr>
        <p:spPr>
          <a:xfrm>
            <a:off x="3995936" y="5535234"/>
            <a:ext cx="4953892" cy="1206134"/>
          </a:xfrm>
          <a:prstGeom prst="horizontalScroll">
            <a:avLst>
              <a:gd name="adj" fmla="val 19871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 algn="ctr">
              <a:buFont typeface="Arial" pitchFamily="34" charset="0"/>
              <a:buChar char="•"/>
            </a:pPr>
            <a:r>
              <a:rPr lang="ru-RU" sz="1200" b="1" dirty="0">
                <a:solidFill>
                  <a:srgbClr val="000000"/>
                </a:solidFill>
                <a:latin typeface="Times New Roman"/>
                <a:ea typeface="Times New Roman"/>
              </a:rPr>
              <a:t>Воспитывать у детей культуру общения, учить доказывать свои суждения, вести дискуссию, отстаивать свое мнение.</a:t>
            </a:r>
            <a:endParaRPr lang="ru-RU" sz="1200" b="1" dirty="0"/>
          </a:p>
        </p:txBody>
      </p:sp>
    </p:spTree>
    <p:extLst>
      <p:ext uri="{BB962C8B-B14F-4D97-AF65-F5344CB8AC3E}">
        <p14:creationId xmlns:p14="http://schemas.microsoft.com/office/powerpoint/2010/main" val="3289210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свиток 1"/>
          <p:cNvSpPr/>
          <p:nvPr/>
        </p:nvSpPr>
        <p:spPr>
          <a:xfrm>
            <a:off x="357158" y="142852"/>
            <a:ext cx="8429684" cy="6500858"/>
          </a:xfrm>
          <a:prstGeom prst="verticalScroll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ходе реализации основного этапа  осуществляла личностно - ориентированный подход к воспитанникам. На протяжении  всего образовательного процесса следила за речью детей, добивалась полных и точных </a:t>
            </a: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ответов, конкретности на поставленные вопросы. </a:t>
            </a:r>
            <a:endParaRPr lang="ru-RU" sz="16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Давала детям  доступные и чёткие инструкции при выполнении заданий. В результате использования приёмов привлечения и сосредоточения внимания, активность детей и их заинтересованность сохранялась на протяжении всей непосредственно- образовательной деятельности. Рационально применяла приёмы привлечения и сосредоточения внимания детей, игровые приёмы для обеспечения эмоциональности, интереса детей.</a:t>
            </a:r>
            <a:r>
              <a:rPr lang="ru-RU" sz="1600" b="1" u="sng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Двигательная активность детей удовлетворена посредством использования физкультурной минутки.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На заключительном этапе    был проведен</a:t>
            </a: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итог НОД, оценка деятельности детей</a:t>
            </a:r>
            <a:endParaRPr lang="ru-RU" sz="16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Программные задачи НОД детьми усвоены полностью. Общий уровень подготовки детей, качество усвоенного материала соответствует программным требованиям. Все поставленные цели, задачи  достигнуты.</a:t>
            </a:r>
            <a:endParaRPr lang="ru-RU" sz="16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16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lang="ru-RU" sz="16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бъект 5"/>
          <p:cNvSpPr>
            <a:spLocks noGrp="1"/>
          </p:cNvSpPr>
          <p:nvPr>
            <p:ph sz="quarter" idx="4294967295"/>
          </p:nvPr>
        </p:nvSpPr>
        <p:spPr>
          <a:xfrm>
            <a:off x="5321300" y="3429000"/>
            <a:ext cx="3822700" cy="2736850"/>
          </a:xfrm>
        </p:spPr>
        <p:txBody>
          <a:bodyPr/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7" name="Горизонтальный свиток 6"/>
          <p:cNvSpPr/>
          <p:nvPr/>
        </p:nvSpPr>
        <p:spPr>
          <a:xfrm>
            <a:off x="1331640" y="188640"/>
            <a:ext cx="6192688" cy="1515752"/>
          </a:xfrm>
          <a:prstGeom prst="horizontalScroll">
            <a:avLst>
              <a:gd name="adj" fmla="val 25000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Оборудование </a:t>
            </a:r>
            <a:r>
              <a:rPr lang="ru-RU" sz="24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24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средства</a:t>
            </a:r>
            <a:endParaRPr lang="ru-RU" sz="2400" b="1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Вертикальный свиток 12"/>
          <p:cNvSpPr/>
          <p:nvPr/>
        </p:nvSpPr>
        <p:spPr>
          <a:xfrm>
            <a:off x="214282" y="2000240"/>
            <a:ext cx="4752528" cy="4464496"/>
          </a:xfrm>
          <a:prstGeom prst="verticalScroll">
            <a:avLst>
              <a:gd name="adj" fmla="val 17919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200" b="1" i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2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РАЗДАТОЧНЫЙ:</a:t>
            </a:r>
          </a:p>
          <a:p>
            <a:endParaRPr lang="ru-RU" sz="1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171450" indent="-171450">
              <a:buFont typeface="Arial" pitchFamily="34" charset="0"/>
              <a:buChar char="•"/>
            </a:pPr>
            <a:endParaRPr lang="ru-RU" sz="1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171450" indent="-171450">
              <a:buFont typeface="Arial" pitchFamily="34" charset="0"/>
              <a:buChar char="•"/>
            </a:pP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Разрезные картинки с изображением </a:t>
            </a: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бабочки, стрекозы</a:t>
            </a:r>
            <a:r>
              <a:rPr lang="ru-RU" sz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жука-носорога</a:t>
            </a:r>
            <a:r>
              <a:rPr lang="ru-RU" sz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Разрезные картинки и метки </a:t>
            </a:r>
            <a:r>
              <a:rPr lang="ru-RU" sz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для рабочих столов -  бабочка, стрекоза.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Листы </a:t>
            </a:r>
            <a:r>
              <a:rPr lang="ru-RU" sz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формата А4 с нарисованным на них </a:t>
            </a: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числами </a:t>
            </a:r>
            <a:r>
              <a:rPr lang="ru-RU" sz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от 1 до </a:t>
            </a: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10</a:t>
            </a:r>
            <a:r>
              <a:rPr lang="ru-RU" sz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красного и синего цвета -на команду.</a:t>
            </a:r>
            <a:endParaRPr lang="ru-RU" sz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171450" indent="-171450">
              <a:buFont typeface="Arial" pitchFamily="34" charset="0"/>
              <a:buChar char="•"/>
            </a:pP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Ватман с нарисованной рекой (ширина </a:t>
            </a:r>
            <a:r>
              <a:rPr lang="ru-RU" sz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меняется от </a:t>
            </a: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10 см до 20 </a:t>
            </a:r>
            <a:r>
              <a:rPr lang="ru-RU" sz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см</a:t>
            </a: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).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Линейки </a:t>
            </a: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на каждого ребенка.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Из </a:t>
            </a:r>
            <a:r>
              <a:rPr lang="ru-RU" sz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наборов «Учусь считать» - цифры от 0 до </a:t>
            </a: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10, </a:t>
            </a:r>
            <a:r>
              <a:rPr lang="ru-RU" sz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знаки +,-,=.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Образцы </a:t>
            </a:r>
            <a:r>
              <a:rPr lang="ru-RU" sz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для повторения (рисование по клеточкам) </a:t>
            </a: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sz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листах бумаги в клеточку - для каждого ребенка.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Простые карандаши </a:t>
            </a:r>
            <a:r>
              <a:rPr lang="ru-RU" sz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для каждого ребенка.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Логические </a:t>
            </a:r>
            <a:r>
              <a:rPr lang="ru-RU" sz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таблицы и набор элементов для дополнения таблиц - на </a:t>
            </a: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каждого ребенка.</a:t>
            </a:r>
            <a:endParaRPr lang="ru-RU" sz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171450" indent="-171450" algn="ctr">
              <a:buFont typeface="Arial" pitchFamily="34" charset="0"/>
              <a:buChar char="•"/>
            </a:pPr>
            <a:endParaRPr lang="ru-RU" sz="900" b="1" dirty="0">
              <a:solidFill>
                <a:srgbClr val="008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900" b="1" dirty="0" smtClean="0">
              <a:solidFill>
                <a:srgbClr val="008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200" b="1" dirty="0">
              <a:solidFill>
                <a:srgbClr val="008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Вертикальный свиток 14"/>
          <p:cNvSpPr/>
          <p:nvPr/>
        </p:nvSpPr>
        <p:spPr>
          <a:xfrm>
            <a:off x="4427984" y="1988840"/>
            <a:ext cx="4466456" cy="4032448"/>
          </a:xfrm>
          <a:prstGeom prst="verticalScroll">
            <a:avLst>
              <a:gd name="adj" fmla="val 14659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ru-RU" sz="1200" b="1" i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ru-RU" sz="1200" b="1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ru-RU" sz="1200" b="1" i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ru-RU" sz="1200" b="1" i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2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ДЕМОНСТРАЦИОННЫЙ:</a:t>
            </a:r>
          </a:p>
          <a:p>
            <a:pPr marL="171450" lvl="0" indent="-17145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endParaRPr lang="ru-RU" sz="1000" b="1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171450" indent="-17145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endParaRPr lang="ru-RU" sz="12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171450" indent="-17145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ru-RU" sz="1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Персонажи </a:t>
            </a:r>
            <a:r>
              <a:rPr lang="ru-RU" sz="1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 сказке </a:t>
            </a:r>
          </a:p>
          <a:p>
            <a:pPr marL="171450" lvl="0" indent="-17145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ru-RU" sz="1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1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Муравьишка</a:t>
            </a:r>
            <a:r>
              <a:rPr lang="ru-RU" sz="1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marL="171450" indent="-17145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ru-RU" sz="1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Жук плавунец, </a:t>
            </a:r>
          </a:p>
          <a:p>
            <a:pPr marL="171450" lvl="0" indent="-17145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ru-RU" sz="1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Божья коровка,</a:t>
            </a:r>
          </a:p>
          <a:p>
            <a:pPr marL="171450" lvl="0" indent="-17145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ru-RU" sz="1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Бабочка,</a:t>
            </a:r>
          </a:p>
          <a:p>
            <a:pPr marL="171450" lvl="0" indent="-17145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ru-RU" sz="1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Гусеница</a:t>
            </a:r>
            <a:r>
              <a:rPr lang="ru-RU" sz="1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ru-RU" sz="1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2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171450" lvl="0" indent="-17145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ru-RU" sz="1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Береза, </a:t>
            </a:r>
          </a:p>
          <a:p>
            <a:pPr marL="171450" lvl="0" indent="-17145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ru-RU" sz="1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Солнце,</a:t>
            </a:r>
          </a:p>
          <a:p>
            <a:pPr marL="171450" lvl="0" indent="-17145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ru-RU" sz="1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Муравейник, </a:t>
            </a:r>
          </a:p>
          <a:p>
            <a:pPr marL="171450" lvl="0" indent="-17145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ru-RU" sz="1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Мультимедийная  аппаратура, </a:t>
            </a:r>
          </a:p>
          <a:p>
            <a:pPr marL="171450" lvl="0" indent="-17145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ru-RU" sz="1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Картинка природа (лес), </a:t>
            </a:r>
          </a:p>
          <a:p>
            <a:pPr marL="171450" lvl="0" indent="-17145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ru-RU" sz="1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Бумажные цветы,</a:t>
            </a:r>
          </a:p>
          <a:p>
            <a:pPr marL="171450" lvl="0" indent="-17145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ru-RU" sz="1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Мягкие модули (пеньки</a:t>
            </a:r>
            <a:r>
              <a:rPr lang="ru-RU" sz="1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),</a:t>
            </a:r>
          </a:p>
          <a:p>
            <a:pPr marL="171450" lvl="0" indent="-17145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ru-RU" sz="1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Магнитофон и записи звуков и голосов живой природы;</a:t>
            </a:r>
          </a:p>
          <a:p>
            <a:pPr marL="171450" lvl="0" indent="-17145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ru-RU" sz="1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Мольберт</a:t>
            </a:r>
            <a:endParaRPr lang="ru-RU" sz="12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171450" indent="-17145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endParaRPr lang="ru-RU" sz="12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171450" indent="-17145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endParaRPr lang="ru-RU" sz="12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171450" indent="-17145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endParaRPr lang="ru-RU" sz="12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2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2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171450" lvl="0" indent="-17145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endParaRPr lang="ru-RU" sz="10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dirty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0197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Содержимое 9" descr="K:\DCIM\118___11\IMG_4332.JPG"/>
          <p:cNvPicPr>
            <a:picLocks noGrp="1"/>
          </p:cNvPicPr>
          <p:nvPr>
            <p:ph sz="half" idx="4294967295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00496" y="3929063"/>
            <a:ext cx="3214710" cy="25003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Горизонтальный свиток 6"/>
          <p:cNvSpPr/>
          <p:nvPr/>
        </p:nvSpPr>
        <p:spPr>
          <a:xfrm>
            <a:off x="1645072" y="188640"/>
            <a:ext cx="5904656" cy="1224136"/>
          </a:xfrm>
          <a:prstGeom prst="horizontalScroll">
            <a:avLst>
              <a:gd name="adj" fmla="val 25000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Предварительная работа</a:t>
            </a:r>
            <a:endParaRPr lang="ru-RU" sz="2400" b="1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Вертикальный свиток 7"/>
          <p:cNvSpPr/>
          <p:nvPr/>
        </p:nvSpPr>
        <p:spPr>
          <a:xfrm>
            <a:off x="179512" y="1700808"/>
            <a:ext cx="3888432" cy="2871200"/>
          </a:xfrm>
          <a:prstGeom prst="verticalScroll">
            <a:avLst>
              <a:gd name="adj" fmla="val 18913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lvl="0" indent="-28575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ru-RU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Чтение </a:t>
            </a:r>
            <a:r>
              <a:rPr lang="ru-RU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сказки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«Как </a:t>
            </a:r>
            <a:r>
              <a:rPr lang="ru-RU" i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муравьишка</a:t>
            </a:r>
            <a:r>
              <a:rPr lang="ru-RU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домой спешил»</a:t>
            </a:r>
            <a:endParaRPr lang="ru-RU" i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lvl="0" indent="-28575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ru-RU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Дидактические игры:              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«Форма и цвет</a:t>
            </a:r>
            <a:r>
              <a:rPr lang="ru-RU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»,         </a:t>
            </a:r>
            <a:endParaRPr lang="ru-RU" i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Цифры и счет» </a:t>
            </a:r>
            <a:endParaRPr lang="ru-RU" i="1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« Как </a:t>
            </a:r>
            <a:r>
              <a:rPr lang="ru-RU" i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муравьишка</a:t>
            </a:r>
            <a:r>
              <a:rPr lang="ru-RU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домой спешил»</a:t>
            </a:r>
            <a:endParaRPr lang="ru-RU" i="1" dirty="0"/>
          </a:p>
        </p:txBody>
      </p:sp>
      <p:pic>
        <p:nvPicPr>
          <p:cNvPr id="9" name="Рисунок 8" descr="K:\DCIM\118___11\IMG_4328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72132" y="1214422"/>
            <a:ext cx="2857520" cy="22955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438907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Горизонтальный свиток 4"/>
          <p:cNvSpPr/>
          <p:nvPr/>
        </p:nvSpPr>
        <p:spPr>
          <a:xfrm>
            <a:off x="1403648" y="0"/>
            <a:ext cx="6048672" cy="1944216"/>
          </a:xfrm>
          <a:prstGeom prst="horizontalScroll">
            <a:avLst>
              <a:gd name="adj" fmla="val 25000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Этапы занятия</a:t>
            </a:r>
          </a:p>
        </p:txBody>
      </p:sp>
      <p:sp>
        <p:nvSpPr>
          <p:cNvPr id="6" name="Овал 5"/>
          <p:cNvSpPr/>
          <p:nvPr/>
        </p:nvSpPr>
        <p:spPr>
          <a:xfrm>
            <a:off x="467544" y="2348880"/>
            <a:ext cx="3456384" cy="72008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ОРГАНИЗАЦИОННЫЙ</a:t>
            </a:r>
          </a:p>
        </p:txBody>
      </p:sp>
      <p:sp>
        <p:nvSpPr>
          <p:cNvPr id="7" name="Овал 6"/>
          <p:cNvSpPr/>
          <p:nvPr/>
        </p:nvSpPr>
        <p:spPr>
          <a:xfrm>
            <a:off x="467544" y="3789040"/>
            <a:ext cx="3456384" cy="792088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ОСНОВНОЙ</a:t>
            </a:r>
          </a:p>
        </p:txBody>
      </p:sp>
      <p:sp>
        <p:nvSpPr>
          <p:cNvPr id="8" name="Овал 7"/>
          <p:cNvSpPr/>
          <p:nvPr/>
        </p:nvSpPr>
        <p:spPr>
          <a:xfrm>
            <a:off x="611560" y="5236976"/>
            <a:ext cx="3312368" cy="792088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ЗАКЛЮЧИТЕЛЬНЫЙ</a:t>
            </a:r>
          </a:p>
        </p:txBody>
      </p:sp>
      <p:sp>
        <p:nvSpPr>
          <p:cNvPr id="9" name="Горизонтальный свиток 8"/>
          <p:cNvSpPr/>
          <p:nvPr/>
        </p:nvSpPr>
        <p:spPr>
          <a:xfrm>
            <a:off x="4214810" y="1500174"/>
            <a:ext cx="4680520" cy="1728192"/>
          </a:xfrm>
          <a:prstGeom prst="horizontalScroll">
            <a:avLst>
              <a:gd name="adj" fmla="val 20197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Создание благоприятной эмоциональной обстановки.</a:t>
            </a:r>
          </a:p>
          <a:p>
            <a:r>
              <a:rPr lang="ru-RU" sz="12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Формирование интереса и желание к выполнению</a:t>
            </a:r>
          </a:p>
          <a:p>
            <a:r>
              <a:rPr lang="ru-RU" sz="12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                задания.                                    </a:t>
            </a:r>
            <a:r>
              <a:rPr lang="ru-RU" sz="12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 </a:t>
            </a:r>
            <a:r>
              <a:rPr lang="ru-RU" sz="12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минуты                               </a:t>
            </a:r>
          </a:p>
        </p:txBody>
      </p:sp>
      <p:sp>
        <p:nvSpPr>
          <p:cNvPr id="10" name="Горизонтальный свиток 9"/>
          <p:cNvSpPr/>
          <p:nvPr/>
        </p:nvSpPr>
        <p:spPr>
          <a:xfrm>
            <a:off x="4214810" y="3143248"/>
            <a:ext cx="4680520" cy="2024000"/>
          </a:xfrm>
          <a:prstGeom prst="horizontalScroll">
            <a:avLst>
              <a:gd name="adj" fmla="val 13728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Игровой момент «разрезные картинки»</a:t>
            </a:r>
          </a:p>
          <a:p>
            <a:r>
              <a:rPr lang="ru-RU" sz="12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Начало сказки «Лабиринт»</a:t>
            </a:r>
          </a:p>
          <a:p>
            <a:r>
              <a:rPr lang="ru-RU" sz="12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Измерение величины условной меркой</a:t>
            </a:r>
          </a:p>
          <a:p>
            <a:r>
              <a:rPr lang="ru-RU" sz="12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Встреча с божьими коровками .Состав числа.</a:t>
            </a:r>
          </a:p>
          <a:p>
            <a:r>
              <a:rPr lang="ru-RU" sz="12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Симметричное изображение «Бабочка»</a:t>
            </a:r>
          </a:p>
          <a:p>
            <a:r>
              <a:rPr lang="ru-RU" sz="1200" b="1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Физкульт</a:t>
            </a:r>
            <a:r>
              <a:rPr lang="ru-RU" sz="12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минутка. Упражнение «Бабочка»</a:t>
            </a:r>
          </a:p>
          <a:p>
            <a:r>
              <a:rPr lang="ru-RU" sz="12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Решение задач.                                                              24 минут</a:t>
            </a:r>
            <a:endParaRPr lang="ru-RU" sz="1200" b="1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Горизонтальный свиток 10"/>
          <p:cNvSpPr/>
          <p:nvPr/>
        </p:nvSpPr>
        <p:spPr>
          <a:xfrm>
            <a:off x="4286248" y="4929198"/>
            <a:ext cx="4464496" cy="1772816"/>
          </a:xfrm>
          <a:prstGeom prst="horizontalScroll">
            <a:avLst>
              <a:gd name="adj" fmla="val 16699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Подведение итогов, оценка деятельности детей.</a:t>
            </a:r>
          </a:p>
          <a:p>
            <a:r>
              <a:rPr lang="ru-RU" sz="12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			        	     	</a:t>
            </a:r>
            <a:r>
              <a:rPr lang="ru-RU" sz="12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3 </a:t>
            </a:r>
            <a:r>
              <a:rPr lang="ru-RU" sz="12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минуты</a:t>
            </a:r>
          </a:p>
        </p:txBody>
      </p:sp>
    </p:spTree>
    <p:extLst>
      <p:ext uri="{BB962C8B-B14F-4D97-AF65-F5344CB8AC3E}">
        <p14:creationId xmlns:p14="http://schemas.microsoft.com/office/powerpoint/2010/main" val="2589595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Горизонтальный свиток 4"/>
          <p:cNvSpPr/>
          <p:nvPr/>
        </p:nvSpPr>
        <p:spPr>
          <a:xfrm>
            <a:off x="2051720" y="116632"/>
            <a:ext cx="5616624" cy="2016224"/>
          </a:xfrm>
          <a:prstGeom prst="horizontalScroll">
            <a:avLst>
              <a:gd name="adj" fmla="val 19849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Методы и приемы</a:t>
            </a:r>
          </a:p>
        </p:txBody>
      </p:sp>
      <p:sp>
        <p:nvSpPr>
          <p:cNvPr id="6" name="Овал 5"/>
          <p:cNvSpPr/>
          <p:nvPr/>
        </p:nvSpPr>
        <p:spPr>
          <a:xfrm>
            <a:off x="366292" y="2161525"/>
            <a:ext cx="2603736" cy="864096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Словесный</a:t>
            </a:r>
            <a:endParaRPr lang="ru-RU" b="1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220682" y="3582706"/>
            <a:ext cx="2749346" cy="1214446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Наглядные слуховые,</a:t>
            </a:r>
          </a:p>
          <a:p>
            <a:pPr algn="ctr"/>
            <a:r>
              <a:rPr lang="ru-RU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Наглядные зрительные      </a:t>
            </a:r>
          </a:p>
        </p:txBody>
      </p:sp>
      <p:sp>
        <p:nvSpPr>
          <p:cNvPr id="8" name="Овал 7"/>
          <p:cNvSpPr/>
          <p:nvPr/>
        </p:nvSpPr>
        <p:spPr>
          <a:xfrm>
            <a:off x="366292" y="5279598"/>
            <a:ext cx="2603736" cy="892472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Практические</a:t>
            </a:r>
          </a:p>
        </p:txBody>
      </p:sp>
      <p:sp>
        <p:nvSpPr>
          <p:cNvPr id="9" name="Горизонтальный свиток 8"/>
          <p:cNvSpPr/>
          <p:nvPr/>
        </p:nvSpPr>
        <p:spPr>
          <a:xfrm>
            <a:off x="3923928" y="1536280"/>
            <a:ext cx="4354264" cy="2180752"/>
          </a:xfrm>
          <a:prstGeom prst="horizontalScroll">
            <a:avLst>
              <a:gd name="adj" fmla="val 21335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Font typeface="Wingdings" pitchFamily="2" charset="2"/>
              <a:buChar char="§"/>
              <a:defRPr/>
            </a:pPr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Организационный момент </a:t>
            </a:r>
          </a:p>
          <a:p>
            <a:pPr>
              <a:buFont typeface="Wingdings" pitchFamily="2" charset="2"/>
              <a:buChar char="§"/>
              <a:defRPr/>
            </a:pPr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Сюрпризный момент  </a:t>
            </a:r>
          </a:p>
          <a:p>
            <a:pPr>
              <a:buFont typeface="Wingdings" pitchFamily="2" charset="2"/>
              <a:buChar char="§"/>
              <a:defRPr/>
            </a:pPr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Вопросы</a:t>
            </a:r>
          </a:p>
          <a:p>
            <a:pPr>
              <a:buFont typeface="Wingdings" pitchFamily="2" charset="2"/>
              <a:buChar char="§"/>
              <a:defRPr/>
            </a:pPr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Беседа</a:t>
            </a:r>
          </a:p>
          <a:p>
            <a:pPr>
              <a:buFont typeface="Wingdings" pitchFamily="2" charset="2"/>
              <a:buChar char="§"/>
              <a:defRPr/>
            </a:pPr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Поощрение  </a:t>
            </a:r>
          </a:p>
        </p:txBody>
      </p:sp>
      <p:sp>
        <p:nvSpPr>
          <p:cNvPr id="10" name="Горизонтальный свиток 9"/>
          <p:cNvSpPr/>
          <p:nvPr/>
        </p:nvSpPr>
        <p:spPr>
          <a:xfrm>
            <a:off x="3923928" y="3429000"/>
            <a:ext cx="4354264" cy="1656184"/>
          </a:xfrm>
          <a:prstGeom prst="horizontalScroll">
            <a:avLst>
              <a:gd name="adj" fmla="val 24791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Font typeface="Wingdings" pitchFamily="2" charset="2"/>
              <a:buChar char="§"/>
              <a:defRPr/>
            </a:pPr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Встреча со сказочными персонажами</a:t>
            </a:r>
          </a:p>
          <a:p>
            <a:pPr>
              <a:buFont typeface="Wingdings" pitchFamily="2" charset="2"/>
              <a:buChar char="§"/>
              <a:defRPr/>
            </a:pPr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Музыкальное сопровождение</a:t>
            </a:r>
          </a:p>
        </p:txBody>
      </p:sp>
      <p:sp>
        <p:nvSpPr>
          <p:cNvPr id="11" name="Горизонтальный свиток 10"/>
          <p:cNvSpPr/>
          <p:nvPr/>
        </p:nvSpPr>
        <p:spPr>
          <a:xfrm>
            <a:off x="4076126" y="4797152"/>
            <a:ext cx="4202066" cy="1857364"/>
          </a:xfrm>
          <a:prstGeom prst="horizontalScroll">
            <a:avLst>
              <a:gd name="adj" fmla="val 22120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ru-RU" sz="1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Самостоятельная работа</a:t>
            </a:r>
          </a:p>
        </p:txBody>
      </p:sp>
    </p:spTree>
    <p:extLst>
      <p:ext uri="{BB962C8B-B14F-4D97-AF65-F5344CB8AC3E}">
        <p14:creationId xmlns:p14="http://schemas.microsoft.com/office/powerpoint/2010/main" val="747363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Горизонтальный свиток 1"/>
          <p:cNvSpPr/>
          <p:nvPr/>
        </p:nvSpPr>
        <p:spPr>
          <a:xfrm>
            <a:off x="1043608" y="0"/>
            <a:ext cx="7128792" cy="1772816"/>
          </a:xfrm>
          <a:prstGeom prst="horizontalScroll">
            <a:avLst>
              <a:gd name="adj" fmla="val 21032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Организационный этап</a:t>
            </a:r>
          </a:p>
        </p:txBody>
      </p:sp>
      <p:sp>
        <p:nvSpPr>
          <p:cNvPr id="3" name="Горизонтальный свиток 2"/>
          <p:cNvSpPr/>
          <p:nvPr/>
        </p:nvSpPr>
        <p:spPr>
          <a:xfrm>
            <a:off x="1043608" y="1564866"/>
            <a:ext cx="7128792" cy="1423268"/>
          </a:xfrm>
          <a:prstGeom prst="horizontalScroll">
            <a:avLst>
              <a:gd name="adj" fmla="val 25000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Создание благоприятной эмоциональной обстановки</a:t>
            </a:r>
          </a:p>
        </p:txBody>
      </p:sp>
      <p:sp>
        <p:nvSpPr>
          <p:cNvPr id="4" name="Горизонтальный свиток 3"/>
          <p:cNvSpPr/>
          <p:nvPr/>
        </p:nvSpPr>
        <p:spPr>
          <a:xfrm>
            <a:off x="1591036" y="2852936"/>
            <a:ext cx="6480720" cy="1368152"/>
          </a:xfrm>
          <a:prstGeom prst="horizontalScroll">
            <a:avLst>
              <a:gd name="adj" fmla="val 21002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Психологический настрой на положительные эмоции</a:t>
            </a:r>
          </a:p>
          <a:p>
            <a:pPr algn="ctr"/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142844" y="3071810"/>
            <a:ext cx="1368152" cy="796726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ЦЕЛЬ</a:t>
            </a:r>
            <a:r>
              <a:rPr lang="ru-RU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6" name="Горизонтальный свиток 5"/>
          <p:cNvSpPr/>
          <p:nvPr/>
        </p:nvSpPr>
        <p:spPr>
          <a:xfrm>
            <a:off x="1643042" y="4214818"/>
            <a:ext cx="6480720" cy="1368152"/>
          </a:xfrm>
          <a:prstGeom prst="horizontalScroll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Дети входят в группу под музыку (пение птиц)</a:t>
            </a:r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/>
            <a:endParaRPr lang="ru-RU" sz="1600" dirty="0">
              <a:solidFill>
                <a:schemeClr val="tx1"/>
              </a:solidFill>
            </a:endParaRPr>
          </a:p>
          <a:p>
            <a:pPr algn="ctr"/>
            <a:r>
              <a:rPr lang="ru-RU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77114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Объект 9"/>
          <p:cNvPicPr>
            <a:picLocks noGrp="1" noChangeAspect="1"/>
          </p:cNvPicPr>
          <p:nvPr>
            <p:ph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4125" y="3501008"/>
            <a:ext cx="2809875" cy="28209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Объект 6"/>
          <p:cNvPicPr>
            <a:picLocks noGrp="1" noChangeAspect="1"/>
          </p:cNvPicPr>
          <p:nvPr>
            <p:ph sz="quarter" idx="4294967295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0364" y="1357298"/>
            <a:ext cx="3429000" cy="23764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3031" y="357166"/>
            <a:ext cx="5999163" cy="11430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522" y="3717032"/>
            <a:ext cx="3151187" cy="51435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Горизонтальный свиток 7"/>
          <p:cNvSpPr/>
          <p:nvPr/>
        </p:nvSpPr>
        <p:spPr>
          <a:xfrm>
            <a:off x="3500430" y="3929066"/>
            <a:ext cx="2714644" cy="2714644"/>
          </a:xfrm>
          <a:prstGeom prst="horizontalScroll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Воспитатель предлагает  взять по одному фрагменту картинки, рассматривают. Затем собирают сюжет .</a:t>
            </a:r>
            <a:endParaRPr lang="ru-RU" sz="1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3202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780" y="612925"/>
            <a:ext cx="3508384" cy="26320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692696"/>
            <a:ext cx="3590925" cy="26939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Горизонтальный свиток 5"/>
          <p:cNvSpPr/>
          <p:nvPr/>
        </p:nvSpPr>
        <p:spPr>
          <a:xfrm>
            <a:off x="4171218" y="4293096"/>
            <a:ext cx="4680520" cy="2016224"/>
          </a:xfrm>
          <a:prstGeom prst="horizontalScroll">
            <a:avLst>
              <a:gd name="adj" fmla="val 9000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Сказка о том как математика помогла </a:t>
            </a:r>
            <a:r>
              <a:rPr lang="ru-RU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муравьишке</a:t>
            </a: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вернуться домой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ru-RU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Цель: введение детей в тему занятия</a:t>
            </a:r>
            <a:endParaRPr lang="ru-RU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Объект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789040"/>
            <a:ext cx="3240360" cy="27363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302044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1006</TotalTime>
  <Words>1538</Words>
  <Application>Microsoft Office PowerPoint</Application>
  <PresentationFormat>Экран (4:3)</PresentationFormat>
  <Paragraphs>235</Paragraphs>
  <Slides>20</Slides>
  <Notes>20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Волна</vt:lpstr>
      <vt:lpstr>Муниципальное бюджетное дошкольное образовательное учреждение детский сад комбинированного вида №8 «Снеговичок» г. Нижневартовск</vt:lpstr>
      <vt:lpstr>Тема : «Как муравьишка домой спешил»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Начало сказки. Лабиринт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Муниципальное бюджетное дошкольное образовательное учреждение детский сад комбинированного вида №8 «Снеговичок» г. Нижневартовск</dc:title>
  <dc:creator>User</dc:creator>
  <cp:lastModifiedBy>Иришка</cp:lastModifiedBy>
  <cp:revision>89</cp:revision>
  <dcterms:created xsi:type="dcterms:W3CDTF">2012-11-05T08:05:38Z</dcterms:created>
  <dcterms:modified xsi:type="dcterms:W3CDTF">2012-11-13T05:34:05Z</dcterms:modified>
</cp:coreProperties>
</file>