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2" r:id="rId3"/>
    <p:sldId id="274" r:id="rId4"/>
    <p:sldId id="276" r:id="rId5"/>
    <p:sldId id="277" r:id="rId6"/>
    <p:sldId id="279" r:id="rId7"/>
    <p:sldId id="287" r:id="rId8"/>
    <p:sldId id="288" r:id="rId9"/>
    <p:sldId id="291" r:id="rId10"/>
    <p:sldId id="292" r:id="rId11"/>
    <p:sldId id="290" r:id="rId12"/>
    <p:sldId id="293" r:id="rId13"/>
    <p:sldId id="289" r:id="rId14"/>
    <p:sldId id="296" r:id="rId15"/>
    <p:sldId id="297" r:id="rId16"/>
    <p:sldId id="295" r:id="rId17"/>
    <p:sldId id="294" r:id="rId18"/>
    <p:sldId id="299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76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5FCC-742A-40CC-8306-D3C4FD8C7CA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895C-325E-4357-9BA2-583D44447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CE4A-8BA4-46E7-9A99-9B57F6E1CD0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5ED6-421C-48ED-940D-FB6A23BA6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39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D83B-5A2A-465C-8AC4-1D6F413BF21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915B-AAC0-4D04-B795-73CF6F67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98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E7EB-6E76-4377-96A4-0CD78FB1018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34C7-2C66-4C4D-8A0E-D14055592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22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8C44-19B2-405A-870B-668799FB86A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CA2F-DA4A-42AB-A482-7C15047B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84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6244-8B4A-4486-B58E-C708CD9052E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6C64-F4CA-41FA-BCBD-B9236869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94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6D09-06F9-41F7-8AA9-7FCB5097867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2374-6C8A-4354-8AFC-B383FD74A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10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9BE5-5613-4A78-BC17-BE2ABC563A4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FD74-67EC-4F50-AC84-2D3DB979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2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EB2F-813E-408B-BEE0-A3845E931566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2947-C236-4558-8132-4B397D998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85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DC3F-FDA0-4E42-B297-A99E0FEB6E1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E3AE-8CFA-4FBF-9BDE-EA6074CA4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BC15-6AC5-4DEB-BCCB-7CE2EE9A87D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5A88-5451-40D2-9714-5DB2B952A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20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B4D1A-7DBF-459F-949A-7095AAD5AB13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17A39-20D4-4194-AAC1-48361F7EF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8136904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Учебно-исследовательская </a:t>
            </a:r>
            <a:br>
              <a:rPr lang="ru-RU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и  Проектная деятельность, </a:t>
            </a:r>
            <a:br>
              <a:rPr lang="ru-RU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как одно из важнейших средств повышения мотивации и эффективности учебной деятельности</a:t>
            </a:r>
            <a:endParaRPr lang="ru-RU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813" y="4149725"/>
            <a:ext cx="7416800" cy="17526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Учитель английского языка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МКОУ «Цветочненская СШ»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Джепарова Л.Э.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3. Навыки оценочной самостоятельности.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самостоятельно находить ошибки и исправлять их;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оценивать свою работу.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4. </a:t>
            </a:r>
            <a:r>
              <a:rPr lang="ru-RU" sz="3000" b="0" u="sng" dirty="0" smtClean="0">
                <a:solidFill>
                  <a:schemeClr val="bg1"/>
                </a:solidFill>
                <a:effectLst/>
                <a:latin typeface="Calibri" pitchFamily="34" charset="0"/>
              </a:rPr>
              <a:t>Навыки </a:t>
            </a: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работы в сотрудничестве: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коллективного планирования;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взаимодействовать с любым партнером;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умения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взаимопомощи в группе в решении общих задач;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навыки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делового партнерского общения;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находить и исправлять ошибки в работе других участников группы.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5. Коммуникативные умения: </a:t>
            </a:r>
            <a:b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инициировать учебное взаимодействие со взрослыми – вступать в диалог, задавать вопросы и т.д.;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вести дискуссию;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отстаивать свою точку зрения;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находить компромисс;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навыки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интервьюирования, устного опроса и т.п.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6. Презентационные умения и навыки: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•	навыки монологической речи;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•	умение уверенно держать себя во время выступления;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•	артистические умения;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•	умение использовать различные средства наглядности при выступлении;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•	умение отвечать на незапланированные вопросы.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00600" cy="301034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 нашей школе при обучении английскому языку мы используем учебно-методический комплект (УМК) «Английский в фокусе» («</a:t>
            </a:r>
            <a:r>
              <a:rPr lang="ru-RU" sz="3000" b="0" dirty="0" err="1">
                <a:solidFill>
                  <a:schemeClr val="bg1"/>
                </a:solidFill>
                <a:effectLst/>
                <a:latin typeface="Calibri" pitchFamily="34" charset="0"/>
              </a:rPr>
              <a:t>Spotlight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»).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3303588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47664" y="3645024"/>
            <a:ext cx="7596336" cy="257829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Это совместное издание издательства «Просвещение» и британского издательства «</a:t>
            </a:r>
            <a:r>
              <a:rPr lang="ru-RU" sz="3000" b="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Express</a:t>
            </a: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b="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Publishing</a:t>
            </a: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», предназначенный в качестве учебника английского языка для общеобразовательной школы. </a:t>
            </a:r>
            <a:b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96267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Модуль 1.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School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days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Можно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предложить </a:t>
            </a: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исследование. Этапы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: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1. Определение узкой темы согласно общей теме модуля: «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My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favourite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school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subject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».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2. Формулирование варианта проблемы.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Наводящие вопросы: </a:t>
            </a:r>
            <a:r>
              <a:rPr lang="en-US" sz="3000" dirty="0">
                <a:solidFill>
                  <a:schemeClr val="bg1"/>
                </a:solidFill>
                <a:effectLst/>
                <a:latin typeface="Calibri" pitchFamily="34" charset="0"/>
              </a:rPr>
              <a:t>What’s your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favourite</a:t>
            </a:r>
            <a:r>
              <a:rPr lang="en-US" sz="3000" dirty="0">
                <a:solidFill>
                  <a:schemeClr val="bg1"/>
                </a:solidFill>
                <a:effectLst/>
                <a:latin typeface="Calibri" pitchFamily="34" charset="0"/>
              </a:rPr>
              <a:t> school subject(s)? Why do you like it (them)? Do you know what school subjects other (older/younger) students (your classmates) like? Why? It is interesting to find out, isn’t it?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И другие вопросы</a:t>
            </a: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96267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3. Обсуждение методов исследования.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Выслушать предложения, выбрать лучший вариант. В данном проекте наиболее целесообразно использовать анкету-опросник. Можно составить вопросы вместе на уроке, можно предложить в качестве домашнего задания, на следующем уроке обсудить и составить анкету. Например: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What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is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your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name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?;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How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old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are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you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?;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What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class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are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you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in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?;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What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is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your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favourite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subject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(s)? </a:t>
            </a:r>
            <a:r>
              <a:rPr lang="ru-RU" sz="3000" dirty="0" err="1">
                <a:solidFill>
                  <a:schemeClr val="bg1"/>
                </a:solidFill>
                <a:effectLst/>
                <a:latin typeface="Calibri" pitchFamily="34" charset="0"/>
              </a:rPr>
              <a:t>Why</a:t>
            </a: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?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4. Самостоятельная работа учащихся.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Учащиеся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проводят сбор информации. Можно разделить на пары или мини-группы и провести исследование в целом (составить рейтинг предметов) или по возрастным категориям, отдельно среди мальчиков и девочек (по желанию). Безусловно, необходимо курирование учителем. Можно договориться о проведении опроса с учителями или учащимися.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5. Анализ результатов, их оформление.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Это может быть презентация, доклад, и др. Все зависит от подготовленности учащихся и их желания. Определенно данное исследование должно быть обнародовано, то есть необходимо представить результаты исследования другим учащимся.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Расскажи мне –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я забуду.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Покажи мне –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я вспомню.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Дай мне сделать –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я запомню.</a:t>
            </a:r>
          </a:p>
          <a:p>
            <a:pPr algn="r"/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Конфуций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2-z15-96b8dd3a-557f-4bef-a408-b621b2b85150.jpg"/>
          <p:cNvPicPr>
            <a:picLocks noChangeAspect="1"/>
          </p:cNvPicPr>
          <p:nvPr/>
        </p:nvPicPr>
        <p:blipFill>
          <a:blip r:embed="rId3" cstate="print"/>
          <a:srcRect l="8052" r="8052"/>
          <a:stretch>
            <a:fillRect/>
          </a:stretch>
        </p:blipFill>
        <p:spPr>
          <a:xfrm>
            <a:off x="1285852" y="285728"/>
            <a:ext cx="3023951" cy="2786082"/>
          </a:xfrm>
          <a:prstGeom prst="roundRect">
            <a:avLst>
              <a:gd name="adj" fmla="val 783"/>
            </a:avLst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8" name="Picture 6" descr="http://images.myshared.ru/5/341195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53866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/>
                <a:latin typeface="Calibri" pitchFamily="34" charset="0"/>
              </a:rPr>
              <a:t>Изменения, произошедшие в системе образования за последние годы, привели к переосмыслению методов и технологий обучения иностранным языкам. В рамках внедрения Федерального государственного образовательного стандарта нового поколения, следует отметить, что новый стандарт нацелен на реализацию личностно-ориентированного, </a:t>
            </a:r>
            <a:r>
              <a:rPr lang="ru-RU" sz="3600" dirty="0" err="1">
                <a:solidFill>
                  <a:schemeClr val="bg1"/>
                </a:solidFill>
                <a:effectLst/>
                <a:latin typeface="Calibri" pitchFamily="34" charset="0"/>
              </a:rPr>
              <a:t>деятельностного</a:t>
            </a:r>
            <a:r>
              <a:rPr lang="ru-RU" sz="3600" dirty="0">
                <a:solidFill>
                  <a:schemeClr val="bg1"/>
                </a:solidFill>
                <a:effectLst/>
                <a:latin typeface="Calibri" pitchFamily="34" charset="0"/>
              </a:rPr>
              <a:t> и </a:t>
            </a:r>
            <a:r>
              <a:rPr lang="ru-RU" sz="3600" dirty="0" err="1">
                <a:solidFill>
                  <a:schemeClr val="bg1"/>
                </a:solidFill>
                <a:effectLst/>
                <a:latin typeface="Calibri" pitchFamily="34" charset="0"/>
              </a:rPr>
              <a:t>компетентностного</a:t>
            </a:r>
            <a:r>
              <a:rPr lang="ru-RU" sz="3600" dirty="0">
                <a:solidFill>
                  <a:schemeClr val="bg1"/>
                </a:solidFill>
                <a:effectLst/>
                <a:latin typeface="Calibri" pitchFamily="34" charset="0"/>
              </a:rPr>
              <a:t> подходов к обучению иностранному языку.</a:t>
            </a:r>
          </a:p>
        </p:txBody>
      </p:sp>
      <p:pic>
        <p:nvPicPr>
          <p:cNvPr id="9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416824" cy="602128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Место проектной деятельности </a:t>
            </a:r>
            <a:r>
              <a:rPr lang="ru-RU" sz="2600" dirty="0">
                <a:solidFill>
                  <a:schemeClr val="bg1"/>
                </a:solidFill>
                <a:effectLst/>
                <a:latin typeface="Calibri" pitchFamily="34" charset="0"/>
              </a:rPr>
              <a:t>в реализации ФГОС нового поколения: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6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1. </a:t>
            </a:r>
            <a:r>
              <a:rPr lang="ru-RU" sz="2600" b="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Основное </a:t>
            </a:r>
            <a:r>
              <a:rPr lang="ru-RU" sz="2600" b="0" i="1" dirty="0">
                <a:solidFill>
                  <a:schemeClr val="bg1"/>
                </a:solidFill>
                <a:effectLst/>
                <a:latin typeface="Calibri" pitchFamily="34" charset="0"/>
              </a:rPr>
              <a:t>отличие нового Стандарта 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заключается в изменении результатов, которые мы должны получить на выходе (планируемые личностные, предметные и </a:t>
            </a:r>
            <a:r>
              <a:rPr lang="ru-RU" sz="2600" b="0" dirty="0" err="1">
                <a:solidFill>
                  <a:schemeClr val="bg1"/>
                </a:solidFill>
                <a:effectLst/>
                <a:latin typeface="Calibri" pitchFamily="34" charset="0"/>
              </a:rPr>
              <a:t>метапредметные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 результаты); </a:t>
            </a:r>
            <a:b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6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2. </a:t>
            </a:r>
            <a:r>
              <a:rPr lang="ru-RU" sz="2600" b="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Инструментом </a:t>
            </a:r>
            <a:r>
              <a:rPr lang="ru-RU" sz="2600" b="0" i="1" dirty="0">
                <a:solidFill>
                  <a:schemeClr val="bg1"/>
                </a:solidFill>
                <a:effectLst/>
                <a:latin typeface="Calibri" pitchFamily="34" charset="0"/>
              </a:rPr>
              <a:t>достижения данных результатов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 являются универсальные учебные действия (программы формирования УУД);</a:t>
            </a:r>
            <a:b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6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3. </a:t>
            </a:r>
            <a:r>
              <a:rPr lang="ru-RU" sz="2600" b="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Основным </a:t>
            </a:r>
            <a:r>
              <a:rPr lang="ru-RU" sz="2600" b="0" i="1" dirty="0">
                <a:solidFill>
                  <a:schemeClr val="bg1"/>
                </a:solidFill>
                <a:effectLst/>
                <a:latin typeface="Calibri" pitchFamily="34" charset="0"/>
              </a:rPr>
              <a:t>подходом формирования УУД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, согласно новым Стандартам, является системно-</a:t>
            </a:r>
            <a:r>
              <a:rPr lang="ru-RU" sz="2600" b="0" dirty="0" err="1">
                <a:solidFill>
                  <a:schemeClr val="bg1"/>
                </a:solidFill>
                <a:effectLst/>
                <a:latin typeface="Calibri" pitchFamily="34" charset="0"/>
              </a:rPr>
              <a:t>деятельностный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 подход;</a:t>
            </a:r>
            <a:b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6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4. </a:t>
            </a:r>
            <a:r>
              <a:rPr lang="ru-RU" sz="2600" b="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Одним </a:t>
            </a:r>
            <a:r>
              <a:rPr lang="ru-RU" sz="2600" b="0" i="1" dirty="0">
                <a:solidFill>
                  <a:schemeClr val="bg1"/>
                </a:solidFill>
                <a:effectLst/>
                <a:latin typeface="Calibri" pitchFamily="34" charset="0"/>
              </a:rPr>
              <a:t>из методов </a:t>
            </a:r>
            <a:r>
              <a:rPr lang="ru-RU" sz="2600" b="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реализации </a:t>
            </a:r>
            <a:r>
              <a:rPr lang="ru-RU" sz="2600" b="0" i="1" dirty="0">
                <a:solidFill>
                  <a:schemeClr val="bg1"/>
                </a:solidFill>
                <a:effectLst/>
                <a:latin typeface="Calibri" pitchFamily="34" charset="0"/>
              </a:rPr>
              <a:t>данного подхода </a:t>
            </a:r>
            <a:r>
              <a:rPr lang="ru-RU" sz="2600" b="0" dirty="0">
                <a:solidFill>
                  <a:schemeClr val="bg1"/>
                </a:solidFill>
                <a:effectLst/>
                <a:latin typeface="Calibri" pitchFamily="34" charset="0"/>
              </a:rPr>
              <a:t>является проектная деятельность.</a:t>
            </a:r>
          </a:p>
        </p:txBody>
      </p:sp>
      <p:pic>
        <p:nvPicPr>
          <p:cNvPr id="26629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/>
                <a:latin typeface="Calibri" pitchFamily="34" charset="0"/>
              </a:rPr>
              <a:t>Целью </a:t>
            </a:r>
            <a:r>
              <a:rPr lang="ru-RU" sz="44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учебно-исследовательской и проектной </a:t>
            </a:r>
            <a:r>
              <a:rPr lang="ru-RU" sz="4400" b="0" dirty="0">
                <a:solidFill>
                  <a:schemeClr val="bg1"/>
                </a:solidFill>
                <a:effectLst/>
                <a:latin typeface="Calibri" pitchFamily="34" charset="0"/>
              </a:rPr>
              <a:t>деятельности является понимание и применение учащимися знаний, умений и навыков, приобретенных при изучении </a:t>
            </a:r>
            <a:r>
              <a:rPr lang="ru-RU" sz="44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определенных тем по предмету.</a:t>
            </a:r>
            <a:endParaRPr lang="ru-RU" sz="44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581865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300" u="sng" dirty="0">
                <a:solidFill>
                  <a:schemeClr val="bg1"/>
                </a:solidFill>
                <a:effectLst/>
                <a:latin typeface="Calibri" pitchFamily="34" charset="0"/>
              </a:rPr>
              <a:t>Задачи проектной деятельности в школе: </a:t>
            </a:r>
            <a:r>
              <a:rPr lang="ru-RU" sz="3100" dirty="0" smtClean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10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1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Обучение </a:t>
            </a:r>
            <a:r>
              <a:rPr lang="ru-RU" sz="3100" dirty="0">
                <a:solidFill>
                  <a:schemeClr val="bg1"/>
                </a:solidFill>
                <a:effectLst/>
                <a:latin typeface="Calibri" pitchFamily="34" charset="0"/>
              </a:rPr>
              <a:t>планированию (учащийся должен уметь четко определить цель, описать основные шаги по достижению поставленной цели, концентрироваться на достижении цели, на протяжении всей работы); </a:t>
            </a:r>
            <a:br>
              <a:rPr lang="ru-RU" sz="31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Формирование </a:t>
            </a:r>
            <a:r>
              <a:rPr lang="ru-RU" sz="3100" dirty="0">
                <a:solidFill>
                  <a:schemeClr val="bg1"/>
                </a:solidFill>
                <a:effectLst/>
                <a:latin typeface="Calibri" pitchFamily="34" charset="0"/>
              </a:rPr>
              <a:t>навыков сбора и обработки информации, материалов (учащийся должен уметь выбрать подходящую информацию и правильно ее использовать);</a:t>
            </a:r>
            <a:r>
              <a:rPr lang="ru-RU" sz="36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6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6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14398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00638"/>
            <a:ext cx="12525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анализировать (креативность и критическое мышление); </a:t>
            </a:r>
            <a:b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составлять письменный отчет (учащийся должен уметь составлять план работы, презентовать четко информацию, оформлять сноски, иметь понятие о библиографии); </a:t>
            </a:r>
            <a:b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Формирование </a:t>
            </a: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позитивного отношения к работе (учащийся должен проявлять инициативу, энтузиазм, стараться выполнить работу в срок в соответствии с установленным планом и графиком работы). 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57466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Этапы исполнения проекта: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1</a:t>
            </a: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. Подготовительный этап.</a:t>
            </a:r>
            <a:b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Происходит 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определение цели, выявление проблемы, уточнение конечного результата, выбор рабочих групп, распределение ролей в команде, сбор информации.</a:t>
            </a:r>
            <a:b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2. Основной этап 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(этап выполнения 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проекта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).</a:t>
            </a:r>
            <a:b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Учащиеся 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производят 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поиск 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необходимой информации, проводят исследования, синтезируют и анализируют идеи и оформляют проект.</a:t>
            </a:r>
            <a:b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Calibri" pitchFamily="34" charset="0"/>
              </a:rPr>
              <a:t>3. Заключительный этап (этап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защиты).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Подготовка </a:t>
            </a:r>
            <a:r>
              <a:rPr lang="ru-RU" sz="2800" b="0" dirty="0">
                <a:solidFill>
                  <a:schemeClr val="bg1"/>
                </a:solidFill>
                <a:effectLst/>
                <a:latin typeface="Calibri" pitchFamily="34" charset="0"/>
              </a:rPr>
              <a:t>и оформление доклада, объяснение полученных результатов, защита проекта.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89066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  <a:t>Через проектную исследовательскую деятельность у детей формируются следующие умения.</a:t>
            </a:r>
            <a:br>
              <a:rPr lang="ru-RU" sz="300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1. Рефлексивные умения: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осмыслить задачу, для решения которой недостаточно знаний;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отвечать на вопрос: чему нужно научиться для решения поставленной задачи?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u="sng" dirty="0">
                <a:solidFill>
                  <a:schemeClr val="bg1"/>
                </a:solidFill>
                <a:effectLst/>
                <a:latin typeface="Calibri" pitchFamily="34" charset="0"/>
              </a:rPr>
              <a:t>2. Поисковые (исследовательские) умения: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самостоятельно изобретать способ действия, привлекая знания из различных областей;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30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538661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самостоятельно найти недостающую информацию в информационном поле;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запросить недостающую информацию у эксперта (учителя, консультанта, специалиста);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находить несколько вариантов решения проблемы;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выдвигать гипотезы;</a:t>
            </a:r>
            <a:b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sz="30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• умение </a:t>
            </a:r>
            <a:r>
              <a:rPr lang="ru-RU" sz="3000" b="0" dirty="0">
                <a:solidFill>
                  <a:schemeClr val="bg1"/>
                </a:solidFill>
                <a:effectLst/>
                <a:latin typeface="Calibri" pitchFamily="34" charset="0"/>
              </a:rPr>
              <a:t>устанавливать причинно-следственные связи.</a:t>
            </a:r>
          </a:p>
        </p:txBody>
      </p:sp>
      <p:pic>
        <p:nvPicPr>
          <p:cNvPr id="5" name="Picture 5" descr="C:\Users\Admin\Desktop\картинки\mzl.vfoykt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407</TotalTime>
  <Words>226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Учебно-исследовательская  и  Проектная деятельность,   как одно из важнейших средств повышения мотивации и эффективности учебной деятельности</vt:lpstr>
      <vt:lpstr>Изменения, произошедшие в системе образования за последние годы, привели к переосмыслению методов и технологий обучения иностранным языкам. В рамках внедрения Федерального государственного образовательного стандарта нового поколения, следует отметить, что новый стандарт нацелен на реализацию личностно-ориентированного, деятельностного и компетентностного подходов к обучению иностранному языку.</vt:lpstr>
      <vt:lpstr>Место проектной деятельности в реализации ФГОС нового поколения:  1. Основное отличие нового Стандарта заключается в изменении результатов, которые мы должны получить на выходе (планируемые личностные, предметные и метапредметные результаты);  2. Инструментом достижения данных результатов являются универсальные учебные действия (программы формирования УУД); 3. Основным подходом формирования УУД, согласно новым Стандартам, является системно-деятельностный подход; 4. Одним из методов реализации данного подхода является проектная деятельность.</vt:lpstr>
      <vt:lpstr>Целью учебно-исследовательской и проектной деятельности является понимание и применение учащимися знаний, умений и навыков, приобретенных при изучении определенных тем по предмету.</vt:lpstr>
      <vt:lpstr>Задачи проектной деятельности в школе:   • Обучение планированию (учащийся должен уметь четко определить цель, описать основные шаги по достижению поставленной цели, концентрироваться на достижении цели, на протяжении всей работы);  • Формирование навыков сбора и обработки информации, материалов (учащийся должен уметь выбрать подходящую информацию и правильно ее использовать); </vt:lpstr>
      <vt:lpstr>• Умение анализировать (креативность и критическое мышление);  • Умение составлять письменный отчет (учащийся должен уметь составлять план работы, презентовать четко информацию, оформлять сноски, иметь понятие о библиографии);  • Формирование позитивного отношения к работе (учащийся должен проявлять инициативу, энтузиазм, стараться выполнить работу в срок в соответствии с установленным планом и графиком работы). </vt:lpstr>
      <vt:lpstr>Этапы исполнения проекта: 1. Подготовительный этап. Происходит определение цели, выявление проблемы, уточнение конечного результата, выбор рабочих групп, распределение ролей в команде, сбор информации. 2. Основной этап (этап выполнения проекта). Учащиеся производят поиск необходимой информации, проводят исследования, синтезируют и анализируют идеи и оформляют проект. 3. Заключительный этап (этап защиты). Подготовка и оформление доклада, объяснение полученных результатов, защита проекта. </vt:lpstr>
      <vt:lpstr>Через проектную исследовательскую деятельность у детей формируются следующие умения. 1. Рефлексивные умения:  • умение осмыслить задачу, для решения которой недостаточно знаний; • умение отвечать на вопрос: чему нужно научиться для решения поставленной задачи? 2. Поисковые (исследовательские) умения:  • умение самостоятельно изобретать способ действия, привлекая знания из различных областей; </vt:lpstr>
      <vt:lpstr>• умение самостоятельно найти недостающую информацию в информационном поле; • умение запросить недостающую информацию у эксперта (учителя, консультанта, специалиста); • умение находить несколько вариантов решения проблемы; • умение выдвигать гипотезы; • умение устанавливать причинно-следственные связи.</vt:lpstr>
      <vt:lpstr>3. Навыки оценочной самостоятельности. • умение самостоятельно находить ошибки и исправлять их; • умение оценивать свою работу. 4. Навыки работы в сотрудничестве:  • умение коллективного планирования; • умение взаимодействовать с любым партнером; • умения взаимопомощи в группе в решении общих задач; • навыки делового партнерского общения; • умение находить и исправлять ошибки в работе других участников группы.</vt:lpstr>
      <vt:lpstr>5. Коммуникативные умения:  • умение инициировать учебное взаимодействие со взрослыми – вступать в диалог, задавать вопросы и т.д.; • умение вести дискуссию; • умение отстаивать свою точку зрения; • умение находить компромисс; • навыки интервьюирования, устного опроса и т.п.</vt:lpstr>
      <vt:lpstr>6. Презентационные умения и навыки:  • навыки монологической речи; • умение уверенно держать себя во время выступления; • артистические умения; • умение использовать различные средства наглядности при выступлении; • умение отвечать на незапланированные вопросы.</vt:lpstr>
      <vt:lpstr>В нашей школе при обучении английскому языку мы используем учебно-методический комплект (УМК) «Английский в фокусе» («Spotlight»). </vt:lpstr>
      <vt:lpstr>Модуль 1. School days. Можно предложить исследование. Этапы: 1. Определение узкой темы согласно общей теме модуля: «My favourite school subject». 2. Формулирование варианта проблемы. Наводящие вопросы: What’s your favourite school subject(s)? Why do you like it (them)? Do you know what school subjects other (older/younger) students (your classmates) like? Why? It is interesting to find out, isn’t it? И другие вопросы. </vt:lpstr>
      <vt:lpstr>3. Обсуждение методов исследования. Выслушать предложения, выбрать лучший вариант. В данном проекте наиболее целесообразно использовать анкету-опросник. Можно составить вопросы вместе на уроке, можно предложить в качестве домашнего задания, на следующем уроке обсудить и составить анкету. Например: What is your name?; How old are you?; What class are you in?; What is your favourite subject(s)? Why? </vt:lpstr>
      <vt:lpstr>4. Самостоятельная работа учащихся. Учащиеся проводят сбор информации. Можно разделить на пары или мини-группы и провести исследование в целом (составить рейтинг предметов) или по возрастным категориям, отдельно среди мальчиков и девочек (по желанию). Безусловно, необходимо курирование учителем. Можно договориться о проведении опроса с учителями или учащимися.</vt:lpstr>
      <vt:lpstr>5. Анализ результатов, их оформление. Это может быть презентация, доклад, и др. Все зависит от подготовленности учащихся и их желания. Определенно данное исследование должно быть обнародовано, то есть необходимо представить результаты исследования другим учащимся. </vt:lpstr>
      <vt:lpstr>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на уроках английского языка как средство реализации ФГОС</dc:title>
  <dc:creator>User;Кузнецова Е.Б.</dc:creator>
  <cp:lastModifiedBy>учитель</cp:lastModifiedBy>
  <cp:revision>33</cp:revision>
  <dcterms:created xsi:type="dcterms:W3CDTF">2014-04-18T13:30:28Z</dcterms:created>
  <dcterms:modified xsi:type="dcterms:W3CDTF">2015-11-05T14:13:34Z</dcterms:modified>
</cp:coreProperties>
</file>