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92" r:id="rId4"/>
    <p:sldId id="258" r:id="rId5"/>
    <p:sldId id="347" r:id="rId6"/>
    <p:sldId id="336" r:id="rId7"/>
    <p:sldId id="360" r:id="rId8"/>
    <p:sldId id="293" r:id="rId9"/>
    <p:sldId id="330" r:id="rId10"/>
    <p:sldId id="294" r:id="rId11"/>
    <p:sldId id="329" r:id="rId12"/>
    <p:sldId id="295" r:id="rId13"/>
    <p:sldId id="350" r:id="rId14"/>
    <p:sldId id="331" r:id="rId15"/>
    <p:sldId id="332" r:id="rId16"/>
    <p:sldId id="333" r:id="rId17"/>
    <p:sldId id="361" r:id="rId18"/>
    <p:sldId id="338" r:id="rId19"/>
    <p:sldId id="339" r:id="rId20"/>
    <p:sldId id="351" r:id="rId21"/>
    <p:sldId id="354" r:id="rId22"/>
    <p:sldId id="352" r:id="rId23"/>
    <p:sldId id="353" r:id="rId24"/>
    <p:sldId id="355" r:id="rId25"/>
    <p:sldId id="356" r:id="rId26"/>
    <p:sldId id="334" r:id="rId27"/>
    <p:sldId id="340" r:id="rId28"/>
    <p:sldId id="357" r:id="rId29"/>
    <p:sldId id="359" r:id="rId30"/>
    <p:sldId id="343" r:id="rId31"/>
    <p:sldId id="344" r:id="rId32"/>
    <p:sldId id="349" r:id="rId33"/>
  </p:sldIdLst>
  <p:sldSz cx="9144000" cy="6858000" type="screen4x3"/>
  <p:notesSz cx="6858000" cy="9144000"/>
  <p:defaultTextStyle>
    <a:lvl1pPr marL="0" indent="0" algn="l" rtl="0" eaLnBrk="0" fontAlgn="base" hangingPunct="0">
      <a:lnSpc>
        <a:spcPct val="100000"/>
      </a:lnSpc>
      <a:spcBef>
        <a:spcPct val="0"/>
      </a:spcBef>
      <a:spcAft>
        <a:spcPct val="0"/>
      </a:spcAft>
      <a:buNone/>
      <a:defRPr sz="1800">
        <a:solidFill>
          <a:schemeClr val="tx1"/>
        </a:solidFill>
        <a:latin typeface="Arial" charset="0"/>
      </a:defRPr>
    </a:lvl1pPr>
    <a:lvl2pPr marL="457200" indent="0" algn="l" rtl="0" eaLnBrk="0" fontAlgn="base" hangingPunct="0">
      <a:lnSpc>
        <a:spcPct val="100000"/>
      </a:lnSpc>
      <a:spcBef>
        <a:spcPct val="0"/>
      </a:spcBef>
      <a:spcAft>
        <a:spcPct val="0"/>
      </a:spcAft>
      <a:buNone/>
      <a:defRPr sz="1800">
        <a:solidFill>
          <a:schemeClr val="tx1"/>
        </a:solidFill>
        <a:latin typeface="Arial" charset="0"/>
      </a:defRPr>
    </a:lvl2pPr>
    <a:lvl3pPr marL="914400" indent="0" algn="l" rtl="0" eaLnBrk="0" fontAlgn="base" hangingPunct="0">
      <a:lnSpc>
        <a:spcPct val="100000"/>
      </a:lnSpc>
      <a:spcBef>
        <a:spcPct val="0"/>
      </a:spcBef>
      <a:spcAft>
        <a:spcPct val="0"/>
      </a:spcAft>
      <a:buNone/>
      <a:defRPr sz="1800">
        <a:solidFill>
          <a:schemeClr val="tx1"/>
        </a:solidFill>
        <a:latin typeface="Arial" charset="0"/>
      </a:defRPr>
    </a:lvl3pPr>
    <a:lvl4pPr marL="1371600" indent="0" algn="l" rtl="0" eaLnBrk="0" fontAlgn="base" hangingPunct="0">
      <a:lnSpc>
        <a:spcPct val="100000"/>
      </a:lnSpc>
      <a:spcBef>
        <a:spcPct val="0"/>
      </a:spcBef>
      <a:spcAft>
        <a:spcPct val="0"/>
      </a:spcAft>
      <a:buNone/>
      <a:defRPr sz="1800">
        <a:solidFill>
          <a:schemeClr val="tx1"/>
        </a:solidFill>
        <a:latin typeface="Arial" charset="0"/>
      </a:defRPr>
    </a:lvl4pPr>
    <a:lvl5pPr marL="1828800" indent="0" algn="l" rtl="0" eaLnBrk="0" fontAlgn="base" hangingPunct="0">
      <a:lnSpc>
        <a:spcPct val="100000"/>
      </a:lnSpc>
      <a:spcBef>
        <a:spcPct val="0"/>
      </a:spcBef>
      <a:spcAft>
        <a:spcPct val="0"/>
      </a:spcAft>
      <a:buNone/>
      <a:defRPr sz="1800">
        <a:solidFill>
          <a:schemeClr val="tx1"/>
        </a:solidFill>
        <a:latin typeface="Arial" charset="0"/>
      </a:defRPr>
    </a:lvl5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29968"/>
    <a:srgbClr val="EF7E3F"/>
    <a:srgbClr val="D59A59"/>
    <a:srgbClr val="DEA550"/>
    <a:srgbClr val="E9834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73" autoAdjust="0"/>
  </p:normalViewPr>
  <p:slideViewPr>
    <p:cSldViewPr>
      <p:cViewPr varScale="1">
        <p:scale>
          <a:sx n="105" d="100"/>
          <a:sy n="105" d="100"/>
        </p:scale>
        <p:origin x="-171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555C70-90AB-464A-A9A1-0765790E87EF}" type="datetimeFigureOut">
              <a:rPr lang="ru-RU" smtClean="0"/>
              <a:pPr/>
              <a:t>28.09.2015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A487D9-A16C-4354-8D44-F1DE25B161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9651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487D9-A16C-4354-8D44-F1DE25B1611F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9221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FC270-A41D-4253-8EDF-55E5B8520FA5}" type="datetimeFigureOut">
              <a:rPr lang="ru-RU" smtClean="0"/>
              <a:pPr/>
              <a:t>28.09.2015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8733-6547-4EAD-A692-8E198EC52C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74312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FC270-A41D-4253-8EDF-55E5B8520FA5}" type="datetimeFigureOut">
              <a:rPr lang="ru-RU" smtClean="0"/>
              <a:pPr/>
              <a:t>28.09.2015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8733-6547-4EAD-A692-8E198EC52C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527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FC270-A41D-4253-8EDF-55E5B8520FA5}" type="datetimeFigureOut">
              <a:rPr lang="ru-RU" smtClean="0"/>
              <a:pPr/>
              <a:t>28.09.2015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8733-6547-4EAD-A692-8E198EC52C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4306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06190"/>
            </a:gs>
            <a:gs pos="100000">
              <a:srgbClr val="1C2B4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lvl="0"/>
            <a:r>
              <a:rPr lang="en-US" altLang="en-US" dirty="0"/>
              <a:t>Образец заголовка</a:t>
            </a:r>
          </a:p>
        </p:txBody>
      </p:sp>
      <p:sp>
        <p:nvSpPr>
          <p:cNvPr id="1027" name="Текст 102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US" altLang="en-US" dirty="0"/>
              <a:t>Образец текста</a:t>
            </a:r>
          </a:p>
          <a:p>
            <a:pPr lvl="1"/>
            <a:r>
              <a:rPr lang="en-US" altLang="en-US" dirty="0"/>
              <a:t>Второй уровень</a:t>
            </a:r>
          </a:p>
          <a:p>
            <a:pPr lvl="2"/>
            <a:r>
              <a:rPr lang="en-US" altLang="en-US" dirty="0"/>
              <a:t>Третий уровень</a:t>
            </a:r>
          </a:p>
          <a:p>
            <a:pPr lvl="3"/>
            <a:r>
              <a:rPr lang="en-US" altLang="en-US" dirty="0"/>
              <a:t>Четвертый уровень</a:t>
            </a:r>
          </a:p>
          <a:p>
            <a:pPr lvl="4"/>
            <a:r>
              <a:rPr lang="en-US" altLang="en-US" dirty="0"/>
              <a:t>Пятый уровень</a:t>
            </a:r>
          </a:p>
        </p:txBody>
      </p:sp>
      <p:sp>
        <p:nvSpPr>
          <p:cNvPr id="1028" name="Дата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1029" name="Нижний колонтитул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1030" name="Номер слайда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/>
            <a:fld id="{12FF1C42-D199-2030-1000-587298610EC3}" type="slidenum">
              <a:rPr sz="1400"/>
              <a:pPr algn="r"/>
              <a:t>‹#›</a:t>
            </a:fld>
            <a:endParaRPr sz="14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FC270-A41D-4253-8EDF-55E5B8520FA5}" type="datetimeFigureOut">
              <a:rPr lang="ru-RU" smtClean="0"/>
              <a:pPr/>
              <a:t>28.09.2015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8733-6547-4EAD-A692-8E198EC52C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60958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FC270-A41D-4253-8EDF-55E5B8520FA5}" type="datetimeFigureOut">
              <a:rPr lang="ru-RU" smtClean="0"/>
              <a:pPr/>
              <a:t>28.09.2015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8733-6547-4EAD-A692-8E198EC52C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98986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FC270-A41D-4253-8EDF-55E5B8520FA5}" type="datetimeFigureOut">
              <a:rPr lang="ru-RU" smtClean="0"/>
              <a:pPr/>
              <a:t>28.09.2015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8733-6547-4EAD-A692-8E198EC52C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15188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FC270-A41D-4253-8EDF-55E5B8520FA5}" type="datetimeFigureOut">
              <a:rPr lang="ru-RU" smtClean="0"/>
              <a:pPr/>
              <a:t>28.09.2015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8733-6547-4EAD-A692-8E198EC52C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7147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FC270-A41D-4253-8EDF-55E5B8520FA5}" type="datetimeFigureOut">
              <a:rPr lang="ru-RU" smtClean="0"/>
              <a:pPr/>
              <a:t>28.09.2015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8733-6547-4EAD-A692-8E198EC52C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4547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FC270-A41D-4253-8EDF-55E5B8520FA5}" type="datetimeFigureOut">
              <a:rPr lang="ru-RU" smtClean="0"/>
              <a:pPr/>
              <a:t>28.09.2015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8733-6547-4EAD-A692-8E198EC52C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3527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FC270-A41D-4253-8EDF-55E5B8520FA5}" type="datetimeFigureOut">
              <a:rPr lang="ru-RU" smtClean="0"/>
              <a:pPr/>
              <a:t>28.09.2015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8733-6547-4EAD-A692-8E198EC52C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46758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FC270-A41D-4253-8EDF-55E5B8520FA5}" type="datetimeFigureOut">
              <a:rPr lang="ru-RU" smtClean="0"/>
              <a:pPr/>
              <a:t>28.09.2015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8733-6547-4EAD-A692-8E198EC52C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37663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06190"/>
            </a:gs>
            <a:gs pos="100000">
              <a:srgbClr val="1C2B4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lvl="0"/>
            <a:r>
              <a:rPr lang="en-US" altLang="en-US" dirty="0"/>
              <a:t>Образец заголовка</a:t>
            </a:r>
          </a:p>
        </p:txBody>
      </p:sp>
      <p:sp>
        <p:nvSpPr>
          <p:cNvPr id="1027" name="Текст 102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US" altLang="en-US" dirty="0"/>
              <a:t>Образец текста</a:t>
            </a:r>
          </a:p>
          <a:p>
            <a:pPr lvl="1"/>
            <a:r>
              <a:rPr lang="en-US" altLang="en-US" dirty="0"/>
              <a:t>Второй уровень</a:t>
            </a:r>
          </a:p>
          <a:p>
            <a:pPr lvl="2"/>
            <a:r>
              <a:rPr lang="en-US" altLang="en-US" dirty="0"/>
              <a:t>Третий уровень</a:t>
            </a:r>
          </a:p>
          <a:p>
            <a:pPr lvl="3"/>
            <a:r>
              <a:rPr lang="en-US" altLang="en-US" dirty="0"/>
              <a:t>Четвертый уровень</a:t>
            </a:r>
          </a:p>
          <a:p>
            <a:pPr lvl="4"/>
            <a:r>
              <a:rPr lang="en-US" altLang="en-US" dirty="0"/>
              <a:t>Пятый уровень</a:t>
            </a:r>
          </a:p>
        </p:txBody>
      </p:sp>
      <p:sp>
        <p:nvSpPr>
          <p:cNvPr id="1028" name="Дата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1029" name="Нижний колонтитул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1030" name="Номер слайда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/>
            <a:fld id="{12FF1C42-D199-2030-1000-587298610EC3}" type="slidenum">
              <a:rPr sz="1400"/>
              <a:pPr algn="r"/>
              <a:t>‹#›</a:t>
            </a:fld>
            <a:endParaRPr sz="140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9100" r:id="rId1"/>
    <p:sldLayoutId id="2147489101" r:id="rId2"/>
    <p:sldLayoutId id="2147489102" r:id="rId3"/>
    <p:sldLayoutId id="2147489103" r:id="rId4"/>
    <p:sldLayoutId id="2147489104" r:id="rId5"/>
    <p:sldLayoutId id="2147489105" r:id="rId6"/>
    <p:sldLayoutId id="2147489106" r:id="rId7"/>
    <p:sldLayoutId id="2147489107" r:id="rId8"/>
    <p:sldLayoutId id="2147489108" r:id="rId9"/>
    <p:sldLayoutId id="2147489109" r:id="rId10"/>
    <p:sldLayoutId id="2147489110" r:id="rId11"/>
    <p:sldLayoutId id="2147489111" r:id="rId12"/>
  </p:sldLayoutIdLst>
  <p:txStyles>
    <p:titleStyle>
      <a:lvl1pPr marL="0" indent="0" algn="ctr" rtl="0" eaLnBrk="0" fontAlgn="base" hangingPunct="0">
        <a:lnSpc>
          <a:spcPct val="100000"/>
        </a:lnSpc>
        <a:spcBef>
          <a:spcPct val="0"/>
        </a:spcBef>
        <a:spcAft>
          <a:spcPct val="0"/>
        </a:spcAft>
        <a:buNone/>
        <a:defRPr sz="4400">
          <a:solidFill>
            <a:srgbClr val="000000"/>
          </a:solidFill>
          <a:latin typeface="Arial" charset="0"/>
        </a:defRPr>
      </a:lvl1pPr>
    </p:titleStyle>
    <p:bodyStyle>
      <a:lvl1pPr marL="342900" indent="-342900" algn="l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har char="•"/>
        <a:defRPr sz="3200">
          <a:solidFill>
            <a:srgbClr val="000000"/>
          </a:solidFill>
          <a:latin typeface="Arial" charset="0"/>
        </a:defRPr>
      </a:lvl1pPr>
      <a:lvl2pPr marL="742950" indent="-285750" algn="l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800">
          <a:solidFill>
            <a:srgbClr val="000000"/>
          </a:solidFill>
          <a:latin typeface="Arial" charset="0"/>
        </a:defRPr>
      </a:lvl2pPr>
      <a:lvl3pPr marL="1143000" indent="-228600" algn="l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Arial" charset="0"/>
        </a:defRPr>
      </a:lvl3pPr>
      <a:lvl4pPr marL="1600200" indent="-228600" algn="l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Arial" charset="0"/>
        </a:defRPr>
      </a:lvl4pPr>
      <a:lvl5pPr marL="2057400" indent="-228600" algn="l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Arial" charset="0"/>
        </a:defRPr>
      </a:lvl5pPr>
    </p:bodyStyle>
    <p:otherStyle>
      <a:lvl1pPr marL="0" indent="0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None/>
        <a:defRPr sz="1800">
          <a:solidFill>
            <a:srgbClr val="000000"/>
          </a:solidFill>
          <a:latin typeface="Arial" charset="0"/>
        </a:defRPr>
      </a:lvl1pPr>
      <a:lvl2pPr marL="457200" indent="0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None/>
        <a:defRPr sz="1800">
          <a:solidFill>
            <a:srgbClr val="000000"/>
          </a:solidFill>
          <a:latin typeface="Arial" charset="0"/>
        </a:defRPr>
      </a:lvl2pPr>
      <a:lvl3pPr marL="914400" indent="0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None/>
        <a:defRPr sz="1800">
          <a:solidFill>
            <a:srgbClr val="000000"/>
          </a:solidFill>
          <a:latin typeface="Arial" charset="0"/>
        </a:defRPr>
      </a:lvl3pPr>
      <a:lvl4pPr marL="1371600" indent="0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None/>
        <a:defRPr sz="1800">
          <a:solidFill>
            <a:srgbClr val="000000"/>
          </a:solidFill>
          <a:latin typeface="Arial" charset="0"/>
        </a:defRPr>
      </a:lvl4pPr>
      <a:lvl5pPr marL="1828800" indent="0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None/>
        <a:defRPr sz="1800">
          <a:solidFill>
            <a:srgbClr val="000000"/>
          </a:solidFill>
          <a:latin typeface="Arial" charset="0"/>
        </a:defRPr>
      </a:lvl5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9.jpe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Рисунок 2050"/>
          <p:cNvPicPr>
            <a:picLocks noChangeAspect="1"/>
          </p:cNvPicPr>
          <p:nvPr/>
        </p:nvPicPr>
        <p:blipFill>
          <a:blip r:embed="rId2" cstate="print">
            <a:extLst/>
          </a:blip>
          <a:srcRect r="85000"/>
          <a:stretch>
            <a:fillRect/>
          </a:stretch>
        </p:blipFill>
        <p:spPr>
          <a:xfrm>
            <a:off x="250825" y="188913"/>
            <a:ext cx="1008063" cy="95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3" name="Прямоугольник 2052"/>
          <p:cNvSpPr>
            <a:spLocks/>
          </p:cNvSpPr>
          <p:nvPr/>
        </p:nvSpPr>
        <p:spPr>
          <a:xfrm>
            <a:off x="2503166" y="5924550"/>
            <a:ext cx="4137671" cy="70788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sz="2000" smtClean="0">
                <a:solidFill>
                  <a:srgbClr val="FFFFFF"/>
                </a:solidFill>
              </a:rPr>
              <a:t>П</a:t>
            </a:r>
            <a:r>
              <a:rPr lang="ru-RU" sz="2000" smtClean="0">
                <a:solidFill>
                  <a:srgbClr val="FFFFFF"/>
                </a:solidFill>
              </a:rPr>
              <a:t>олигон</a:t>
            </a:r>
            <a:r>
              <a:rPr sz="2000" smtClean="0">
                <a:solidFill>
                  <a:srgbClr val="FFFFFF"/>
                </a:solidFill>
              </a:rPr>
              <a:t> </a:t>
            </a:r>
            <a:r>
              <a:rPr sz="2000">
                <a:solidFill>
                  <a:srgbClr val="FFFFFF"/>
                </a:solidFill>
              </a:rPr>
              <a:t>ГНЦ РФ ФГУП «НАМИ» </a:t>
            </a:r>
          </a:p>
          <a:p>
            <a:pPr algn="ctr"/>
            <a:r>
              <a:rPr sz="2000" smtClean="0">
                <a:solidFill>
                  <a:srgbClr val="FFFFFF"/>
                </a:solidFill>
              </a:rPr>
              <a:t>2015 </a:t>
            </a:r>
            <a:r>
              <a:rPr lang="ru-RU" sz="2000" smtClean="0">
                <a:solidFill>
                  <a:srgbClr val="FFFFFF"/>
                </a:solidFill>
              </a:rPr>
              <a:t>год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2054" name="Прямоугольник 2053"/>
          <p:cNvSpPr>
            <a:spLocks/>
          </p:cNvSpPr>
          <p:nvPr/>
        </p:nvSpPr>
        <p:spPr>
          <a:xfrm>
            <a:off x="214313" y="1196975"/>
            <a:ext cx="8713787" cy="7143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grpSp>
        <p:nvGrpSpPr>
          <p:cNvPr id="2055" name="Группа 2054"/>
          <p:cNvGrpSpPr>
            <a:grpSpLocks/>
          </p:cNvGrpSpPr>
          <p:nvPr/>
        </p:nvGrpSpPr>
        <p:grpSpPr>
          <a:xfrm>
            <a:off x="642910" y="3357562"/>
            <a:ext cx="7993062" cy="2473325"/>
            <a:chOff x="642910" y="3357562"/>
            <a:chExt cx="7993062" cy="2473325"/>
          </a:xfrm>
        </p:grpSpPr>
        <p:pic>
          <p:nvPicPr>
            <p:cNvPr id="2056" name="Рисунок 2055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rcRect/>
            <a:stretch>
              <a:fillRect/>
            </a:stretch>
          </p:blipFill>
          <p:spPr>
            <a:xfrm>
              <a:off x="642910" y="3357562"/>
              <a:ext cx="7993062" cy="24733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57" name="Прямая соединительная линия 2056"/>
            <p:cNvSpPr>
              <a:spLocks/>
            </p:cNvSpPr>
            <p:nvPr/>
          </p:nvSpPr>
          <p:spPr>
            <a:xfrm>
              <a:off x="5429256" y="4214818"/>
              <a:ext cx="2879725" cy="1584325"/>
            </a:xfrm>
            <a:prstGeom prst="line">
              <a:avLst/>
            </a:prstGeom>
            <a:noFill/>
            <a:ln w="38100">
              <a:solidFill>
                <a:srgbClr val="640000"/>
              </a:solidFill>
              <a:headEnd type="triangle" w="med" len="med"/>
              <a:tailEnd type="triangle" w="med" len="med"/>
            </a:ln>
          </p:spPr>
          <p:txBody>
            <a:bodyPr wrap="none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58" name="Прямоугольник 2057"/>
            <p:cNvSpPr>
              <a:spLocks/>
            </p:cNvSpPr>
            <p:nvPr/>
          </p:nvSpPr>
          <p:spPr>
            <a:xfrm>
              <a:off x="6572264" y="4429132"/>
              <a:ext cx="67678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>
                  <a:solidFill>
                    <a:srgbClr val="640000"/>
                  </a:solidFill>
                </a:rPr>
                <a:t>50 м</a:t>
              </a:r>
            </a:p>
          </p:txBody>
        </p:sp>
      </p:grp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1619250" y="188913"/>
            <a:ext cx="72009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smtClean="0">
                <a:solidFill>
                  <a:schemeClr val="bg1"/>
                </a:solidFill>
              </a:rPr>
              <a:t>Главное управление по обеспечению безопасности </a:t>
            </a:r>
          </a:p>
          <a:p>
            <a:pPr algn="ctr"/>
            <a:r>
              <a:rPr lang="ru-RU" sz="2000" b="1" smtClean="0">
                <a:solidFill>
                  <a:schemeClr val="bg1"/>
                </a:solidFill>
              </a:rPr>
              <a:t>дорожного движения Министерства внутренних дел Российской Федерации</a:t>
            </a:r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00034" y="1428736"/>
            <a:ext cx="8215370" cy="181588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cap="all" smtClean="0">
                <a:ln w="0"/>
                <a:solidFill>
                  <a:srgbClr val="FF990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Практические эксперименты по визуальной заметности пешеходов, использующих различные виды световозвращателей</a:t>
            </a:r>
            <a:endParaRPr lang="ru-RU" sz="2800" b="1" cap="all" dirty="0">
              <a:ln w="0"/>
              <a:solidFill>
                <a:srgbClr val="FF9900"/>
              </a:soli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11265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11267" name="Прямоугольник 11266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11268" name="Прямоугольник 11267"/>
          <p:cNvSpPr>
            <a:spLocks/>
          </p:cNvSpPr>
          <p:nvPr/>
        </p:nvSpPr>
        <p:spPr>
          <a:xfrm>
            <a:off x="285750" y="908050"/>
            <a:ext cx="8642350" cy="510909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lang="en-US" altLang="en-US" sz="2000">
                <a:solidFill>
                  <a:srgbClr val="FFFFFF"/>
                </a:solidFill>
              </a:rPr>
              <a:t>Эксперимент №3</a:t>
            </a:r>
          </a:p>
          <a:p>
            <a:pPr algn="ctr"/>
            <a:r>
              <a:rPr lang="en-US" altLang="en-US" sz="3600" b="1">
                <a:solidFill>
                  <a:srgbClr val="FFFFFF"/>
                </a:solidFill>
              </a:rPr>
              <a:t>ВЕЛОСИПЕДИСТ</a:t>
            </a:r>
          </a:p>
          <a:p>
            <a:pPr algn="ctr"/>
            <a:endParaRPr/>
          </a:p>
          <a:p>
            <a:r>
              <a:rPr lang="en-US" altLang="en-US">
                <a:solidFill>
                  <a:srgbClr val="FF9933"/>
                </a:solidFill>
              </a:rPr>
              <a:t>Время: </a:t>
            </a:r>
            <a:r>
              <a:rPr lang="en-US" altLang="en-US">
                <a:solidFill>
                  <a:srgbClr val="FFFFFF"/>
                </a:solidFill>
              </a:rPr>
              <a:t>21:00 – 02:00</a:t>
            </a:r>
          </a:p>
          <a:p>
            <a:r>
              <a:rPr lang="en-US" altLang="en-US">
                <a:solidFill>
                  <a:srgbClr val="FF9933"/>
                </a:solidFill>
              </a:rPr>
              <a:t>Место:</a:t>
            </a:r>
            <a:r>
              <a:rPr lang="en-US" altLang="en-US">
                <a:solidFill>
                  <a:srgbClr val="FFC000"/>
                </a:solidFill>
              </a:rPr>
              <a:t> </a:t>
            </a:r>
            <a:r>
              <a:rPr lang="en-US" altLang="en-US">
                <a:solidFill>
                  <a:srgbClr val="FFFFFF"/>
                </a:solidFill>
              </a:rPr>
              <a:t>край проезжей части дороги, вне </a:t>
            </a:r>
          </a:p>
          <a:p>
            <a:r>
              <a:rPr lang="en-US" altLang="en-US">
                <a:solidFill>
                  <a:srgbClr val="FFFFFF"/>
                </a:solidFill>
              </a:rPr>
              <a:t>населенного пункта</a:t>
            </a:r>
          </a:p>
          <a:p>
            <a:r>
              <a:rPr lang="en-US" altLang="en-US">
                <a:solidFill>
                  <a:srgbClr val="FF9933"/>
                </a:solidFill>
              </a:rPr>
              <a:t>Дистанция:</a:t>
            </a:r>
            <a:r>
              <a:rPr lang="en-US" altLang="en-US">
                <a:solidFill>
                  <a:srgbClr val="FFC000"/>
                </a:solidFill>
              </a:rPr>
              <a:t> </a:t>
            </a:r>
            <a:r>
              <a:rPr lang="en-US" altLang="en-US" smtClean="0">
                <a:solidFill>
                  <a:srgbClr val="FFFFFF"/>
                </a:solidFill>
              </a:rPr>
              <a:t>50, </a:t>
            </a:r>
            <a:r>
              <a:rPr lang="en-US" altLang="en-US">
                <a:solidFill>
                  <a:srgbClr val="FFFFFF"/>
                </a:solidFill>
              </a:rPr>
              <a:t>100, 200, 350 метров</a:t>
            </a:r>
            <a:r>
              <a:rPr lang="en-US" altLang="en-US"/>
              <a:t> </a:t>
            </a:r>
          </a:p>
          <a:p>
            <a:r>
              <a:rPr lang="en-US" altLang="en-US">
                <a:solidFill>
                  <a:srgbClr val="FF9933"/>
                </a:solidFill>
              </a:rPr>
              <a:t>Объекты:</a:t>
            </a:r>
            <a:r>
              <a:rPr lang="en-US" altLang="en-US">
                <a:solidFill>
                  <a:srgbClr val="FFC000"/>
                </a:solidFill>
              </a:rPr>
              <a:t> </a:t>
            </a:r>
            <a:r>
              <a:rPr lang="en-US" altLang="en-US">
                <a:solidFill>
                  <a:srgbClr val="FFFFFF"/>
                </a:solidFill>
              </a:rPr>
              <a:t>велосипедист в защитной амуниции </a:t>
            </a:r>
          </a:p>
          <a:p>
            <a:r>
              <a:rPr lang="en-US" altLang="en-US">
                <a:solidFill>
                  <a:srgbClr val="FFFFFF"/>
                </a:solidFill>
              </a:rPr>
              <a:t>(шлем, налокотники, наколенники)</a:t>
            </a:r>
          </a:p>
          <a:p>
            <a:r>
              <a:rPr lang="en-US" altLang="en-US">
                <a:solidFill>
                  <a:srgbClr val="FF9933"/>
                </a:solidFill>
              </a:rPr>
              <a:t>Освещение: </a:t>
            </a:r>
            <a:r>
              <a:rPr lang="en-US" altLang="en-US">
                <a:solidFill>
                  <a:srgbClr val="FFFFFF"/>
                </a:solidFill>
              </a:rPr>
              <a:t>ближний свет фар автомашины</a:t>
            </a:r>
          </a:p>
          <a:p>
            <a:r>
              <a:rPr lang="en-US" altLang="en-US">
                <a:solidFill>
                  <a:srgbClr val="FF9933"/>
                </a:solidFill>
              </a:rPr>
              <a:t>Условия съемки: </a:t>
            </a:r>
            <a:r>
              <a:rPr lang="en-US" altLang="en-US">
                <a:solidFill>
                  <a:srgbClr val="FFFFFF"/>
                </a:solidFill>
              </a:rPr>
              <a:t>18˚С, сухо, безоблачно</a:t>
            </a:r>
          </a:p>
          <a:p>
            <a:r>
              <a:rPr lang="en-US" altLang="en-US">
                <a:solidFill>
                  <a:srgbClr val="FF9933"/>
                </a:solidFill>
              </a:rPr>
              <a:t>Световозвращающие элементы на велосипеде:</a:t>
            </a:r>
          </a:p>
          <a:p>
            <a:r>
              <a:rPr lang="en-US" altLang="en-US">
                <a:solidFill>
                  <a:srgbClr val="FFFFFF"/>
                </a:solidFill>
              </a:rPr>
              <a:t>катафоты (белый – спереди, красный – сзади), белые катафоты на </a:t>
            </a:r>
            <a:r>
              <a:rPr lang="en-US" altLang="en-US" smtClean="0">
                <a:solidFill>
                  <a:srgbClr val="FFFFFF"/>
                </a:solidFill>
              </a:rPr>
              <a:t>колесах </a:t>
            </a:r>
            <a:r>
              <a:rPr lang="en-US" altLang="en-US">
                <a:solidFill>
                  <a:srgbClr val="FFFFFF"/>
                </a:solidFill>
              </a:rPr>
              <a:t>Дополнительно: световозвращатели для спиц на колесах</a:t>
            </a:r>
          </a:p>
          <a:p>
            <a:r>
              <a:rPr lang="en-US" altLang="en-US">
                <a:solidFill>
                  <a:srgbClr val="FF9933"/>
                </a:solidFill>
              </a:rPr>
              <a:t>Задача:</a:t>
            </a:r>
            <a:r>
              <a:rPr lang="en-US" altLang="en-US">
                <a:solidFill>
                  <a:srgbClr val="FFC000"/>
                </a:solidFill>
              </a:rPr>
              <a:t> </a:t>
            </a:r>
            <a:r>
              <a:rPr lang="en-US" altLang="en-US">
                <a:solidFill>
                  <a:srgbClr val="FFFFFF"/>
                </a:solidFill>
              </a:rPr>
              <a:t>показать видимость велосипедиста, без световозвращателей и использующего различные световозвращатели, с разных направлений  (спереди, сбоку, сзади)</a:t>
            </a:r>
          </a:p>
        </p:txBody>
      </p:sp>
      <p:pic>
        <p:nvPicPr>
          <p:cNvPr id="11269" name="Рисунок 11268"/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5580063" y="1899270"/>
            <a:ext cx="3241675" cy="2609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270" name="Прямоугольник 11269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12289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12291" name="Прямоугольник 12290"/>
          <p:cNvSpPr>
            <a:spLocks/>
          </p:cNvSpPr>
          <p:nvPr/>
        </p:nvSpPr>
        <p:spPr>
          <a:xfrm>
            <a:off x="1979613" y="692150"/>
            <a:ext cx="6913563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№3 (продолжение)</a:t>
            </a:r>
          </a:p>
        </p:txBody>
      </p:sp>
      <p:sp>
        <p:nvSpPr>
          <p:cNvPr id="12292" name="Прямоугольник 12291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12293" name="Прямоугольник 12292"/>
          <p:cNvSpPr>
            <a:spLocks/>
          </p:cNvSpPr>
          <p:nvPr/>
        </p:nvSpPr>
        <p:spPr>
          <a:xfrm>
            <a:off x="214313" y="1125538"/>
            <a:ext cx="8750299" cy="25638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FF9933"/>
                </a:solidFill>
              </a:rPr>
              <a:t>Сценарий :</a:t>
            </a:r>
            <a:r>
              <a:rPr lang="en-US" altLang="en-US">
                <a:solidFill>
                  <a:srgbClr val="FFC000"/>
                </a:solidFill>
              </a:rPr>
              <a:t> </a:t>
            </a:r>
            <a:r>
              <a:rPr lang="en-US" altLang="en-US">
                <a:solidFill>
                  <a:srgbClr val="FFFFFF"/>
                </a:solidFill>
              </a:rPr>
              <a:t>велосипедист едет по краю проезжей части, в попутном направлении</a:t>
            </a:r>
          </a:p>
          <a:p>
            <a:r>
              <a:rPr lang="en-US" altLang="en-US">
                <a:solidFill>
                  <a:srgbClr val="FF9933"/>
                </a:solidFill>
              </a:rPr>
              <a:t>Примечание:</a:t>
            </a:r>
            <a:r>
              <a:rPr lang="en-US" altLang="en-US">
                <a:solidFill>
                  <a:srgbClr val="FFFFFF"/>
                </a:solidFill>
              </a:rPr>
              <a:t> п.19.1 ПДД РФ предусматривает, что при движении в темное время суток и в условиях недостаточной видимости независимо от освещения дороги, а также в тоннелях, на велосипедах  должны быть включены фары или фонари. Однако, в большинстве случаев, используются велосипеды с катафотами, либо вообще без световозвращателей, поэтому в данном эксперименте участвует велосипед без фар и фонарей.</a:t>
            </a:r>
          </a:p>
        </p:txBody>
      </p:sp>
      <p:pic>
        <p:nvPicPr>
          <p:cNvPr id="12294" name="Рисунок 12293"/>
          <p:cNvPicPr>
            <a:picLocks/>
          </p:cNvPicPr>
          <p:nvPr/>
        </p:nvPicPr>
        <p:blipFill rotWithShape="0">
          <a:blip r:embed="rId3" cstate="print">
            <a:extLst/>
          </a:blip>
          <a:srcRect/>
          <a:stretch>
            <a:fillRect/>
          </a:stretch>
        </p:blipFill>
        <p:spPr>
          <a:xfrm>
            <a:off x="6227763" y="3501008"/>
            <a:ext cx="2705099" cy="2519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5" name="Рисунок 12294"/>
          <p:cNvPicPr>
            <a:picLocks/>
          </p:cNvPicPr>
          <p:nvPr/>
        </p:nvPicPr>
        <p:blipFill rotWithShape="0">
          <a:blip r:embed="rId4" cstate="print">
            <a:extLst/>
          </a:blip>
          <a:srcRect/>
          <a:stretch>
            <a:fillRect/>
          </a:stretch>
        </p:blipFill>
        <p:spPr>
          <a:xfrm>
            <a:off x="179388" y="3501008"/>
            <a:ext cx="2952750" cy="2519362"/>
          </a:xfrm>
          <a:prstGeom prst="rect">
            <a:avLst/>
          </a:prstGeom>
          <a:noFill/>
          <a:ln>
            <a:noFill/>
          </a:ln>
        </p:spPr>
      </p:pic>
      <p:sp>
        <p:nvSpPr>
          <p:cNvPr id="12296" name="Прямоугольник 12295"/>
          <p:cNvSpPr>
            <a:spLocks/>
          </p:cNvSpPr>
          <p:nvPr/>
        </p:nvSpPr>
        <p:spPr>
          <a:xfrm>
            <a:off x="107504" y="6093296"/>
            <a:ext cx="8797925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>
                <a:solidFill>
                  <a:srgbClr val="FF9933"/>
                </a:solidFill>
              </a:rPr>
              <a:t>Выводы: </a:t>
            </a:r>
            <a:r>
              <a:rPr lang="ru-RU" sz="1400">
                <a:solidFill>
                  <a:srgbClr val="FFFFFF"/>
                </a:solidFill>
              </a:rPr>
              <a:t>Н</a:t>
            </a:r>
            <a:r>
              <a:rPr sz="1400" smtClean="0">
                <a:solidFill>
                  <a:srgbClr val="FFFFFF"/>
                </a:solidFill>
              </a:rPr>
              <a:t>а </a:t>
            </a:r>
            <a:r>
              <a:rPr sz="1400">
                <a:solidFill>
                  <a:srgbClr val="FFFFFF"/>
                </a:solidFill>
              </a:rPr>
              <a:t>приведенных фотографиях хорошо видно, что </a:t>
            </a:r>
            <a:r>
              <a:rPr sz="1400" smtClean="0">
                <a:solidFill>
                  <a:srgbClr val="FFFFFF"/>
                </a:solidFill>
              </a:rPr>
              <a:t>велосипедиста </a:t>
            </a:r>
            <a:r>
              <a:rPr sz="1400">
                <a:solidFill>
                  <a:srgbClr val="FFFFFF"/>
                </a:solidFill>
              </a:rPr>
              <a:t>со стандартными  сигнальными средствами велосипеда в </a:t>
            </a:r>
            <a:r>
              <a:rPr sz="1400" err="1">
                <a:solidFill>
                  <a:srgbClr val="FFFFFF"/>
                </a:solidFill>
              </a:rPr>
              <a:t>темноте</a:t>
            </a:r>
            <a:r>
              <a:rPr sz="1400">
                <a:solidFill>
                  <a:srgbClr val="FFFFFF"/>
                </a:solidFill>
              </a:rPr>
              <a:t> </a:t>
            </a:r>
            <a:r>
              <a:rPr lang="ru-RU" sz="1400" smtClean="0">
                <a:solidFill>
                  <a:srgbClr val="FFFFFF"/>
                </a:solidFill>
              </a:rPr>
              <a:t>практически не</a:t>
            </a:r>
            <a:r>
              <a:rPr sz="1400" smtClean="0">
                <a:solidFill>
                  <a:srgbClr val="FFFFFF"/>
                </a:solidFill>
              </a:rPr>
              <a:t> </a:t>
            </a:r>
            <a:r>
              <a:rPr sz="1400" err="1" smtClean="0">
                <a:solidFill>
                  <a:srgbClr val="FFFFFF"/>
                </a:solidFill>
              </a:rPr>
              <a:t>заметно</a:t>
            </a:r>
            <a:r>
              <a:rPr lang="ru-RU" sz="1400" smtClean="0">
                <a:solidFill>
                  <a:srgbClr val="FFFFFF"/>
                </a:solidFill>
              </a:rPr>
              <a:t>.</a:t>
            </a:r>
            <a:endParaRPr sz="1400">
              <a:solidFill>
                <a:srgbClr val="FFFFFF"/>
              </a:solidFill>
            </a:endParaRPr>
          </a:p>
        </p:txBody>
      </p:sp>
      <p:sp>
        <p:nvSpPr>
          <p:cNvPr id="12297" name="Прямоугольник 12296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  <p:pic>
        <p:nvPicPr>
          <p:cNvPr id="12298" name="Рисунок 12297"/>
          <p:cNvPicPr>
            <a:picLocks/>
          </p:cNvPicPr>
          <p:nvPr/>
        </p:nvPicPr>
        <p:blipFill rotWithShape="0">
          <a:blip r:embed="rId5" cstate="print">
            <a:extLst/>
          </a:blip>
          <a:srcRect/>
          <a:stretch>
            <a:fillRect/>
          </a:stretch>
        </p:blipFill>
        <p:spPr>
          <a:xfrm>
            <a:off x="3203575" y="3501008"/>
            <a:ext cx="2952750" cy="2519362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14337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14339" name="Прямоугольник 14338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pic>
        <p:nvPicPr>
          <p:cNvPr id="14340" name="Рисунок 14339"/>
          <p:cNvPicPr>
            <a:picLocks/>
          </p:cNvPicPr>
          <p:nvPr/>
        </p:nvPicPr>
        <p:blipFill rotWithShape="0">
          <a:blip r:embed="rId3" cstate="print">
            <a:extLst/>
          </a:blip>
          <a:srcRect/>
          <a:stretch>
            <a:fillRect/>
          </a:stretch>
        </p:blipFill>
        <p:spPr>
          <a:xfrm>
            <a:off x="611188" y="2133600"/>
            <a:ext cx="3816796" cy="3021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41" name="Рисунок 14340"/>
          <p:cNvPicPr>
            <a:picLocks/>
          </p:cNvPicPr>
          <p:nvPr/>
        </p:nvPicPr>
        <p:blipFill rotWithShape="0">
          <a:blip r:embed="rId4" cstate="print">
            <a:extLst/>
          </a:blip>
          <a:srcRect/>
          <a:stretch>
            <a:fillRect/>
          </a:stretch>
        </p:blipFill>
        <p:spPr>
          <a:xfrm>
            <a:off x="4644008" y="2133600"/>
            <a:ext cx="3787204" cy="3021013"/>
          </a:xfrm>
          <a:prstGeom prst="rect">
            <a:avLst/>
          </a:prstGeom>
          <a:noFill/>
          <a:ln>
            <a:noFill/>
          </a:ln>
        </p:spPr>
      </p:pic>
      <p:sp>
        <p:nvSpPr>
          <p:cNvPr id="14343" name="Прямоугольник 14342"/>
          <p:cNvSpPr>
            <a:spLocks/>
          </p:cNvSpPr>
          <p:nvPr/>
        </p:nvSpPr>
        <p:spPr>
          <a:xfrm>
            <a:off x="1979613" y="692150"/>
            <a:ext cx="6913563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№3 (продолжение)</a:t>
            </a:r>
          </a:p>
        </p:txBody>
      </p:sp>
      <p:sp>
        <p:nvSpPr>
          <p:cNvPr id="14344" name="Прямоугольник 14343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  <p:sp>
        <p:nvSpPr>
          <p:cNvPr id="14345" name="Прямоугольник 14344"/>
          <p:cNvSpPr>
            <a:spLocks/>
          </p:cNvSpPr>
          <p:nvPr/>
        </p:nvSpPr>
        <p:spPr>
          <a:xfrm>
            <a:off x="611188" y="1268413"/>
            <a:ext cx="8064500" cy="6413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>
                <a:solidFill>
                  <a:srgbClr val="FF9933"/>
                </a:solidFill>
              </a:rPr>
              <a:t>Сценарий :</a:t>
            </a:r>
            <a:r>
              <a:rPr>
                <a:solidFill>
                  <a:srgbClr val="FFC000"/>
                </a:solidFill>
              </a:rPr>
              <a:t> </a:t>
            </a:r>
            <a:r>
              <a:rPr>
                <a:solidFill>
                  <a:srgbClr val="FFFFFF"/>
                </a:solidFill>
              </a:rPr>
              <a:t>велосипедист едет по краю проезжей части, в попутном направлении, используя световозвращатели на шлеме и спицах колес</a:t>
            </a:r>
          </a:p>
        </p:txBody>
      </p:sp>
      <p:sp>
        <p:nvSpPr>
          <p:cNvPr id="14348" name="Прямоугольник 14347"/>
          <p:cNvSpPr>
            <a:spLocks/>
          </p:cNvSpPr>
          <p:nvPr/>
        </p:nvSpPr>
        <p:spPr>
          <a:xfrm>
            <a:off x="565150" y="5373688"/>
            <a:ext cx="7823200" cy="110799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>
                <a:solidFill>
                  <a:srgbClr val="FF9933"/>
                </a:solidFill>
              </a:rPr>
              <a:t>Выводы :</a:t>
            </a:r>
            <a:r>
              <a:rPr>
                <a:solidFill>
                  <a:srgbClr val="FFC000"/>
                </a:solidFill>
              </a:rPr>
              <a:t> </a:t>
            </a:r>
            <a:r>
              <a:rPr sz="1600" err="1" smtClean="0">
                <a:solidFill>
                  <a:srgbClr val="FFFFFF"/>
                </a:solidFill>
              </a:rPr>
              <a:t>Такая</a:t>
            </a:r>
            <a:r>
              <a:rPr sz="1600" smtClean="0">
                <a:solidFill>
                  <a:srgbClr val="FFFFFF"/>
                </a:solidFill>
              </a:rPr>
              <a:t> </a:t>
            </a:r>
            <a:r>
              <a:rPr sz="1600">
                <a:solidFill>
                  <a:srgbClr val="FFFFFF"/>
                </a:solidFill>
              </a:rPr>
              <a:t>комбинация световозвращателей делает велосипедиста хорошо заметным только в боковой проекции. Однако спереди и сзади его видимость недостаточна. Частичная оснащенность велосипедиста не обеспечивает необходимую и достаточную заметность его на дороге.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15361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15363" name="Прямоугольник 15362"/>
          <p:cNvSpPr>
            <a:spLocks/>
          </p:cNvSpPr>
          <p:nvPr/>
        </p:nvSpPr>
        <p:spPr>
          <a:xfrm>
            <a:off x="1979613" y="692150"/>
            <a:ext cx="6913563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№3 (продолжение)</a:t>
            </a:r>
          </a:p>
        </p:txBody>
      </p:sp>
      <p:sp>
        <p:nvSpPr>
          <p:cNvPr id="15364" name="Прямоугольник 15363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15367" name="Прямоугольник 15366"/>
          <p:cNvSpPr>
            <a:spLocks/>
          </p:cNvSpPr>
          <p:nvPr/>
        </p:nvSpPr>
        <p:spPr>
          <a:xfrm>
            <a:off x="179512" y="5157192"/>
            <a:ext cx="8715375" cy="132343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lang="en-US" altLang="en-US" sz="1600" err="1">
                <a:solidFill>
                  <a:srgbClr val="FF9933"/>
                </a:solidFill>
              </a:rPr>
              <a:t>Выводы</a:t>
            </a:r>
            <a:r>
              <a:rPr lang="en-US" altLang="en-US" sz="1600" smtClean="0">
                <a:solidFill>
                  <a:srgbClr val="FF9933"/>
                </a:solidFill>
              </a:rPr>
              <a:t>:</a:t>
            </a:r>
            <a:r>
              <a:rPr lang="ru-RU" altLang="en-US" sz="1600" smtClean="0">
                <a:solidFill>
                  <a:srgbClr val="FF9933"/>
                </a:solidFill>
              </a:rPr>
              <a:t> </a:t>
            </a:r>
            <a:r>
              <a:rPr lang="en-US" altLang="en-US" sz="1600" err="1" smtClean="0">
                <a:solidFill>
                  <a:srgbClr val="FFFFFF"/>
                </a:solidFill>
              </a:rPr>
              <a:t>На</a:t>
            </a:r>
            <a:r>
              <a:rPr lang="en-US" altLang="en-US" sz="1600" smtClean="0">
                <a:solidFill>
                  <a:srgbClr val="FFFFFF"/>
                </a:solidFill>
              </a:rPr>
              <a:t> </a:t>
            </a:r>
            <a:r>
              <a:rPr lang="en-US" altLang="en-US" sz="1600">
                <a:solidFill>
                  <a:srgbClr val="FFFFFF"/>
                </a:solidFill>
              </a:rPr>
              <a:t>приведенных фотографиях хорошо видно</a:t>
            </a:r>
            <a:r>
              <a:rPr lang="en-US" altLang="en-US" sz="1600" smtClean="0">
                <a:solidFill>
                  <a:srgbClr val="FFFFFF"/>
                </a:solidFill>
              </a:rPr>
              <a:t>, </a:t>
            </a:r>
            <a:r>
              <a:rPr lang="en-US" altLang="en-US" sz="1600">
                <a:solidFill>
                  <a:srgbClr val="FFFFFF"/>
                </a:solidFill>
              </a:rPr>
              <a:t>что наличие на велосипеде только стандартных сигнальных средств (катафотов) </a:t>
            </a:r>
            <a:r>
              <a:rPr lang="en-US" altLang="en-US" sz="1600" smtClean="0">
                <a:solidFill>
                  <a:srgbClr val="FFFFFF"/>
                </a:solidFill>
              </a:rPr>
              <a:t>из-за их малой площади</a:t>
            </a:r>
            <a:r>
              <a:rPr lang="ru-RU" altLang="en-US" sz="1600" smtClean="0">
                <a:solidFill>
                  <a:srgbClr val="FFFFFF"/>
                </a:solidFill>
              </a:rPr>
              <a:t> </a:t>
            </a:r>
            <a:r>
              <a:rPr lang="en-US" altLang="en-US" sz="1600" smtClean="0">
                <a:solidFill>
                  <a:srgbClr val="FFFFFF"/>
                </a:solidFill>
              </a:rPr>
              <a:t>не </a:t>
            </a:r>
            <a:r>
              <a:rPr lang="en-US" altLang="en-US" sz="1600" err="1" smtClean="0">
                <a:solidFill>
                  <a:srgbClr val="FFFFFF"/>
                </a:solidFill>
              </a:rPr>
              <a:t>обеспечива</a:t>
            </a:r>
            <a:r>
              <a:rPr lang="ru-RU" altLang="en-US" sz="1600" smtClean="0">
                <a:solidFill>
                  <a:srgbClr val="FFFFFF"/>
                </a:solidFill>
              </a:rPr>
              <a:t>е</a:t>
            </a:r>
            <a:r>
              <a:rPr lang="en-US" altLang="en-US" sz="1600" smtClean="0">
                <a:solidFill>
                  <a:srgbClr val="FFFFFF"/>
                </a:solidFill>
              </a:rPr>
              <a:t>т </a:t>
            </a:r>
            <a:r>
              <a:rPr lang="en-US" altLang="en-US" sz="1600">
                <a:solidFill>
                  <a:srgbClr val="FFFFFF"/>
                </a:solidFill>
              </a:rPr>
              <a:t>достаточную заметность в боковой </a:t>
            </a:r>
            <a:r>
              <a:rPr lang="en-US" altLang="en-US" sz="1600" smtClean="0">
                <a:solidFill>
                  <a:srgbClr val="FFFFFF"/>
                </a:solidFill>
              </a:rPr>
              <a:t>проекции. </a:t>
            </a:r>
            <a:r>
              <a:rPr lang="en-US" altLang="en-US" sz="1600">
                <a:solidFill>
                  <a:srgbClr val="FFFFFF"/>
                </a:solidFill>
              </a:rPr>
              <a:t>Использование сигнального световозвращающего жилета и световозвращателей на спицах колес значительно повышает заметность </a:t>
            </a:r>
            <a:r>
              <a:rPr lang="en-US" altLang="en-US" sz="1600" smtClean="0">
                <a:solidFill>
                  <a:srgbClr val="FFFFFF"/>
                </a:solidFill>
              </a:rPr>
              <a:t>велосипедиста</a:t>
            </a:r>
            <a:r>
              <a:rPr lang="ru-RU" altLang="en-US" sz="1600" smtClean="0">
                <a:solidFill>
                  <a:srgbClr val="FFFFFF"/>
                </a:solidFill>
              </a:rPr>
              <a:t> </a:t>
            </a:r>
            <a:r>
              <a:rPr lang="en-US" altLang="en-US" sz="1600" smtClean="0">
                <a:solidFill>
                  <a:srgbClr val="FFFFFF"/>
                </a:solidFill>
              </a:rPr>
              <a:t>со </a:t>
            </a:r>
            <a:r>
              <a:rPr lang="en-US" altLang="en-US" sz="1600">
                <a:solidFill>
                  <a:srgbClr val="FFFFFF"/>
                </a:solidFill>
              </a:rPr>
              <a:t>всех сторон.</a:t>
            </a:r>
          </a:p>
        </p:txBody>
      </p:sp>
      <p:sp>
        <p:nvSpPr>
          <p:cNvPr id="15368" name="Прямоугольник 15367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  <p:sp>
        <p:nvSpPr>
          <p:cNvPr id="15369" name="Прямоугольник 15368"/>
          <p:cNvSpPr>
            <a:spLocks/>
          </p:cNvSpPr>
          <p:nvPr/>
        </p:nvSpPr>
        <p:spPr>
          <a:xfrm>
            <a:off x="500063" y="1214438"/>
            <a:ext cx="8429625" cy="6413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>
                <a:solidFill>
                  <a:srgbClr val="FF9933"/>
                </a:solidFill>
              </a:rPr>
              <a:t>Сценарий :</a:t>
            </a:r>
            <a:r>
              <a:rPr>
                <a:solidFill>
                  <a:srgbClr val="FFC000"/>
                </a:solidFill>
              </a:rPr>
              <a:t>  </a:t>
            </a:r>
            <a:r>
              <a:rPr>
                <a:solidFill>
                  <a:srgbClr val="FFFFFF"/>
                </a:solidFill>
              </a:rPr>
              <a:t>велосипедист переходит дорогу по нерегулируемому  </a:t>
            </a:r>
            <a:r>
              <a:rPr err="1">
                <a:solidFill>
                  <a:srgbClr val="FFFFFF"/>
                </a:solidFill>
              </a:rPr>
              <a:t>пешеходному</a:t>
            </a:r>
            <a:r>
              <a:rPr>
                <a:solidFill>
                  <a:srgbClr val="FFFFFF"/>
                </a:solidFill>
              </a:rPr>
              <a:t> </a:t>
            </a:r>
            <a:r>
              <a:rPr err="1" smtClean="0">
                <a:solidFill>
                  <a:srgbClr val="FFFFFF"/>
                </a:solidFill>
              </a:rPr>
              <a:t>переходу</a:t>
            </a:r>
            <a:r>
              <a:rPr smtClean="0">
                <a:solidFill>
                  <a:srgbClr val="FFFFFF"/>
                </a:solidFill>
              </a:rPr>
              <a:t> (</a:t>
            </a:r>
            <a:r>
              <a:rPr err="1" smtClean="0">
                <a:solidFill>
                  <a:srgbClr val="FFFFFF"/>
                </a:solidFill>
              </a:rPr>
              <a:t>ве</a:t>
            </a:r>
            <a:r>
              <a:rPr lang="ru-RU" smtClean="0">
                <a:solidFill>
                  <a:srgbClr val="FFFFFF"/>
                </a:solidFill>
              </a:rPr>
              <a:t>д</a:t>
            </a:r>
            <a:r>
              <a:rPr err="1" smtClean="0">
                <a:solidFill>
                  <a:srgbClr val="FFFFFF"/>
                </a:solidFill>
              </a:rPr>
              <a:t>ет</a:t>
            </a:r>
            <a:r>
              <a:rPr smtClean="0">
                <a:solidFill>
                  <a:srgbClr val="FFFFFF"/>
                </a:solidFill>
              </a:rPr>
              <a:t> </a:t>
            </a:r>
            <a:r>
              <a:rPr err="1" smtClean="0">
                <a:solidFill>
                  <a:srgbClr val="FFFFFF"/>
                </a:solidFill>
              </a:rPr>
              <a:t>велосипед</a:t>
            </a:r>
            <a:r>
              <a:rPr smtClean="0">
                <a:solidFill>
                  <a:srgbClr val="FFFFFF"/>
                </a:solidFill>
              </a:rPr>
              <a:t> </a:t>
            </a:r>
            <a:r>
              <a:rPr err="1" smtClean="0">
                <a:solidFill>
                  <a:srgbClr val="FFFFFF"/>
                </a:solidFill>
              </a:rPr>
              <a:t>за</a:t>
            </a:r>
            <a:r>
              <a:rPr smtClean="0">
                <a:solidFill>
                  <a:srgbClr val="FFFFFF"/>
                </a:solidFill>
              </a:rPr>
              <a:t> </a:t>
            </a:r>
            <a:r>
              <a:rPr err="1" smtClean="0">
                <a:solidFill>
                  <a:srgbClr val="FFFFFF"/>
                </a:solidFill>
              </a:rPr>
              <a:t>руль</a:t>
            </a:r>
            <a:r>
              <a:rPr smtClean="0">
                <a:solidFill>
                  <a:srgbClr val="FFFFFF"/>
                </a:solidFill>
              </a:rPr>
              <a:t>)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5371" name="Рисунок 15370"/>
          <p:cNvPicPr>
            <a:picLocks/>
          </p:cNvPicPr>
          <p:nvPr/>
        </p:nvPicPr>
        <p:blipFill rotWithShape="0">
          <a:blip r:embed="rId3" cstate="print">
            <a:extLst/>
          </a:blip>
          <a:srcRect/>
          <a:stretch>
            <a:fillRect/>
          </a:stretch>
        </p:blipFill>
        <p:spPr>
          <a:xfrm>
            <a:off x="216470" y="2063751"/>
            <a:ext cx="4283522" cy="287741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5372" name="Рисунок 15371"/>
          <p:cNvPicPr>
            <a:picLocks/>
          </p:cNvPicPr>
          <p:nvPr/>
        </p:nvPicPr>
        <p:blipFill rotWithShape="0">
          <a:blip r:embed="rId4" cstate="print">
            <a:extLst/>
          </a:blip>
          <a:srcRect/>
          <a:stretch>
            <a:fillRect/>
          </a:stretch>
        </p:blipFill>
        <p:spPr>
          <a:xfrm>
            <a:off x="4609082" y="2063750"/>
            <a:ext cx="4355530" cy="2877419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13313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13315" name="Прямоугольник 13314"/>
          <p:cNvSpPr>
            <a:spLocks/>
          </p:cNvSpPr>
          <p:nvPr/>
        </p:nvSpPr>
        <p:spPr>
          <a:xfrm>
            <a:off x="1979613" y="692150"/>
            <a:ext cx="6913563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№3 (фотографии)</a:t>
            </a:r>
          </a:p>
        </p:txBody>
      </p:sp>
      <p:sp>
        <p:nvSpPr>
          <p:cNvPr id="13316" name="Прямоугольник 13315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pic>
        <p:nvPicPr>
          <p:cNvPr id="13317" name="Рисунок 13316"/>
          <p:cNvPicPr>
            <a:picLocks/>
          </p:cNvPicPr>
          <p:nvPr/>
        </p:nvPicPr>
        <p:blipFill rotWithShape="0">
          <a:blip r:embed="rId3" cstate="print">
            <a:extLst/>
          </a:blip>
          <a:srcRect/>
          <a:stretch>
            <a:fillRect/>
          </a:stretch>
        </p:blipFill>
        <p:spPr>
          <a:xfrm>
            <a:off x="4716016" y="2060575"/>
            <a:ext cx="4140201" cy="287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8" name="Рисунок 13317"/>
          <p:cNvPicPr>
            <a:picLocks/>
          </p:cNvPicPr>
          <p:nvPr/>
        </p:nvPicPr>
        <p:blipFill rotWithShape="0">
          <a:blip r:embed="rId4" cstate="print">
            <a:extLst/>
          </a:blip>
          <a:srcRect/>
          <a:stretch>
            <a:fillRect/>
          </a:stretch>
        </p:blipFill>
        <p:spPr>
          <a:xfrm>
            <a:off x="287784" y="2060575"/>
            <a:ext cx="4140200" cy="2879725"/>
          </a:xfrm>
          <a:prstGeom prst="rect">
            <a:avLst/>
          </a:prstGeom>
          <a:noFill/>
          <a:ln>
            <a:noFill/>
          </a:ln>
        </p:spPr>
      </p:pic>
      <p:sp>
        <p:nvSpPr>
          <p:cNvPr id="13320" name="Прямоугольник 13319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  <p:sp>
        <p:nvSpPr>
          <p:cNvPr id="13321" name="Прямоугольник 13320"/>
          <p:cNvSpPr>
            <a:spLocks/>
          </p:cNvSpPr>
          <p:nvPr/>
        </p:nvSpPr>
        <p:spPr>
          <a:xfrm>
            <a:off x="250825" y="1125538"/>
            <a:ext cx="8642351" cy="9159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>
                <a:solidFill>
                  <a:srgbClr val="FF9933"/>
                </a:solidFill>
              </a:rPr>
              <a:t>Сценарий:</a:t>
            </a:r>
            <a:r>
              <a:rPr>
                <a:solidFill>
                  <a:srgbClr val="FFC000"/>
                </a:solidFill>
              </a:rPr>
              <a:t> </a:t>
            </a:r>
            <a:r>
              <a:rPr>
                <a:solidFill>
                  <a:srgbClr val="FFFFFF"/>
                </a:solidFill>
              </a:rPr>
              <a:t>велосипедист едет по краю проезжей части, в попутном направлении, максимально </a:t>
            </a:r>
            <a:r>
              <a:rPr err="1">
                <a:solidFill>
                  <a:srgbClr val="FFFFFF"/>
                </a:solidFill>
              </a:rPr>
              <a:t>используя</a:t>
            </a:r>
            <a:r>
              <a:rPr>
                <a:solidFill>
                  <a:srgbClr val="FFFFFF"/>
                </a:solidFill>
              </a:rPr>
              <a:t> </a:t>
            </a:r>
            <a:r>
              <a:rPr lang="ru-RU" smtClean="0">
                <a:solidFill>
                  <a:srgbClr val="FFFFFF"/>
                </a:solidFill>
              </a:rPr>
              <a:t>различные </a:t>
            </a:r>
            <a:r>
              <a:rPr err="1" smtClean="0">
                <a:solidFill>
                  <a:srgbClr val="FFFFFF"/>
                </a:solidFill>
              </a:rPr>
              <a:t>световозвращатели</a:t>
            </a:r>
            <a:r>
              <a:rPr smtClean="0">
                <a:solidFill>
                  <a:srgbClr val="FFFFFF"/>
                </a:solidFill>
              </a:rPr>
              <a:t> </a:t>
            </a:r>
            <a:r>
              <a:rPr>
                <a:solidFill>
                  <a:srgbClr val="FFFFFF"/>
                </a:solidFill>
              </a:rPr>
              <a:t>для повышения своей заметности</a:t>
            </a:r>
          </a:p>
        </p:txBody>
      </p:sp>
      <p:sp>
        <p:nvSpPr>
          <p:cNvPr id="13323" name="Прямоугольник 13322"/>
          <p:cNvSpPr>
            <a:spLocks/>
          </p:cNvSpPr>
          <p:nvPr/>
        </p:nvSpPr>
        <p:spPr>
          <a:xfrm>
            <a:off x="178817" y="5120024"/>
            <a:ext cx="9073703" cy="147732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en-US" err="1">
                <a:solidFill>
                  <a:srgbClr val="FF9933"/>
                </a:solidFill>
              </a:rPr>
              <a:t>Выводы</a:t>
            </a:r>
            <a:r>
              <a:rPr lang="en-US" altLang="en-US" smtClean="0">
                <a:solidFill>
                  <a:srgbClr val="FF9933"/>
                </a:solidFill>
              </a:rPr>
              <a:t>:</a:t>
            </a:r>
            <a:r>
              <a:rPr lang="ru-RU" altLang="en-US" smtClean="0">
                <a:solidFill>
                  <a:srgbClr val="FF9933"/>
                </a:solidFill>
              </a:rPr>
              <a:t> </a:t>
            </a:r>
            <a:r>
              <a:rPr lang="en-US" altLang="en-US" err="1" smtClean="0">
                <a:solidFill>
                  <a:srgbClr val="FFFFFF"/>
                </a:solidFill>
              </a:rPr>
              <a:t>Велосипедист</a:t>
            </a:r>
            <a:r>
              <a:rPr lang="en-US" altLang="en-US" smtClean="0">
                <a:solidFill>
                  <a:srgbClr val="FFFFFF"/>
                </a:solidFill>
              </a:rPr>
              <a:t> </a:t>
            </a:r>
            <a:r>
              <a:rPr lang="en-US" altLang="en-US">
                <a:solidFill>
                  <a:srgbClr val="FFFFFF"/>
                </a:solidFill>
              </a:rPr>
              <a:t>в полной амуниции (</a:t>
            </a:r>
            <a:r>
              <a:rPr lang="en-US" altLang="en-US" err="1">
                <a:solidFill>
                  <a:srgbClr val="FFFFFF"/>
                </a:solidFill>
              </a:rPr>
              <a:t>шлем</a:t>
            </a:r>
            <a:r>
              <a:rPr lang="en-US" altLang="en-US">
                <a:solidFill>
                  <a:srgbClr val="FFFFFF"/>
                </a:solidFill>
              </a:rPr>
              <a:t> </a:t>
            </a:r>
            <a:r>
              <a:rPr lang="en-US" altLang="en-US" smtClean="0">
                <a:solidFill>
                  <a:srgbClr val="FFFFFF"/>
                </a:solidFill>
              </a:rPr>
              <a:t>с</a:t>
            </a:r>
            <a:r>
              <a:rPr lang="ru-RU" altLang="en-US" smtClean="0">
                <a:solidFill>
                  <a:srgbClr val="FFFFFF"/>
                </a:solidFill>
              </a:rPr>
              <a:t>о</a:t>
            </a:r>
            <a:r>
              <a:rPr lang="en-US" altLang="en-US" smtClean="0">
                <a:solidFill>
                  <a:srgbClr val="FFFFFF"/>
                </a:solidFill>
              </a:rPr>
              <a:t> </a:t>
            </a:r>
            <a:r>
              <a:rPr lang="en-US" altLang="en-US">
                <a:solidFill>
                  <a:srgbClr val="FFFFFF"/>
                </a:solidFill>
              </a:rPr>
              <a:t>СВ-элементами, СВ-жилет, световозвращатели </a:t>
            </a:r>
            <a:r>
              <a:rPr lang="en-US" altLang="en-US" err="1">
                <a:solidFill>
                  <a:srgbClr val="FFFFFF"/>
                </a:solidFill>
              </a:rPr>
              <a:t>для</a:t>
            </a:r>
            <a:r>
              <a:rPr lang="en-US" altLang="en-US">
                <a:solidFill>
                  <a:srgbClr val="FFFFFF"/>
                </a:solidFill>
              </a:rPr>
              <a:t> </a:t>
            </a:r>
            <a:r>
              <a:rPr lang="en-US" altLang="en-US" err="1" smtClean="0">
                <a:solidFill>
                  <a:srgbClr val="FFFFFF"/>
                </a:solidFill>
              </a:rPr>
              <a:t>спиц</a:t>
            </a:r>
            <a:r>
              <a:rPr lang="ru-RU" altLang="en-US" smtClean="0">
                <a:solidFill>
                  <a:srgbClr val="FFFFFF"/>
                </a:solidFill>
              </a:rPr>
              <a:t> колес</a:t>
            </a:r>
            <a:r>
              <a:rPr lang="en-US" altLang="en-US" smtClean="0">
                <a:solidFill>
                  <a:srgbClr val="FFFFFF"/>
                </a:solidFill>
              </a:rPr>
              <a:t>) </a:t>
            </a:r>
            <a:r>
              <a:rPr lang="en-US" altLang="en-US">
                <a:solidFill>
                  <a:srgbClr val="FFFFFF"/>
                </a:solidFill>
              </a:rPr>
              <a:t>хорошо заметен со всех направлений.</a:t>
            </a:r>
          </a:p>
          <a:p>
            <a:r>
              <a:rPr lang="en-US" altLang="en-US">
                <a:solidFill>
                  <a:srgbClr val="FFFFFF"/>
                </a:solidFill>
              </a:rPr>
              <a:t>Велосипедистам в темное время суток </a:t>
            </a:r>
            <a:r>
              <a:rPr lang="en-US" altLang="en-US" err="1">
                <a:solidFill>
                  <a:srgbClr val="FFFFFF"/>
                </a:solidFill>
              </a:rPr>
              <a:t>рекомендуется</a:t>
            </a:r>
            <a:r>
              <a:rPr lang="en-US" altLang="en-US">
                <a:solidFill>
                  <a:srgbClr val="FFFFFF"/>
                </a:solidFill>
              </a:rPr>
              <a:t> </a:t>
            </a:r>
            <a:r>
              <a:rPr lang="ru-RU" altLang="en-US" smtClean="0">
                <a:solidFill>
                  <a:srgbClr val="FFFFFF"/>
                </a:solidFill>
              </a:rPr>
              <a:t>сочетать различные виды </a:t>
            </a:r>
            <a:r>
              <a:rPr lang="en-US" altLang="en-US" smtClean="0">
                <a:solidFill>
                  <a:srgbClr val="FFFFFF"/>
                </a:solidFill>
              </a:rPr>
              <a:t>световозвращающих </a:t>
            </a:r>
            <a:r>
              <a:rPr lang="en-US" altLang="en-US">
                <a:solidFill>
                  <a:srgbClr val="FFFFFF"/>
                </a:solidFill>
              </a:rPr>
              <a:t>элементов и обеспечивать их видимость с разных сторон (спереди, сзади, с боков).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16385"/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16387" name="Прямоугольник 16386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16388" name="Прямоугольник 16387"/>
          <p:cNvSpPr>
            <a:spLocks/>
          </p:cNvSpPr>
          <p:nvPr/>
        </p:nvSpPr>
        <p:spPr>
          <a:xfrm>
            <a:off x="250825" y="692150"/>
            <a:ext cx="8642351" cy="513986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lang="en-US" altLang="en-US" sz="2000">
                <a:solidFill>
                  <a:srgbClr val="FFFFFF"/>
                </a:solidFill>
              </a:rPr>
              <a:t>Эксперимент №4</a:t>
            </a:r>
          </a:p>
          <a:p>
            <a:pPr algn="ctr"/>
            <a:r>
              <a:rPr lang="en-US" altLang="en-US" sz="3600" b="1">
                <a:solidFill>
                  <a:srgbClr val="FFFFFF"/>
                </a:solidFill>
              </a:rPr>
              <a:t>ПЕШЕХОДЫ</a:t>
            </a:r>
          </a:p>
          <a:p>
            <a:endParaRPr lang="ru-RU" altLang="en-US" sz="1600" smtClean="0">
              <a:solidFill>
                <a:srgbClr val="FF9933"/>
              </a:solidFill>
            </a:endParaRPr>
          </a:p>
          <a:p>
            <a:endParaRPr lang="ru-RU" altLang="en-US" sz="1600">
              <a:solidFill>
                <a:srgbClr val="FF9933"/>
              </a:solidFill>
            </a:endParaRPr>
          </a:p>
          <a:p>
            <a:r>
              <a:rPr lang="en-US" altLang="en-US" sz="1600" err="1" smtClean="0">
                <a:solidFill>
                  <a:srgbClr val="FF9933"/>
                </a:solidFill>
              </a:rPr>
              <a:t>Время</a:t>
            </a:r>
            <a:r>
              <a:rPr lang="en-US" altLang="en-US" sz="1600">
                <a:solidFill>
                  <a:srgbClr val="FF9933"/>
                </a:solidFill>
              </a:rPr>
              <a:t>: </a:t>
            </a:r>
            <a:r>
              <a:rPr lang="en-US" altLang="en-US" sz="1600">
                <a:solidFill>
                  <a:srgbClr val="FFFFFF"/>
                </a:solidFill>
              </a:rPr>
              <a:t>21:00 – 02:00</a:t>
            </a:r>
          </a:p>
          <a:p>
            <a:r>
              <a:rPr lang="en-US" altLang="en-US" sz="1600">
                <a:solidFill>
                  <a:srgbClr val="FF9933"/>
                </a:solidFill>
              </a:rPr>
              <a:t>Место: </a:t>
            </a:r>
            <a:r>
              <a:rPr lang="en-US" altLang="en-US" sz="1600">
                <a:solidFill>
                  <a:srgbClr val="FFFFFF"/>
                </a:solidFill>
              </a:rPr>
              <a:t>обочина неосвещенной дороги, вне населенного</a:t>
            </a:r>
          </a:p>
          <a:p>
            <a:r>
              <a:rPr lang="en-US" altLang="en-US" sz="1600">
                <a:solidFill>
                  <a:srgbClr val="FFFFFF"/>
                </a:solidFill>
              </a:rPr>
              <a:t>пункта</a:t>
            </a:r>
          </a:p>
          <a:p>
            <a:r>
              <a:rPr lang="en-US" altLang="en-US" sz="1600">
                <a:solidFill>
                  <a:srgbClr val="FF9933"/>
                </a:solidFill>
              </a:rPr>
              <a:t>Дистанция: </a:t>
            </a:r>
            <a:r>
              <a:rPr lang="en-US" altLang="en-US" sz="1600">
                <a:solidFill>
                  <a:srgbClr val="FFFFFF"/>
                </a:solidFill>
              </a:rPr>
              <a:t>50, 100, </a:t>
            </a:r>
            <a:r>
              <a:rPr lang="ru-RU" altLang="en-US" sz="1600" smtClean="0">
                <a:solidFill>
                  <a:srgbClr val="FFFFFF"/>
                </a:solidFill>
              </a:rPr>
              <a:t>150, </a:t>
            </a:r>
            <a:r>
              <a:rPr lang="en-US" altLang="en-US" sz="1600" smtClean="0">
                <a:solidFill>
                  <a:srgbClr val="FFFFFF"/>
                </a:solidFill>
              </a:rPr>
              <a:t>200</a:t>
            </a:r>
            <a:r>
              <a:rPr lang="ru-RU" altLang="en-US" sz="1600" smtClean="0">
                <a:solidFill>
                  <a:srgbClr val="FFFFFF"/>
                </a:solidFill>
              </a:rPr>
              <a:t> и</a:t>
            </a:r>
            <a:r>
              <a:rPr lang="en-US" altLang="en-US" sz="1600" smtClean="0">
                <a:solidFill>
                  <a:srgbClr val="FFFFFF"/>
                </a:solidFill>
              </a:rPr>
              <a:t> </a:t>
            </a:r>
            <a:r>
              <a:rPr lang="en-US" altLang="en-US" sz="1600">
                <a:solidFill>
                  <a:srgbClr val="FFFFFF"/>
                </a:solidFill>
              </a:rPr>
              <a:t>350 метров</a:t>
            </a:r>
          </a:p>
          <a:p>
            <a:r>
              <a:rPr lang="en-US" altLang="en-US" sz="1600">
                <a:solidFill>
                  <a:srgbClr val="FF9933"/>
                </a:solidFill>
              </a:rPr>
              <a:t>Объекты: </a:t>
            </a:r>
            <a:r>
              <a:rPr lang="en-US" altLang="en-US" sz="1600">
                <a:solidFill>
                  <a:srgbClr val="FFFFFF"/>
                </a:solidFill>
              </a:rPr>
              <a:t>пешеходы</a:t>
            </a:r>
          </a:p>
          <a:p>
            <a:r>
              <a:rPr lang="en-US" altLang="en-US" sz="1600">
                <a:solidFill>
                  <a:srgbClr val="FF9933"/>
                </a:solidFill>
              </a:rPr>
              <a:t>Освещение: </a:t>
            </a:r>
            <a:r>
              <a:rPr lang="en-US" altLang="en-US" sz="1600">
                <a:solidFill>
                  <a:srgbClr val="FFFFFF"/>
                </a:solidFill>
              </a:rPr>
              <a:t>ближний и дальний  свет фар автомашины</a:t>
            </a:r>
          </a:p>
          <a:p>
            <a:r>
              <a:rPr lang="en-US" altLang="en-US" sz="1600">
                <a:solidFill>
                  <a:srgbClr val="FF9933"/>
                </a:solidFill>
              </a:rPr>
              <a:t>Условия съемки: </a:t>
            </a:r>
            <a:r>
              <a:rPr lang="en-US" altLang="en-US" sz="1600">
                <a:solidFill>
                  <a:srgbClr val="FFFFFF"/>
                </a:solidFill>
              </a:rPr>
              <a:t>18˚С, сухо, безоблачно</a:t>
            </a:r>
          </a:p>
          <a:p>
            <a:r>
              <a:rPr lang="en-US" altLang="en-US" sz="1600">
                <a:solidFill>
                  <a:srgbClr val="FF9933"/>
                </a:solidFill>
              </a:rPr>
              <a:t>Световозварщающие элементы:</a:t>
            </a:r>
          </a:p>
          <a:p>
            <a:pPr marL="285750" indent="-285750">
              <a:buFontTx/>
              <a:buChar char="-"/>
            </a:pPr>
            <a:r>
              <a:rPr lang="en-US" altLang="en-US" sz="1600" err="1" smtClean="0">
                <a:solidFill>
                  <a:srgbClr val="FFFFFF"/>
                </a:solidFill>
              </a:rPr>
              <a:t>без</a:t>
            </a:r>
            <a:r>
              <a:rPr lang="en-US" altLang="en-US" sz="1600" smtClean="0">
                <a:solidFill>
                  <a:srgbClr val="FFFFFF"/>
                </a:solidFill>
              </a:rPr>
              <a:t> </a:t>
            </a:r>
            <a:r>
              <a:rPr lang="en-US" altLang="en-US" sz="1600" err="1" smtClean="0">
                <a:solidFill>
                  <a:srgbClr val="FFFFFF"/>
                </a:solidFill>
              </a:rPr>
              <a:t>световозвращателей</a:t>
            </a:r>
            <a:r>
              <a:rPr lang="ru-RU" altLang="en-US" sz="1600" smtClean="0">
                <a:solidFill>
                  <a:srgbClr val="FFFFFF"/>
                </a:solidFill>
              </a:rPr>
              <a:t> (в темной и светлой одежде)</a:t>
            </a:r>
          </a:p>
          <a:p>
            <a:pPr marL="285750" indent="-285750">
              <a:buFontTx/>
              <a:buChar char="-"/>
            </a:pPr>
            <a:r>
              <a:rPr lang="ru-RU" altLang="en-US" sz="1600" smtClean="0">
                <a:solidFill>
                  <a:srgbClr val="FFFFFF"/>
                </a:solidFill>
              </a:rPr>
              <a:t>с </a:t>
            </a:r>
            <a:r>
              <a:rPr lang="en-US" altLang="en-US" sz="1600" err="1">
                <a:solidFill>
                  <a:srgbClr val="FFFFFF"/>
                </a:solidFill>
              </a:rPr>
              <a:t>треугольным</a:t>
            </a:r>
            <a:r>
              <a:rPr lang="en-US" altLang="en-US" sz="1600">
                <a:solidFill>
                  <a:srgbClr val="FFFFFF"/>
                </a:solidFill>
              </a:rPr>
              <a:t> </a:t>
            </a:r>
            <a:r>
              <a:rPr lang="ru-RU" altLang="en-US" sz="1600" smtClean="0">
                <a:solidFill>
                  <a:srgbClr val="FFFFFF"/>
                </a:solidFill>
              </a:rPr>
              <a:t>световозвращающим </a:t>
            </a:r>
            <a:r>
              <a:rPr lang="en-US" altLang="en-US" sz="1600" err="1" smtClean="0">
                <a:solidFill>
                  <a:srgbClr val="FFFFFF"/>
                </a:solidFill>
              </a:rPr>
              <a:t>жилетом</a:t>
            </a:r>
            <a:r>
              <a:rPr lang="en-US" altLang="en-US" sz="1600" smtClean="0">
                <a:solidFill>
                  <a:srgbClr val="FFFFFF"/>
                </a:solidFill>
              </a:rPr>
              <a:t> </a:t>
            </a:r>
            <a:endParaRPr lang="ru-RU" altLang="en-US" sz="1600" smtClean="0">
              <a:solidFill>
                <a:srgbClr val="FFFFF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altLang="en-US" sz="1600" err="1" smtClean="0">
                <a:solidFill>
                  <a:srgbClr val="FFFFFF"/>
                </a:solidFill>
              </a:rPr>
              <a:t>сумка</a:t>
            </a:r>
            <a:r>
              <a:rPr lang="en-US" altLang="en-US" sz="1600" smtClean="0">
                <a:solidFill>
                  <a:srgbClr val="FFFFFF"/>
                </a:solidFill>
              </a:rPr>
              <a:t> </a:t>
            </a:r>
            <a:r>
              <a:rPr lang="en-US" altLang="en-US" sz="1600">
                <a:solidFill>
                  <a:srgbClr val="FFFFFF"/>
                </a:solidFill>
              </a:rPr>
              <a:t>со световозвращающими элементами (</a:t>
            </a:r>
            <a:r>
              <a:rPr lang="en-US" altLang="en-US" sz="1600" err="1" smtClean="0">
                <a:solidFill>
                  <a:srgbClr val="FFFFFF"/>
                </a:solidFill>
              </a:rPr>
              <a:t>брелоками</a:t>
            </a:r>
            <a:r>
              <a:rPr lang="en-US" altLang="en-US" sz="1600" smtClean="0">
                <a:solidFill>
                  <a:srgbClr val="FFFFFF"/>
                </a:solidFill>
              </a:rPr>
              <a:t>)</a:t>
            </a:r>
            <a:endParaRPr lang="ru-RU" altLang="en-US" sz="1600">
              <a:solidFill>
                <a:srgbClr val="FFFFF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altLang="en-US" sz="1600" err="1" smtClean="0">
                <a:solidFill>
                  <a:srgbClr val="FFFFFF"/>
                </a:solidFill>
              </a:rPr>
              <a:t>несъемные</a:t>
            </a:r>
            <a:r>
              <a:rPr lang="en-US" altLang="en-US" sz="1600" smtClean="0">
                <a:solidFill>
                  <a:srgbClr val="FFFFFF"/>
                </a:solidFill>
              </a:rPr>
              <a:t> </a:t>
            </a:r>
            <a:r>
              <a:rPr lang="en-US" altLang="en-US" sz="1600">
                <a:solidFill>
                  <a:srgbClr val="FFFFFF"/>
                </a:solidFill>
              </a:rPr>
              <a:t>элементы одежды – СВ-полосы на куртке</a:t>
            </a:r>
          </a:p>
          <a:p>
            <a:r>
              <a:rPr lang="en-US" altLang="en-US" sz="1600">
                <a:solidFill>
                  <a:srgbClr val="FF9933"/>
                </a:solidFill>
              </a:rPr>
              <a:t>Сценарий: </a:t>
            </a:r>
            <a:r>
              <a:rPr lang="en-US" altLang="en-US" sz="1600">
                <a:solidFill>
                  <a:srgbClr val="FFFFFF"/>
                </a:solidFill>
              </a:rPr>
              <a:t>пешеход идет по обочине или краю проезжей части, навстречу движению</a:t>
            </a:r>
          </a:p>
          <a:p>
            <a:r>
              <a:rPr lang="en-US" altLang="en-US" sz="1600">
                <a:solidFill>
                  <a:srgbClr val="FF9933"/>
                </a:solidFill>
              </a:rPr>
              <a:t>Задача: </a:t>
            </a:r>
            <a:r>
              <a:rPr lang="en-US" altLang="en-US" sz="1600">
                <a:solidFill>
                  <a:srgbClr val="FFFFFF"/>
                </a:solidFill>
              </a:rPr>
              <a:t>определение дистанции обнаружения водителями встречного объекта на </a:t>
            </a:r>
            <a:r>
              <a:rPr lang="en-US" altLang="en-US" sz="1600" err="1">
                <a:solidFill>
                  <a:srgbClr val="FFFFFF"/>
                </a:solidFill>
              </a:rPr>
              <a:t>неосвещенной</a:t>
            </a:r>
            <a:r>
              <a:rPr lang="en-US" altLang="en-US" sz="1600">
                <a:solidFill>
                  <a:srgbClr val="FFFFFF"/>
                </a:solidFill>
              </a:rPr>
              <a:t> </a:t>
            </a:r>
            <a:r>
              <a:rPr lang="en-US" altLang="en-US" sz="1600" err="1" smtClean="0">
                <a:solidFill>
                  <a:srgbClr val="FFFFFF"/>
                </a:solidFill>
              </a:rPr>
              <a:t>дороге</a:t>
            </a:r>
            <a:endParaRPr lang="ru-RU" altLang="en-US" sz="1600" smtClean="0">
              <a:solidFill>
                <a:srgbClr val="FFFFFF"/>
              </a:solidFill>
            </a:endParaRPr>
          </a:p>
        </p:txBody>
      </p:sp>
      <p:pic>
        <p:nvPicPr>
          <p:cNvPr id="16389" name="Рисунок 16388"/>
          <p:cNvPicPr>
            <a:picLocks noChangeAspect="1"/>
          </p:cNvPicPr>
          <p:nvPr/>
        </p:nvPicPr>
        <p:blipFill>
          <a:blip r:embed="rId4" cstate="print">
            <a:extLst/>
          </a:blip>
          <a:srcRect l="53271" t="41589" r="24299" b="-3271"/>
          <a:stretch>
            <a:fillRect/>
          </a:stretch>
        </p:blipFill>
        <p:spPr>
          <a:xfrm>
            <a:off x="6240362" y="1052736"/>
            <a:ext cx="2476377" cy="4032448"/>
          </a:xfrm>
          <a:prstGeom prst="rect">
            <a:avLst/>
          </a:prstGeom>
          <a:noFill/>
          <a:ln>
            <a:noFill/>
          </a:ln>
        </p:spPr>
      </p:pic>
      <p:sp>
        <p:nvSpPr>
          <p:cNvPr id="16390" name="Прямоугольник 16389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7409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17411" name="Прямоугольник 17410"/>
          <p:cNvSpPr>
            <a:spLocks/>
          </p:cNvSpPr>
          <p:nvPr/>
        </p:nvSpPr>
        <p:spPr>
          <a:xfrm>
            <a:off x="250825" y="692150"/>
            <a:ext cx="8642351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№4 (фотографии)</a:t>
            </a:r>
          </a:p>
        </p:txBody>
      </p:sp>
      <p:sp>
        <p:nvSpPr>
          <p:cNvPr id="17412" name="Прямоугольник 17411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pic>
        <p:nvPicPr>
          <p:cNvPr id="17413" name="Рисунок 17412"/>
          <p:cNvPicPr>
            <a:picLocks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928117" y="1143000"/>
            <a:ext cx="3571875" cy="2382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14" name="Рисунок 17413"/>
          <p:cNvPicPr>
            <a:picLocks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>
          <a:xfrm>
            <a:off x="4716016" y="1143000"/>
            <a:ext cx="3571875" cy="2382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15" name="Рисунок 17414"/>
          <p:cNvPicPr>
            <a:picLocks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>
          <a:xfrm>
            <a:off x="928117" y="3643313"/>
            <a:ext cx="3571875" cy="2382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16" name="Рисунок 17415"/>
          <p:cNvPicPr>
            <a:picLocks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>
          <a:xfrm>
            <a:off x="4716016" y="3643313"/>
            <a:ext cx="3571875" cy="2382837"/>
          </a:xfrm>
          <a:prstGeom prst="rect">
            <a:avLst/>
          </a:prstGeom>
          <a:noFill/>
          <a:ln>
            <a:noFill/>
          </a:ln>
        </p:spPr>
      </p:pic>
      <p:sp>
        <p:nvSpPr>
          <p:cNvPr id="17417" name="Прямоугольник 17416"/>
          <p:cNvSpPr>
            <a:spLocks/>
          </p:cNvSpPr>
          <p:nvPr/>
        </p:nvSpPr>
        <p:spPr>
          <a:xfrm>
            <a:off x="827584" y="6021388"/>
            <a:ext cx="7858124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lang="ru-RU" sz="1400" smtClean="0">
                <a:solidFill>
                  <a:srgbClr val="FF9933"/>
                </a:solidFill>
              </a:rPr>
              <a:t>Выводы</a:t>
            </a:r>
            <a:r>
              <a:rPr lang="ru-RU" sz="1400">
                <a:solidFill>
                  <a:srgbClr val="FF9933"/>
                </a:solidFill>
              </a:rPr>
              <a:t>: </a:t>
            </a:r>
            <a:r>
              <a:rPr sz="1400" err="1" smtClean="0">
                <a:solidFill>
                  <a:srgbClr val="FFFFFF"/>
                </a:solidFill>
              </a:rPr>
              <a:t>Пешехода</a:t>
            </a:r>
            <a:r>
              <a:rPr sz="1400" smtClean="0">
                <a:solidFill>
                  <a:srgbClr val="FFFFFF"/>
                </a:solidFill>
              </a:rPr>
              <a:t> </a:t>
            </a:r>
            <a:r>
              <a:rPr lang="ru-RU" sz="1400" smtClean="0">
                <a:solidFill>
                  <a:srgbClr val="FFFFFF"/>
                </a:solidFill>
              </a:rPr>
              <a:t>без световозвращающих элементов </a:t>
            </a:r>
            <a:r>
              <a:rPr sz="1400" smtClean="0">
                <a:solidFill>
                  <a:srgbClr val="FFFFFF"/>
                </a:solidFill>
              </a:rPr>
              <a:t>на </a:t>
            </a:r>
            <a:r>
              <a:rPr sz="1400">
                <a:solidFill>
                  <a:srgbClr val="FFFFFF"/>
                </a:solidFill>
              </a:rPr>
              <a:t>неосвещенной </a:t>
            </a:r>
            <a:r>
              <a:rPr sz="1400" smtClean="0">
                <a:solidFill>
                  <a:srgbClr val="FFFFFF"/>
                </a:solidFill>
              </a:rPr>
              <a:t>дороге</a:t>
            </a:r>
            <a:endParaRPr lang="ru-RU" sz="1400" smtClean="0">
              <a:solidFill>
                <a:srgbClr val="FFFFFF"/>
              </a:solidFill>
            </a:endParaRPr>
          </a:p>
          <a:p>
            <a:r>
              <a:rPr lang="ru-RU" sz="1400" smtClean="0">
                <a:solidFill>
                  <a:srgbClr val="FFFFFF"/>
                </a:solidFill>
              </a:rPr>
              <a:t> </a:t>
            </a:r>
            <a:r>
              <a:rPr sz="1400" smtClean="0">
                <a:solidFill>
                  <a:srgbClr val="FFFFFF"/>
                </a:solidFill>
              </a:rPr>
              <a:t>в </a:t>
            </a:r>
            <a:r>
              <a:rPr sz="1400">
                <a:solidFill>
                  <a:srgbClr val="FFFFFF"/>
                </a:solidFill>
              </a:rPr>
              <a:t>ближнем свете фар автомашины заметно не более чем с 50 </a:t>
            </a:r>
            <a:r>
              <a:rPr sz="1400" smtClean="0">
                <a:solidFill>
                  <a:srgbClr val="FFFFFF"/>
                </a:solidFill>
              </a:rPr>
              <a:t>м</a:t>
            </a:r>
            <a:r>
              <a:rPr lang="ru-RU" sz="1400" smtClean="0">
                <a:solidFill>
                  <a:srgbClr val="FFFFFF"/>
                </a:solidFill>
              </a:rPr>
              <a:t>.</a:t>
            </a:r>
            <a:endParaRPr sz="1400">
              <a:solidFill>
                <a:srgbClr val="FFFFFF"/>
              </a:solidFill>
            </a:endParaRPr>
          </a:p>
        </p:txBody>
      </p:sp>
      <p:sp>
        <p:nvSpPr>
          <p:cNvPr id="17418" name="Прямоугольник 17417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Рисунок 80897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80899" name="Прямоугольник 80898"/>
          <p:cNvSpPr>
            <a:spLocks/>
          </p:cNvSpPr>
          <p:nvPr/>
        </p:nvSpPr>
        <p:spPr>
          <a:xfrm>
            <a:off x="250825" y="692150"/>
            <a:ext cx="8642351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№4 (фотографии)</a:t>
            </a:r>
          </a:p>
        </p:txBody>
      </p:sp>
      <p:sp>
        <p:nvSpPr>
          <p:cNvPr id="80900" name="Прямоугольник 80899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80905" name="Прямоугольник 80904"/>
          <p:cNvSpPr>
            <a:spLocks/>
          </p:cNvSpPr>
          <p:nvPr/>
        </p:nvSpPr>
        <p:spPr>
          <a:xfrm>
            <a:off x="755576" y="6237312"/>
            <a:ext cx="8497639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>
                <a:solidFill>
                  <a:srgbClr val="FF9933"/>
                </a:solidFill>
              </a:rPr>
              <a:t>Выводы: </a:t>
            </a:r>
            <a:r>
              <a:rPr sz="1400" err="1" smtClean="0">
                <a:solidFill>
                  <a:srgbClr val="FFFFFF"/>
                </a:solidFill>
              </a:rPr>
              <a:t>Пешехода</a:t>
            </a:r>
            <a:r>
              <a:rPr sz="1400" smtClean="0">
                <a:solidFill>
                  <a:srgbClr val="FFFFFF"/>
                </a:solidFill>
              </a:rPr>
              <a:t> </a:t>
            </a:r>
            <a:r>
              <a:rPr lang="ru-RU" sz="1400" smtClean="0">
                <a:solidFill>
                  <a:srgbClr val="FFFFFF"/>
                </a:solidFill>
              </a:rPr>
              <a:t>без световозвращающих элементов д</a:t>
            </a:r>
            <a:r>
              <a:rPr sz="1400" smtClean="0">
                <a:solidFill>
                  <a:srgbClr val="FFFFFF"/>
                </a:solidFill>
              </a:rPr>
              <a:t>аже </a:t>
            </a:r>
            <a:r>
              <a:rPr sz="1400">
                <a:solidFill>
                  <a:srgbClr val="FFFFFF"/>
                </a:solidFill>
              </a:rPr>
              <a:t>в светлой одежде на неосвещенной </a:t>
            </a:r>
            <a:r>
              <a:rPr sz="1400" smtClean="0">
                <a:solidFill>
                  <a:srgbClr val="FFFFFF"/>
                </a:solidFill>
              </a:rPr>
              <a:t>дороге</a:t>
            </a:r>
            <a:r>
              <a:rPr lang="ru-RU" sz="1400" smtClean="0">
                <a:solidFill>
                  <a:srgbClr val="FFFFFF"/>
                </a:solidFill>
              </a:rPr>
              <a:t> </a:t>
            </a:r>
            <a:r>
              <a:rPr sz="1400" smtClean="0">
                <a:solidFill>
                  <a:srgbClr val="FFFFFF"/>
                </a:solidFill>
              </a:rPr>
              <a:t>в </a:t>
            </a:r>
            <a:r>
              <a:rPr sz="1400">
                <a:solidFill>
                  <a:srgbClr val="FFFFFF"/>
                </a:solidFill>
              </a:rPr>
              <a:t>ближнем свете фар </a:t>
            </a:r>
            <a:r>
              <a:rPr sz="1400" smtClean="0">
                <a:solidFill>
                  <a:srgbClr val="FFFFFF"/>
                </a:solidFill>
              </a:rPr>
              <a:t>автомашины </a:t>
            </a:r>
            <a:r>
              <a:rPr sz="1400">
                <a:solidFill>
                  <a:srgbClr val="FFFFFF"/>
                </a:solidFill>
              </a:rPr>
              <a:t>заметно не более чем со 70 </a:t>
            </a:r>
            <a:r>
              <a:rPr sz="1400" smtClean="0">
                <a:solidFill>
                  <a:srgbClr val="FFFFFF"/>
                </a:solidFill>
              </a:rPr>
              <a:t>м</a:t>
            </a:r>
            <a:r>
              <a:rPr lang="ru-RU" sz="1400" smtClean="0">
                <a:solidFill>
                  <a:srgbClr val="FFFFFF"/>
                </a:solidFill>
              </a:rPr>
              <a:t>.</a:t>
            </a:r>
            <a:endParaRPr sz="1400">
              <a:solidFill>
                <a:srgbClr val="FFFFFF"/>
              </a:solidFill>
            </a:endParaRPr>
          </a:p>
        </p:txBody>
      </p:sp>
      <p:sp>
        <p:nvSpPr>
          <p:cNvPr id="80906" name="Прямоугольник 80905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  <p:pic>
        <p:nvPicPr>
          <p:cNvPr id="80907" name="Рисунок 80906"/>
          <p:cNvPicPr>
            <a:picLocks/>
          </p:cNvPicPr>
          <p:nvPr/>
        </p:nvPicPr>
        <p:blipFill rotWithShape="0">
          <a:blip r:embed="rId3" cstate="print">
            <a:extLst/>
          </a:blip>
          <a:srcRect/>
          <a:stretch>
            <a:fillRect/>
          </a:stretch>
        </p:blipFill>
        <p:spPr>
          <a:xfrm>
            <a:off x="4787900" y="3717032"/>
            <a:ext cx="3754438" cy="25019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0908" name="Рисунок 80907"/>
          <p:cNvPicPr>
            <a:picLocks/>
          </p:cNvPicPr>
          <p:nvPr/>
        </p:nvPicPr>
        <p:blipFill rotWithShape="0">
          <a:blip r:embed="rId4" cstate="print">
            <a:extLst/>
          </a:blip>
          <a:srcRect/>
          <a:stretch>
            <a:fillRect/>
          </a:stretch>
        </p:blipFill>
        <p:spPr>
          <a:xfrm>
            <a:off x="857249" y="3735412"/>
            <a:ext cx="3754438" cy="25019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0909" name="Рисунок 80908"/>
          <p:cNvPicPr>
            <a:picLocks/>
          </p:cNvPicPr>
          <p:nvPr/>
        </p:nvPicPr>
        <p:blipFill rotWithShape="0">
          <a:blip r:embed="rId5" cstate="print">
            <a:extLst/>
          </a:blip>
          <a:srcRect/>
          <a:stretch>
            <a:fillRect/>
          </a:stretch>
        </p:blipFill>
        <p:spPr>
          <a:xfrm>
            <a:off x="4787900" y="1125538"/>
            <a:ext cx="3756026" cy="25019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0910" name="Рисунок 80909"/>
          <p:cNvPicPr>
            <a:picLocks/>
          </p:cNvPicPr>
          <p:nvPr/>
        </p:nvPicPr>
        <p:blipFill rotWithShape="0">
          <a:blip r:embed="rId6" cstate="print">
            <a:extLst/>
          </a:blip>
          <a:srcRect/>
          <a:stretch>
            <a:fillRect/>
          </a:stretch>
        </p:blipFill>
        <p:spPr>
          <a:xfrm>
            <a:off x="861218" y="1125538"/>
            <a:ext cx="3746500" cy="250190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18433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18435" name="Прямоугольник 18434"/>
          <p:cNvSpPr>
            <a:spLocks/>
          </p:cNvSpPr>
          <p:nvPr/>
        </p:nvSpPr>
        <p:spPr>
          <a:xfrm>
            <a:off x="250825" y="692150"/>
            <a:ext cx="8642351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№4 (фотографии)</a:t>
            </a:r>
          </a:p>
        </p:txBody>
      </p:sp>
      <p:sp>
        <p:nvSpPr>
          <p:cNvPr id="18436" name="Прямоугольник 18435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18437" name="Прямоугольник 18436"/>
          <p:cNvSpPr>
            <a:spLocks/>
          </p:cNvSpPr>
          <p:nvPr/>
        </p:nvSpPr>
        <p:spPr>
          <a:xfrm>
            <a:off x="3203575" y="115888"/>
            <a:ext cx="5797581" cy="457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ru-RU" sz="1200" smtClean="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  <a:endParaRPr lang="ru-RU" sz="1200">
              <a:solidFill>
                <a:srgbClr val="FF9933"/>
              </a:solidFill>
            </a:endParaRPr>
          </a:p>
        </p:txBody>
      </p:sp>
      <p:pic>
        <p:nvPicPr>
          <p:cNvPr id="18438" name="Рисунок 18437"/>
          <p:cNvPicPr>
            <a:picLocks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1000125" y="1214438"/>
            <a:ext cx="3571875" cy="2382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39" name="Рисунок 18438"/>
          <p:cNvPicPr>
            <a:picLocks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>
          <a:xfrm>
            <a:off x="4716016" y="1214438"/>
            <a:ext cx="3571875" cy="2382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40" name="Рисунок 18439"/>
          <p:cNvPicPr>
            <a:picLocks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>
          <a:xfrm>
            <a:off x="1000125" y="3722688"/>
            <a:ext cx="3571875" cy="2382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41" name="Рисунок 18440"/>
          <p:cNvPicPr>
            <a:picLocks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>
          <a:xfrm>
            <a:off x="4716016" y="3722688"/>
            <a:ext cx="3571875" cy="2382838"/>
          </a:xfrm>
          <a:prstGeom prst="rect">
            <a:avLst/>
          </a:prstGeom>
          <a:noFill/>
          <a:ln>
            <a:noFill/>
          </a:ln>
        </p:spPr>
      </p:pic>
      <p:sp>
        <p:nvSpPr>
          <p:cNvPr id="18442" name="Прямоугольник 18441"/>
          <p:cNvSpPr>
            <a:spLocks/>
          </p:cNvSpPr>
          <p:nvPr/>
        </p:nvSpPr>
        <p:spPr>
          <a:xfrm>
            <a:off x="921146" y="6215063"/>
            <a:ext cx="7827318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>
                <a:solidFill>
                  <a:srgbClr val="FF9933"/>
                </a:solidFill>
              </a:rPr>
              <a:t>Выводы: </a:t>
            </a:r>
            <a:r>
              <a:rPr lang="en-US" altLang="en-US" sz="1400" err="1" smtClean="0">
                <a:solidFill>
                  <a:srgbClr val="FFFFFF"/>
                </a:solidFill>
              </a:rPr>
              <a:t>Пешехода</a:t>
            </a:r>
            <a:r>
              <a:rPr lang="en-US" altLang="en-US" sz="1400" smtClean="0">
                <a:solidFill>
                  <a:srgbClr val="FFFFFF"/>
                </a:solidFill>
              </a:rPr>
              <a:t> со световозвращателем (треугольным СВ-жилетом)</a:t>
            </a:r>
            <a:r>
              <a:rPr lang="ru-RU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 smtClean="0">
                <a:solidFill>
                  <a:srgbClr val="FFFFFF"/>
                </a:solidFill>
              </a:rPr>
              <a:t>на </a:t>
            </a:r>
            <a:r>
              <a:rPr lang="en-US" altLang="en-US" sz="1400">
                <a:solidFill>
                  <a:srgbClr val="FFFFFF"/>
                </a:solidFill>
              </a:rPr>
              <a:t>неосвещенной </a:t>
            </a:r>
            <a:r>
              <a:rPr lang="en-US" altLang="en-US" sz="1400" smtClean="0">
                <a:solidFill>
                  <a:srgbClr val="FFFFFF"/>
                </a:solidFill>
              </a:rPr>
              <a:t>дороге в </a:t>
            </a:r>
            <a:r>
              <a:rPr lang="en-US" altLang="en-US" sz="1400">
                <a:solidFill>
                  <a:srgbClr val="FFFFFF"/>
                </a:solidFill>
              </a:rPr>
              <a:t>ближнем свете фар автомашины хорошо заметно </a:t>
            </a:r>
            <a:r>
              <a:rPr lang="en-US" altLang="en-US" sz="1400" err="1">
                <a:solidFill>
                  <a:srgbClr val="FFFFFF"/>
                </a:solidFill>
              </a:rPr>
              <a:t>уже</a:t>
            </a:r>
            <a:r>
              <a:rPr lang="en-US" altLang="en-US" sz="1400">
                <a:solidFill>
                  <a:srgbClr val="FFFFFF"/>
                </a:solidFill>
              </a:rPr>
              <a:t> </a:t>
            </a:r>
            <a:r>
              <a:rPr lang="en-US" altLang="en-US" sz="1400" err="1" smtClean="0">
                <a:solidFill>
                  <a:srgbClr val="FFFFFF"/>
                </a:solidFill>
              </a:rPr>
              <a:t>со</a:t>
            </a:r>
            <a:r>
              <a:rPr lang="ru-RU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 smtClean="0">
                <a:solidFill>
                  <a:srgbClr val="FFFFFF"/>
                </a:solidFill>
              </a:rPr>
              <a:t>150 м</a:t>
            </a:r>
            <a:r>
              <a:rPr lang="ru-RU" altLang="en-US" sz="1400" smtClean="0">
                <a:solidFill>
                  <a:srgbClr val="FFFFFF"/>
                </a:solidFill>
              </a:rPr>
              <a:t>.</a:t>
            </a:r>
            <a:endParaRPr lang="en-US" altLang="en-US" sz="14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19457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19459" name="Прямоугольник 19458"/>
          <p:cNvSpPr>
            <a:spLocks/>
          </p:cNvSpPr>
          <p:nvPr/>
        </p:nvSpPr>
        <p:spPr>
          <a:xfrm>
            <a:off x="250825" y="692150"/>
            <a:ext cx="8642351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№4 (фотографии)</a:t>
            </a:r>
          </a:p>
        </p:txBody>
      </p:sp>
      <p:sp>
        <p:nvSpPr>
          <p:cNvPr id="19460" name="Прямоугольник 19459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19461" name="Прямоугольник 19460"/>
          <p:cNvSpPr>
            <a:spLocks/>
          </p:cNvSpPr>
          <p:nvPr/>
        </p:nvSpPr>
        <p:spPr>
          <a:xfrm>
            <a:off x="3203575" y="115888"/>
            <a:ext cx="5797581" cy="457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ru-RU" sz="1200" smtClean="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  <a:endParaRPr lang="ru-RU" sz="1200">
              <a:solidFill>
                <a:srgbClr val="FF9933"/>
              </a:solidFill>
            </a:endParaRPr>
          </a:p>
        </p:txBody>
      </p:sp>
      <p:pic>
        <p:nvPicPr>
          <p:cNvPr id="19462" name="Рисунок 19461"/>
          <p:cNvPicPr>
            <a:picLocks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4572000" y="3664245"/>
            <a:ext cx="3586338" cy="2429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63" name="Рисунок 19462"/>
          <p:cNvPicPr>
            <a:picLocks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>
          <a:xfrm>
            <a:off x="875159" y="3645024"/>
            <a:ext cx="3552825" cy="2429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64" name="Рисунок 19463"/>
          <p:cNvPicPr>
            <a:picLocks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>
          <a:xfrm>
            <a:off x="4604459" y="1124744"/>
            <a:ext cx="3567941" cy="2372214"/>
          </a:xfrm>
          <a:prstGeom prst="rect">
            <a:avLst/>
          </a:prstGeom>
          <a:noFill/>
          <a:ln>
            <a:noFill/>
          </a:ln>
        </p:spPr>
      </p:pic>
      <p:sp>
        <p:nvSpPr>
          <p:cNvPr id="19466" name="Прямоугольник 19465"/>
          <p:cNvSpPr>
            <a:spLocks/>
          </p:cNvSpPr>
          <p:nvPr/>
        </p:nvSpPr>
        <p:spPr>
          <a:xfrm>
            <a:off x="611186" y="6143625"/>
            <a:ext cx="8569326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>
                <a:solidFill>
                  <a:srgbClr val="FF9933"/>
                </a:solidFill>
              </a:rPr>
              <a:t>Выводы: </a:t>
            </a:r>
            <a:r>
              <a:rPr lang="en-US" altLang="en-US" sz="1400" smtClean="0">
                <a:solidFill>
                  <a:srgbClr val="FFFFFF"/>
                </a:solidFill>
              </a:rPr>
              <a:t>Пешехода</a:t>
            </a:r>
            <a:r>
              <a:rPr lang="ru-RU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 smtClean="0">
                <a:solidFill>
                  <a:srgbClr val="FFFFFF"/>
                </a:solidFill>
              </a:rPr>
              <a:t>с  несъемными световозвращателями</a:t>
            </a:r>
            <a:r>
              <a:rPr lang="ru-RU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 smtClean="0">
                <a:solidFill>
                  <a:srgbClr val="FFFFFF"/>
                </a:solidFill>
              </a:rPr>
              <a:t>(</a:t>
            </a:r>
            <a:r>
              <a:rPr lang="ru-RU" altLang="en-US" sz="1400" smtClean="0">
                <a:solidFill>
                  <a:srgbClr val="FFFFFF"/>
                </a:solidFill>
              </a:rPr>
              <a:t>СВ-</a:t>
            </a:r>
            <a:r>
              <a:rPr lang="en-US" altLang="en-US" sz="1400" smtClean="0">
                <a:solidFill>
                  <a:srgbClr val="FFFFFF"/>
                </a:solidFill>
              </a:rPr>
              <a:t>лентами, нашитыми на куртку) </a:t>
            </a:r>
            <a:r>
              <a:rPr lang="en-US" altLang="en-US" sz="1400">
                <a:solidFill>
                  <a:srgbClr val="FFFFFF"/>
                </a:solidFill>
              </a:rPr>
              <a:t>на неосвещенной </a:t>
            </a:r>
            <a:r>
              <a:rPr lang="en-US" altLang="en-US" sz="1400" smtClean="0">
                <a:solidFill>
                  <a:srgbClr val="FFFFFF"/>
                </a:solidFill>
              </a:rPr>
              <a:t>дороге </a:t>
            </a:r>
            <a:r>
              <a:rPr lang="en-US" altLang="en-US" sz="1400">
                <a:solidFill>
                  <a:srgbClr val="FFFFFF"/>
                </a:solidFill>
              </a:rPr>
              <a:t>в дальнем свете фар автомашины заметно более чем с 350 </a:t>
            </a:r>
            <a:r>
              <a:rPr lang="en-US" altLang="en-US" sz="1400" smtClean="0">
                <a:solidFill>
                  <a:srgbClr val="FFFFFF"/>
                </a:solidFill>
              </a:rPr>
              <a:t>м</a:t>
            </a:r>
            <a:r>
              <a:rPr lang="ru-RU" altLang="en-US" sz="1400" smtClean="0">
                <a:solidFill>
                  <a:srgbClr val="FFFFFF"/>
                </a:solidFill>
              </a:rPr>
              <a:t>.</a:t>
            </a:r>
            <a:endParaRPr lang="en-US" altLang="en-US" sz="1400">
              <a:solidFill>
                <a:srgbClr val="FFFFFF"/>
              </a:solidFill>
            </a:endParaRPr>
          </a:p>
        </p:txBody>
      </p:sp>
      <p:pic>
        <p:nvPicPr>
          <p:cNvPr id="19468" name="Рисунок 19467"/>
          <p:cNvPicPr>
            <a:picLocks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>
          <a:xfrm>
            <a:off x="875159" y="1124744"/>
            <a:ext cx="3552825" cy="2370138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одзаголовок 3073"/>
          <p:cNvSpPr>
            <a:spLocks noGrp="1"/>
          </p:cNvSpPr>
          <p:nvPr>
            <p:ph type="subTitle" idx="4294967295"/>
          </p:nvPr>
        </p:nvSpPr>
        <p:spPr>
          <a:xfrm>
            <a:off x="250825" y="1052513"/>
            <a:ext cx="8642351" cy="1871662"/>
          </a:xfrm>
          <a:ln/>
        </p:spPr>
        <p:txBody>
          <a:bodyPr wrap="square" lIns="91440" tIns="45720" rIns="91440" bIns="45720" anchor="t" anchorCtr="0"/>
          <a:lstStyle>
            <a:lvl1pPr marL="0" algn="ctr">
              <a:buNone/>
              <a:defRPr/>
            </a:lvl1pPr>
            <a:lvl2pPr marL="457200" algn="ctr">
              <a:buNone/>
              <a:defRPr/>
            </a:lvl2pPr>
            <a:lvl3pPr marL="914400" algn="ctr">
              <a:buNone/>
              <a:defRPr/>
            </a:lvl3pPr>
            <a:lvl4pPr marL="1371600" algn="ctr">
              <a:buNone/>
              <a:defRPr/>
            </a:lvl4pPr>
            <a:lvl5pPr marL="1828800" algn="ctr">
              <a:buNone/>
              <a:defRPr/>
            </a:lvl5pPr>
          </a:lstStyle>
          <a:p>
            <a:pPr algn="just">
              <a:lnSpc>
                <a:spcPct val="90000"/>
              </a:lnSpc>
            </a:pPr>
            <a:r>
              <a:rPr lang="ru-RU" altLang="en-US" sz="2000" b="1">
                <a:solidFill>
                  <a:srgbClr val="FFFFFF"/>
                </a:solidFill>
              </a:rPr>
              <a:t>Н</a:t>
            </a:r>
            <a:r>
              <a:rPr lang="en-US" altLang="en-US" sz="2000" b="1" smtClean="0">
                <a:solidFill>
                  <a:srgbClr val="FFFFFF"/>
                </a:solidFill>
              </a:rPr>
              <a:t>а </a:t>
            </a:r>
            <a:r>
              <a:rPr lang="en-US" altLang="en-US" sz="2000" b="1">
                <a:solidFill>
                  <a:srgbClr val="FFFFFF"/>
                </a:solidFill>
              </a:rPr>
              <a:t>территории испытательного полигона Центрального научно-исследовательского автомобильного и автомоторного института «НАМИ» проведены сравнительные испытания различных световозвращателей, имеющих разные формы, размеры, цвета, коэффициенты световозвращения и т.д.</a:t>
            </a:r>
          </a:p>
        </p:txBody>
      </p:sp>
      <p:pic>
        <p:nvPicPr>
          <p:cNvPr id="3075" name="Рисунок 3074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88913"/>
            <a:ext cx="2736850" cy="387350"/>
          </a:xfrm>
          <a:prstGeom prst="rect">
            <a:avLst/>
          </a:prstGeom>
          <a:noFill/>
          <a:ln>
            <a:noFill/>
          </a:ln>
        </p:spPr>
      </p:pic>
      <p:sp>
        <p:nvSpPr>
          <p:cNvPr id="3076" name="Прямоугольник 3075"/>
          <p:cNvSpPr>
            <a:spLocks/>
          </p:cNvSpPr>
          <p:nvPr/>
        </p:nvSpPr>
        <p:spPr>
          <a:xfrm>
            <a:off x="214313" y="692150"/>
            <a:ext cx="8713787" cy="7143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3077" name="Прямоугольник 3076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  <p:pic>
        <p:nvPicPr>
          <p:cNvPr id="3078" name="Рисунок 3077"/>
          <p:cNvPicPr>
            <a:picLocks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3240088" y="2571750"/>
            <a:ext cx="2627312" cy="1979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9" name="Рисунок 3078"/>
          <p:cNvPicPr>
            <a:picLocks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>
          <a:xfrm>
            <a:off x="3240088" y="4729163"/>
            <a:ext cx="2627312" cy="1979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0" name="Рисунок 3079"/>
          <p:cNvPicPr>
            <a:picLocks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>
          <a:xfrm>
            <a:off x="6194425" y="2568576"/>
            <a:ext cx="2627312" cy="1979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1" name="Рисунок 3080"/>
          <p:cNvPicPr>
            <a:picLocks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>
          <a:xfrm>
            <a:off x="6213337" y="4719638"/>
            <a:ext cx="2627313" cy="1979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2" name="Рисунок 3081"/>
          <p:cNvPicPr>
            <a:picLocks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>
          <a:xfrm>
            <a:off x="285750" y="2571750"/>
            <a:ext cx="2627313" cy="1979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3" name="Рисунок 3082"/>
          <p:cNvPicPr>
            <a:picLocks/>
          </p:cNvPicPr>
          <p:nvPr/>
        </p:nvPicPr>
        <p:blipFill>
          <a:blip r:embed="rId8" cstate="print">
            <a:extLst/>
          </a:blip>
          <a:srcRect/>
          <a:stretch>
            <a:fillRect/>
          </a:stretch>
        </p:blipFill>
        <p:spPr>
          <a:xfrm>
            <a:off x="298450" y="4719638"/>
            <a:ext cx="2627313" cy="1979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20481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20483" name="Прямоугольник 20482"/>
          <p:cNvSpPr>
            <a:spLocks/>
          </p:cNvSpPr>
          <p:nvPr/>
        </p:nvSpPr>
        <p:spPr>
          <a:xfrm>
            <a:off x="250825" y="692150"/>
            <a:ext cx="8642351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№4 (фотографии)</a:t>
            </a:r>
          </a:p>
        </p:txBody>
      </p:sp>
      <p:sp>
        <p:nvSpPr>
          <p:cNvPr id="20484" name="Прямоугольник 20483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20486" name="Прямоугольник 20485"/>
          <p:cNvSpPr>
            <a:spLocks/>
          </p:cNvSpPr>
          <p:nvPr/>
        </p:nvSpPr>
        <p:spPr>
          <a:xfrm>
            <a:off x="215328" y="6215063"/>
            <a:ext cx="8893176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lang="ru-RU" sz="1400">
                <a:solidFill>
                  <a:srgbClr val="FF9933"/>
                </a:solidFill>
              </a:rPr>
              <a:t>Выводы: </a:t>
            </a:r>
            <a:r>
              <a:rPr lang="en-US" altLang="en-US" sz="1400" err="1" smtClean="0">
                <a:solidFill>
                  <a:srgbClr val="FFFFFF"/>
                </a:solidFill>
              </a:rPr>
              <a:t>Пешехода</a:t>
            </a:r>
            <a:r>
              <a:rPr lang="en-US" altLang="en-US" sz="1400" smtClean="0">
                <a:solidFill>
                  <a:srgbClr val="FFFFFF"/>
                </a:solidFill>
              </a:rPr>
              <a:t> со световозвращателями (брелоками и значками на сумке</a:t>
            </a:r>
            <a:r>
              <a:rPr lang="ru-RU" altLang="en-US" sz="1400" smtClean="0">
                <a:solidFill>
                  <a:srgbClr val="FFFFFF"/>
                </a:solidFill>
              </a:rPr>
              <a:t>) </a:t>
            </a:r>
            <a:r>
              <a:rPr lang="en-US" altLang="en-US" sz="1400" smtClean="0">
                <a:solidFill>
                  <a:srgbClr val="FFFFFF"/>
                </a:solidFill>
              </a:rPr>
              <a:t>на </a:t>
            </a:r>
            <a:r>
              <a:rPr lang="en-US" altLang="en-US" sz="1400">
                <a:solidFill>
                  <a:srgbClr val="FFFFFF"/>
                </a:solidFill>
              </a:rPr>
              <a:t>неосвещенной </a:t>
            </a:r>
            <a:r>
              <a:rPr lang="en-US" altLang="en-US" sz="1400" smtClean="0">
                <a:solidFill>
                  <a:srgbClr val="FFFFFF"/>
                </a:solidFill>
              </a:rPr>
              <a:t>дороге</a:t>
            </a:r>
            <a:r>
              <a:rPr lang="ru-RU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 smtClean="0">
                <a:solidFill>
                  <a:srgbClr val="FFFFFF"/>
                </a:solidFill>
              </a:rPr>
              <a:t>в </a:t>
            </a:r>
            <a:r>
              <a:rPr lang="en-US" altLang="en-US" sz="1400">
                <a:solidFill>
                  <a:srgbClr val="FFFFFF"/>
                </a:solidFill>
              </a:rPr>
              <a:t>дальнем свете фар автомашины заметно более чем с 350 </a:t>
            </a:r>
            <a:r>
              <a:rPr lang="en-US" altLang="en-US" sz="1400" smtClean="0">
                <a:solidFill>
                  <a:srgbClr val="FFFFFF"/>
                </a:solidFill>
              </a:rPr>
              <a:t>м</a:t>
            </a:r>
            <a:r>
              <a:rPr lang="ru-RU" altLang="en-US" sz="1400" smtClean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20487" name="Рисунок 20486"/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3755143" y="3702049"/>
            <a:ext cx="3455987" cy="233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88" name="Рисунок 20487"/>
          <p:cNvPicPr>
            <a:picLocks noChangeAspect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>
          <a:xfrm>
            <a:off x="250826" y="3702050"/>
            <a:ext cx="3429000" cy="233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89" name="Рисунок 20488"/>
          <p:cNvPicPr>
            <a:picLocks noChangeAspect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>
          <a:xfrm>
            <a:off x="3749570" y="1342662"/>
            <a:ext cx="3467135" cy="2284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90" name="Рисунок 20489"/>
          <p:cNvPicPr>
            <a:picLocks noChangeAspect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>
          <a:xfrm>
            <a:off x="250825" y="1341438"/>
            <a:ext cx="3429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91" name="Рисунок 20490"/>
          <p:cNvPicPr>
            <a:picLocks noChangeAspect="1"/>
          </p:cNvPicPr>
          <p:nvPr/>
        </p:nvPicPr>
        <p:blipFill>
          <a:blip r:embed="rId7" cstate="print">
            <a:extLst/>
          </a:blip>
          <a:srcRect l="60870" t="48913" r="19564" b="5433"/>
          <a:stretch>
            <a:fillRect/>
          </a:stretch>
        </p:blipFill>
        <p:spPr>
          <a:xfrm>
            <a:off x="7308850" y="2205038"/>
            <a:ext cx="1758950" cy="2736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Прямоугольник 11"/>
          <p:cNvSpPr>
            <a:spLocks/>
          </p:cNvSpPr>
          <p:nvPr/>
        </p:nvSpPr>
        <p:spPr>
          <a:xfrm>
            <a:off x="3203575" y="115888"/>
            <a:ext cx="5797581" cy="457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ru-RU" sz="1200" smtClean="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  <a:endParaRPr lang="ru-RU" sz="1200">
              <a:solidFill>
                <a:srgbClr val="FF99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21505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21507" name="Прямоугольник 21506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21508" name="Прямоугольник 21507"/>
          <p:cNvSpPr>
            <a:spLocks/>
          </p:cNvSpPr>
          <p:nvPr/>
        </p:nvSpPr>
        <p:spPr>
          <a:xfrm>
            <a:off x="250825" y="692150"/>
            <a:ext cx="8642351" cy="609397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sz="2000">
                <a:solidFill>
                  <a:srgbClr val="FFFFFF"/>
                </a:solidFill>
              </a:rPr>
              <a:t>Эксперимент №5</a:t>
            </a:r>
          </a:p>
          <a:p>
            <a:pPr algn="ctr"/>
            <a:r>
              <a:rPr sz="3200" b="1">
                <a:solidFill>
                  <a:srgbClr val="FFFFFF"/>
                </a:solidFill>
              </a:rPr>
              <a:t>СВЕТОВОЗВРАЩАТЕЛИ С ВЫСОКИМ </a:t>
            </a:r>
            <a:endParaRPr lang="ru-RU" sz="3200" b="1" smtClean="0">
              <a:solidFill>
                <a:srgbClr val="FFFFFF"/>
              </a:solidFill>
            </a:endParaRPr>
          </a:p>
          <a:p>
            <a:pPr algn="ctr"/>
            <a:r>
              <a:rPr sz="3200" b="1" smtClean="0">
                <a:solidFill>
                  <a:srgbClr val="FFFFFF"/>
                </a:solidFill>
              </a:rPr>
              <a:t>И </a:t>
            </a:r>
            <a:r>
              <a:rPr sz="3200" b="1">
                <a:solidFill>
                  <a:srgbClr val="FFFFFF"/>
                </a:solidFill>
              </a:rPr>
              <a:t>НИЗКИМ </a:t>
            </a:r>
            <a:r>
              <a:rPr sz="3200" b="1" smtClean="0">
                <a:solidFill>
                  <a:srgbClr val="FFFFFF"/>
                </a:solidFill>
              </a:rPr>
              <a:t>КС</a:t>
            </a:r>
            <a:r>
              <a:rPr lang="ru-RU" sz="3200" b="1" smtClean="0">
                <a:solidFill>
                  <a:srgbClr val="FFFFFF"/>
                </a:solidFill>
              </a:rPr>
              <a:t>*</a:t>
            </a:r>
            <a:endParaRPr sz="3200" b="1">
              <a:solidFill>
                <a:srgbClr val="FFFFFF"/>
              </a:solidFill>
            </a:endParaRPr>
          </a:p>
          <a:p>
            <a:pPr algn="ctr"/>
            <a:endParaRPr lang="ru-RU" smtClean="0"/>
          </a:p>
          <a:p>
            <a:pPr algn="ctr"/>
            <a:endParaRPr/>
          </a:p>
          <a:p>
            <a:r>
              <a:rPr>
                <a:solidFill>
                  <a:srgbClr val="FF9933"/>
                </a:solidFill>
              </a:rPr>
              <a:t>Время: </a:t>
            </a:r>
            <a:r>
              <a:rPr>
                <a:solidFill>
                  <a:srgbClr val="FFFFFF"/>
                </a:solidFill>
              </a:rPr>
              <a:t>21:00 – 02:00</a:t>
            </a:r>
          </a:p>
          <a:p>
            <a:r>
              <a:rPr>
                <a:solidFill>
                  <a:srgbClr val="FF9933"/>
                </a:solidFill>
              </a:rPr>
              <a:t>Место: </a:t>
            </a:r>
            <a:r>
              <a:rPr>
                <a:solidFill>
                  <a:srgbClr val="FFFFFF"/>
                </a:solidFill>
              </a:rPr>
              <a:t>обочина неосвещенной дороги, вне населенного</a:t>
            </a:r>
          </a:p>
          <a:p>
            <a:r>
              <a:rPr>
                <a:solidFill>
                  <a:srgbClr val="FFFFFF"/>
                </a:solidFill>
              </a:rPr>
              <a:t>пункта</a:t>
            </a:r>
          </a:p>
          <a:p>
            <a:r>
              <a:rPr>
                <a:solidFill>
                  <a:srgbClr val="FF9933"/>
                </a:solidFill>
              </a:rPr>
              <a:t>Дистанция: </a:t>
            </a:r>
            <a:r>
              <a:rPr>
                <a:solidFill>
                  <a:srgbClr val="FFFFFF"/>
                </a:solidFill>
              </a:rPr>
              <a:t>50, 100, 200, 350 метров</a:t>
            </a:r>
          </a:p>
          <a:p>
            <a:r>
              <a:rPr>
                <a:solidFill>
                  <a:srgbClr val="FF9933"/>
                </a:solidFill>
              </a:rPr>
              <a:t>Объекты: </a:t>
            </a:r>
            <a:r>
              <a:rPr>
                <a:solidFill>
                  <a:srgbClr val="FFFFFF"/>
                </a:solidFill>
              </a:rPr>
              <a:t>пешеходы</a:t>
            </a:r>
          </a:p>
          <a:p>
            <a:r>
              <a:rPr>
                <a:solidFill>
                  <a:srgbClr val="FF9933"/>
                </a:solidFill>
              </a:rPr>
              <a:t>Условия съемки: </a:t>
            </a:r>
            <a:r>
              <a:rPr>
                <a:solidFill>
                  <a:srgbClr val="FFFFFF"/>
                </a:solidFill>
              </a:rPr>
              <a:t>18˚С, сухо, безоблачно</a:t>
            </a:r>
          </a:p>
          <a:p>
            <a:r>
              <a:rPr>
                <a:solidFill>
                  <a:srgbClr val="FF9933"/>
                </a:solidFill>
              </a:rPr>
              <a:t>Освещение: </a:t>
            </a:r>
            <a:r>
              <a:rPr>
                <a:solidFill>
                  <a:srgbClr val="FFFFFF"/>
                </a:solidFill>
              </a:rPr>
              <a:t>ближний и дальний  свет фар автомашины</a:t>
            </a:r>
          </a:p>
          <a:p>
            <a:r>
              <a:rPr>
                <a:solidFill>
                  <a:srgbClr val="FF9933"/>
                </a:solidFill>
              </a:rPr>
              <a:t>Световозвращающие элементы:</a:t>
            </a:r>
          </a:p>
          <a:p>
            <a:r>
              <a:rPr lang="ru-RU" smtClean="0">
                <a:solidFill>
                  <a:srgbClr val="FFFFFF"/>
                </a:solidFill>
              </a:rPr>
              <a:t>- с</a:t>
            </a:r>
            <a:r>
              <a:rPr smtClean="0">
                <a:solidFill>
                  <a:srgbClr val="FFFFFF"/>
                </a:solidFill>
              </a:rPr>
              <a:t>ветовозвращающие </a:t>
            </a:r>
            <a:r>
              <a:rPr>
                <a:solidFill>
                  <a:srgbClr val="FFFFFF"/>
                </a:solidFill>
              </a:rPr>
              <a:t>браслеты на обеих руках с низким и высоким КС</a:t>
            </a:r>
          </a:p>
          <a:p>
            <a:r>
              <a:rPr lang="ru-RU" smtClean="0">
                <a:solidFill>
                  <a:srgbClr val="FFFFFF"/>
                </a:solidFill>
              </a:rPr>
              <a:t>- с</a:t>
            </a:r>
            <a:r>
              <a:rPr smtClean="0">
                <a:solidFill>
                  <a:srgbClr val="FFFFFF"/>
                </a:solidFill>
              </a:rPr>
              <a:t>игнальные </a:t>
            </a:r>
            <a:r>
              <a:rPr>
                <a:solidFill>
                  <a:srgbClr val="FFFFFF"/>
                </a:solidFill>
              </a:rPr>
              <a:t>световозвращающие жилеты с низким и высоким КС</a:t>
            </a:r>
          </a:p>
          <a:p>
            <a:r>
              <a:rPr>
                <a:solidFill>
                  <a:srgbClr val="FF9933"/>
                </a:solidFill>
              </a:rPr>
              <a:t>Сценарий: </a:t>
            </a:r>
            <a:r>
              <a:rPr>
                <a:solidFill>
                  <a:srgbClr val="FFFFFF"/>
                </a:solidFill>
              </a:rPr>
              <a:t>пешеход идет по обочине или краю проезжей части, навстречу движению</a:t>
            </a:r>
          </a:p>
          <a:p>
            <a:r>
              <a:rPr>
                <a:solidFill>
                  <a:srgbClr val="FF9933"/>
                </a:solidFill>
              </a:rPr>
              <a:t>Задача: </a:t>
            </a:r>
            <a:r>
              <a:rPr>
                <a:solidFill>
                  <a:srgbClr val="FFFFFF"/>
                </a:solidFill>
              </a:rPr>
              <a:t>сравнение видимости световозвращателей с низким и </a:t>
            </a:r>
            <a:r>
              <a:rPr err="1">
                <a:solidFill>
                  <a:srgbClr val="FFFFFF"/>
                </a:solidFill>
              </a:rPr>
              <a:t>высоким</a:t>
            </a:r>
            <a:r>
              <a:rPr>
                <a:solidFill>
                  <a:srgbClr val="FFFFFF"/>
                </a:solidFill>
              </a:rPr>
              <a:t> </a:t>
            </a:r>
            <a:r>
              <a:rPr smtClean="0">
                <a:solidFill>
                  <a:srgbClr val="FFFFFF"/>
                </a:solidFill>
              </a:rPr>
              <a:t>КС</a:t>
            </a:r>
            <a:endParaRPr lang="ru-RU" smtClean="0">
              <a:solidFill>
                <a:srgbClr val="FFFFFF"/>
              </a:solidFill>
            </a:endParaRPr>
          </a:p>
          <a:p>
            <a:endParaRPr lang="ru-RU">
              <a:solidFill>
                <a:srgbClr val="FFFFFF"/>
              </a:solidFill>
            </a:endParaRPr>
          </a:p>
          <a:p>
            <a:r>
              <a:rPr lang="ru-RU" sz="1200" smtClean="0">
                <a:solidFill>
                  <a:srgbClr val="FFFFFF"/>
                </a:solidFill>
              </a:rPr>
              <a:t>* КС – коэффициент </a:t>
            </a:r>
            <a:r>
              <a:rPr lang="ru-RU" sz="1200" err="1" smtClean="0">
                <a:solidFill>
                  <a:srgbClr val="FFFFFF"/>
                </a:solidFill>
              </a:rPr>
              <a:t>световозвращения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21509" name="Прямоугольник 21508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  <p:pic>
        <p:nvPicPr>
          <p:cNvPr id="21510" name="Рисунок 21509"/>
          <p:cNvPicPr>
            <a:picLocks noChangeAspect="1"/>
          </p:cNvPicPr>
          <p:nvPr/>
        </p:nvPicPr>
        <p:blipFill>
          <a:blip r:embed="rId3" cstate="print">
            <a:extLst/>
          </a:blip>
          <a:srcRect l="63546" t="44255" r="17304"/>
          <a:stretch>
            <a:fillRect/>
          </a:stretch>
        </p:blipFill>
        <p:spPr>
          <a:xfrm>
            <a:off x="7143768" y="1643050"/>
            <a:ext cx="1785950" cy="30718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22529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22531" name="Прямоугольник 22530"/>
          <p:cNvSpPr>
            <a:spLocks/>
          </p:cNvSpPr>
          <p:nvPr/>
        </p:nvSpPr>
        <p:spPr>
          <a:xfrm>
            <a:off x="250825" y="692150"/>
            <a:ext cx="8642351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№5 (фотографии)</a:t>
            </a:r>
          </a:p>
        </p:txBody>
      </p:sp>
      <p:sp>
        <p:nvSpPr>
          <p:cNvPr id="22532" name="Прямоугольник 22531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22535" name="Прямоугольник 22534"/>
          <p:cNvSpPr>
            <a:spLocks/>
          </p:cNvSpPr>
          <p:nvPr/>
        </p:nvSpPr>
        <p:spPr>
          <a:xfrm>
            <a:off x="0" y="1052513"/>
            <a:ext cx="9144000" cy="3667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en-US" altLang="en-US">
                <a:solidFill>
                  <a:srgbClr val="FFFFFF"/>
                </a:solidFill>
              </a:rPr>
              <a:t>Сравнение изделий с низким и высоким КС (200 и 550 </a:t>
            </a:r>
            <a:r>
              <a:rPr lang="en-US" altLang="en-US" err="1">
                <a:solidFill>
                  <a:srgbClr val="FFFFFF"/>
                </a:solidFill>
              </a:rPr>
              <a:t>кнд</a:t>
            </a:r>
            <a:r>
              <a:rPr lang="en-US" altLang="en-US">
                <a:solidFill>
                  <a:srgbClr val="FFFFFF"/>
                </a:solidFill>
              </a:rPr>
              <a:t>/</a:t>
            </a:r>
            <a:r>
              <a:rPr lang="en-US" altLang="en-US" err="1">
                <a:solidFill>
                  <a:srgbClr val="FFFFFF"/>
                </a:solidFill>
              </a:rPr>
              <a:t>лкс</a:t>
            </a:r>
            <a:r>
              <a:rPr lang="en-US" altLang="en-US" sz="1400" err="1">
                <a:solidFill>
                  <a:srgbClr val="FFFFFF"/>
                </a:solidFill>
              </a:rPr>
              <a:t>x</a:t>
            </a:r>
            <a:r>
              <a:rPr lang="ru-RU">
                <a:solidFill>
                  <a:schemeClr val="bg1"/>
                </a:solidFill>
              </a:rPr>
              <a:t>м</a:t>
            </a:r>
            <a:r>
              <a:rPr lang="ru-RU" baseline="30000">
                <a:solidFill>
                  <a:schemeClr val="bg1"/>
                </a:solidFill>
              </a:rPr>
              <a:t>2</a:t>
            </a:r>
            <a:r>
              <a:rPr lang="en-US" altLang="en-US" smtClean="0">
                <a:solidFill>
                  <a:srgbClr val="FFFFFF"/>
                </a:solidFill>
              </a:rPr>
              <a:t>) </a:t>
            </a:r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22536" name="Рисунок 22535"/>
          <p:cNvPicPr>
            <a:picLocks/>
          </p:cNvPicPr>
          <p:nvPr/>
        </p:nvPicPr>
        <p:blipFill rotWithShape="0">
          <a:blip r:embed="rId3" cstate="print">
            <a:extLst/>
          </a:blip>
          <a:srcRect/>
          <a:stretch>
            <a:fillRect/>
          </a:stretch>
        </p:blipFill>
        <p:spPr>
          <a:xfrm>
            <a:off x="1412305" y="1484313"/>
            <a:ext cx="3087687" cy="2338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37" name="Рисунок 22536"/>
          <p:cNvPicPr>
            <a:picLocks noChangeAspect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>
          <a:xfrm>
            <a:off x="4716016" y="1484313"/>
            <a:ext cx="3089275" cy="233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38" name="Рисунок 22537"/>
          <p:cNvPicPr>
            <a:picLocks noChangeAspect="1"/>
          </p:cNvPicPr>
          <p:nvPr/>
        </p:nvPicPr>
        <p:blipFill rotWithShape="0">
          <a:blip r:embed="rId5" cstate="print">
            <a:extLst/>
          </a:blip>
          <a:srcRect/>
          <a:stretch>
            <a:fillRect/>
          </a:stretch>
        </p:blipFill>
        <p:spPr>
          <a:xfrm>
            <a:off x="1412305" y="4005263"/>
            <a:ext cx="3087687" cy="2303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39" name="Рисунок 22538"/>
          <p:cNvPicPr>
            <a:picLocks noChangeAspect="1"/>
          </p:cNvPicPr>
          <p:nvPr/>
        </p:nvPicPr>
        <p:blipFill rotWithShape="0">
          <a:blip r:embed="rId6" cstate="print">
            <a:extLst/>
          </a:blip>
          <a:srcRect/>
          <a:stretch>
            <a:fillRect/>
          </a:stretch>
        </p:blipFill>
        <p:spPr>
          <a:xfrm>
            <a:off x="4715147" y="4005263"/>
            <a:ext cx="3097213" cy="2338387"/>
          </a:xfrm>
          <a:prstGeom prst="rect">
            <a:avLst/>
          </a:prstGeom>
          <a:noFill/>
          <a:ln>
            <a:noFill/>
          </a:ln>
        </p:spPr>
      </p:pic>
      <p:sp>
        <p:nvSpPr>
          <p:cNvPr id="22541" name="Прямоугольник 22540"/>
          <p:cNvSpPr>
            <a:spLocks/>
          </p:cNvSpPr>
          <p:nvPr/>
        </p:nvSpPr>
        <p:spPr>
          <a:xfrm>
            <a:off x="1331640" y="6329363"/>
            <a:ext cx="7488831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>
                <a:solidFill>
                  <a:srgbClr val="FF9933"/>
                </a:solidFill>
              </a:rPr>
              <a:t>Выводы: </a:t>
            </a:r>
            <a:r>
              <a:rPr lang="en-US" altLang="en-US" sz="1400" err="1" smtClean="0">
                <a:solidFill>
                  <a:srgbClr val="FFFFFF"/>
                </a:solidFill>
              </a:rPr>
              <a:t>Световозвращающий</a:t>
            </a:r>
            <a:r>
              <a:rPr lang="en-US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>
                <a:solidFill>
                  <a:srgbClr val="FFFFFF"/>
                </a:solidFill>
              </a:rPr>
              <a:t>браслет с высоким КС заметен с большего </a:t>
            </a:r>
            <a:r>
              <a:rPr lang="en-US" altLang="en-US" sz="1400" smtClean="0">
                <a:solidFill>
                  <a:srgbClr val="FFFFFF"/>
                </a:solidFill>
              </a:rPr>
              <a:t>расстояния</a:t>
            </a:r>
            <a:r>
              <a:rPr lang="ru-RU" altLang="en-US" sz="1400" smtClean="0">
                <a:solidFill>
                  <a:srgbClr val="FFFFFF"/>
                </a:solidFill>
              </a:rPr>
              <a:t>.</a:t>
            </a:r>
            <a:endParaRPr lang="en-US" altLang="en-US" sz="1400">
              <a:solidFill>
                <a:srgbClr val="FFFFFF"/>
              </a:solidFill>
            </a:endParaRPr>
          </a:p>
        </p:txBody>
      </p:sp>
      <p:sp>
        <p:nvSpPr>
          <p:cNvPr id="12" name="Прямоугольник 11"/>
          <p:cNvSpPr>
            <a:spLocks/>
          </p:cNvSpPr>
          <p:nvPr/>
        </p:nvSpPr>
        <p:spPr>
          <a:xfrm>
            <a:off x="3203575" y="115888"/>
            <a:ext cx="5797581" cy="457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ru-RU" sz="1200" smtClean="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  <a:endParaRPr lang="ru-RU" sz="1200">
              <a:solidFill>
                <a:srgbClr val="FF99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23553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23555" name="Прямоугольник 23554"/>
          <p:cNvSpPr>
            <a:spLocks/>
          </p:cNvSpPr>
          <p:nvPr/>
        </p:nvSpPr>
        <p:spPr>
          <a:xfrm>
            <a:off x="250825" y="692150"/>
            <a:ext cx="8642351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№5 (фотографии)</a:t>
            </a:r>
          </a:p>
        </p:txBody>
      </p:sp>
      <p:sp>
        <p:nvSpPr>
          <p:cNvPr id="23556" name="Прямоугольник 23555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23558" name="Прямоугольник 23557"/>
          <p:cNvSpPr>
            <a:spLocks/>
          </p:cNvSpPr>
          <p:nvPr/>
        </p:nvSpPr>
        <p:spPr>
          <a:xfrm>
            <a:off x="0" y="1214438"/>
            <a:ext cx="9144000" cy="3667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en-US" altLang="en-US">
                <a:solidFill>
                  <a:srgbClr val="FFFFFF"/>
                </a:solidFill>
              </a:rPr>
              <a:t>Сравнение изделий с низким и высоким КС (200 и 550 </a:t>
            </a:r>
            <a:r>
              <a:rPr lang="en-US" altLang="en-US" err="1" smtClean="0">
                <a:solidFill>
                  <a:srgbClr val="FFFFFF"/>
                </a:solidFill>
              </a:rPr>
              <a:t>кнд</a:t>
            </a:r>
            <a:r>
              <a:rPr lang="en-US" altLang="en-US" smtClean="0">
                <a:solidFill>
                  <a:srgbClr val="FFFFFF"/>
                </a:solidFill>
              </a:rPr>
              <a:t>/</a:t>
            </a:r>
            <a:r>
              <a:rPr lang="en-US" altLang="en-US" err="1" smtClean="0">
                <a:solidFill>
                  <a:srgbClr val="FFFFFF"/>
                </a:solidFill>
              </a:rPr>
              <a:t>лкс</a:t>
            </a:r>
            <a:r>
              <a:rPr lang="en-US" altLang="en-US" sz="1400" err="1" smtClean="0">
                <a:solidFill>
                  <a:srgbClr val="FFFFFF"/>
                </a:solidFill>
              </a:rPr>
              <a:t>x</a:t>
            </a:r>
            <a:r>
              <a:rPr lang="ru-RU">
                <a:solidFill>
                  <a:schemeClr val="bg1"/>
                </a:solidFill>
              </a:rPr>
              <a:t>м</a:t>
            </a:r>
            <a:r>
              <a:rPr lang="ru-RU" baseline="30000">
                <a:solidFill>
                  <a:schemeClr val="bg1"/>
                </a:solidFill>
              </a:rPr>
              <a:t>2</a:t>
            </a:r>
            <a:r>
              <a:rPr lang="en-US" altLang="en-US" smtClean="0">
                <a:solidFill>
                  <a:srgbClr val="FFFFFF"/>
                </a:solidFill>
              </a:rPr>
              <a:t>)</a:t>
            </a: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3559" name="Прямоугольник 23558"/>
          <p:cNvSpPr>
            <a:spLocks noChangeAspect="1"/>
          </p:cNvSpPr>
          <p:nvPr/>
        </p:nvSpPr>
        <p:spPr>
          <a:xfrm>
            <a:off x="785813" y="1714500"/>
            <a:ext cx="3321050" cy="221456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pic>
        <p:nvPicPr>
          <p:cNvPr id="23560" name="Рисунок 23559"/>
          <p:cNvPicPr>
            <a:picLocks noChangeAspect="1"/>
          </p:cNvPicPr>
          <p:nvPr/>
        </p:nvPicPr>
        <p:blipFill rotWithShape="0">
          <a:blip r:embed="rId3" cstate="print">
            <a:extLst/>
          </a:blip>
          <a:srcRect/>
          <a:stretch>
            <a:fillRect/>
          </a:stretch>
        </p:blipFill>
        <p:spPr>
          <a:xfrm>
            <a:off x="1046163" y="1701800"/>
            <a:ext cx="3348037" cy="223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61" name="Рисунок 23560"/>
          <p:cNvPicPr>
            <a:picLocks noChangeAspect="1"/>
          </p:cNvPicPr>
          <p:nvPr/>
        </p:nvPicPr>
        <p:blipFill rotWithShape="0">
          <a:blip r:embed="rId4" cstate="print">
            <a:extLst/>
          </a:blip>
          <a:srcRect/>
          <a:stretch>
            <a:fillRect/>
          </a:stretch>
        </p:blipFill>
        <p:spPr>
          <a:xfrm>
            <a:off x="4716463" y="1700213"/>
            <a:ext cx="3348037" cy="22320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3589" name="Таблица 235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41599489"/>
              </p:ext>
            </p:extLst>
          </p:nvPr>
        </p:nvGraphicFramePr>
        <p:xfrm>
          <a:off x="322263" y="4869160"/>
          <a:ext cx="8497888" cy="1519555"/>
        </p:xfrm>
        <a:graphic>
          <a:graphicData uri="http://schemas.openxmlformats.org/drawingml/2006/table">
            <a:tbl>
              <a:tblPr/>
              <a:tblGrid>
                <a:gridCol w="2214563"/>
                <a:gridCol w="3467100"/>
                <a:gridCol w="2816225"/>
              </a:tblGrid>
              <a:tr h="365125">
                <a:tc rowSpan="2"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sq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 cap="sq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  <a:tc gridSpan="2"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800">
                          <a:solidFill>
                            <a:srgbClr val="FFFFFF"/>
                          </a:solidFill>
                        </a:rPr>
                        <a:t>КС материала, используемого в сигнальном жилете</a:t>
                      </a:r>
                    </a:p>
                  </a:txBody>
                  <a:tcPr>
                    <a:lnL w="12700">
                      <a:solidFill>
                        <a:srgbClr val="FFFFFF"/>
                      </a:solidFill>
                    </a:lnL>
                    <a:lnR w="12700" cap="sq">
                      <a:solidFill>
                        <a:srgbClr val="FFFFFF"/>
                      </a:solidFill>
                    </a:lnR>
                    <a:lnT w="12700" cap="sq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51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800">
                          <a:solidFill>
                            <a:srgbClr val="FFFFFF"/>
                          </a:solidFill>
                        </a:rPr>
                        <a:t>200 </a:t>
                      </a:r>
                      <a:r>
                        <a:rPr lang="en-US" altLang="en-US" sz="1800" err="1" smtClean="0">
                          <a:solidFill>
                            <a:srgbClr val="FFFFFF"/>
                          </a:solidFill>
                        </a:rPr>
                        <a:t>кнд</a:t>
                      </a:r>
                      <a:r>
                        <a:rPr lang="en-US" altLang="en-US" sz="1800" smtClean="0">
                          <a:solidFill>
                            <a:srgbClr val="FFFFFF"/>
                          </a:solidFill>
                        </a:rPr>
                        <a:t>/</a:t>
                      </a:r>
                      <a:r>
                        <a:rPr lang="en-US" altLang="en-US" sz="1800" err="1" smtClean="0">
                          <a:solidFill>
                            <a:srgbClr val="FFFFFF"/>
                          </a:solidFill>
                        </a:rPr>
                        <a:t>лкс</a:t>
                      </a:r>
                      <a:r>
                        <a:rPr lang="en-US" altLang="en-US" sz="1200" err="1" smtClean="0">
                          <a:solidFill>
                            <a:srgbClr val="FFFFFF"/>
                          </a:solidFill>
                        </a:rPr>
                        <a:t>x</a:t>
                      </a:r>
                      <a:r>
                        <a:rPr lang="ru-RU" sz="1800" smtClean="0">
                          <a:solidFill>
                            <a:schemeClr val="bg1"/>
                          </a:solidFill>
                        </a:rPr>
                        <a:t>м</a:t>
                      </a:r>
                      <a:r>
                        <a:rPr lang="ru-RU" sz="1800" baseline="3000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sz="18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800">
                          <a:solidFill>
                            <a:srgbClr val="FFFFFF"/>
                          </a:solidFill>
                        </a:rPr>
                        <a:t>550 </a:t>
                      </a:r>
                      <a:r>
                        <a:rPr lang="en-US" altLang="en-US" sz="1800" err="1" smtClean="0">
                          <a:solidFill>
                            <a:srgbClr val="FFFFFF"/>
                          </a:solidFill>
                        </a:rPr>
                        <a:t>кнд</a:t>
                      </a:r>
                      <a:r>
                        <a:rPr lang="en-US" altLang="en-US" sz="1800" smtClean="0">
                          <a:solidFill>
                            <a:srgbClr val="FFFFFF"/>
                          </a:solidFill>
                        </a:rPr>
                        <a:t>/</a:t>
                      </a:r>
                      <a:r>
                        <a:rPr lang="en-US" altLang="en-US" sz="1800" err="1" smtClean="0">
                          <a:solidFill>
                            <a:srgbClr val="FFFFFF"/>
                          </a:solidFill>
                        </a:rPr>
                        <a:t>лкс</a:t>
                      </a:r>
                      <a:r>
                        <a:rPr lang="en-US" altLang="en-US" sz="1200" err="1" smtClean="0">
                          <a:solidFill>
                            <a:srgbClr val="FFFFFF"/>
                          </a:solidFill>
                        </a:rPr>
                        <a:t>x</a:t>
                      </a:r>
                      <a:r>
                        <a:rPr lang="ru-RU" sz="1800" smtClean="0">
                          <a:solidFill>
                            <a:schemeClr val="bg1"/>
                          </a:solidFill>
                        </a:rPr>
                        <a:t>м</a:t>
                      </a:r>
                      <a:r>
                        <a:rPr lang="ru-RU" sz="1800" baseline="30000" smtClean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sz="1800" smtClean="0">
                          <a:solidFill>
                            <a:srgbClr val="FFFFFF"/>
                          </a:solidFill>
                        </a:rPr>
                        <a:t> </a:t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>
                      <a:solidFill>
                        <a:srgbClr val="FFFFFF"/>
                      </a:solidFill>
                    </a:lnL>
                    <a:lnR w="12700" cap="sq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</a:tr>
              <a:tr h="365125"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>
                        <a:buNone/>
                      </a:pPr>
                      <a:r>
                        <a:rPr sz="1800">
                          <a:solidFill>
                            <a:srgbClr val="FFFFFF"/>
                          </a:solidFill>
                        </a:rPr>
                        <a:t>Ближний свет фар</a:t>
                      </a:r>
                    </a:p>
                  </a:txBody>
                  <a:tcPr>
                    <a:lnL w="12700" cap="sq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800">
                          <a:solidFill>
                            <a:srgbClr val="FFFFFF"/>
                          </a:solidFill>
                        </a:rPr>
                        <a:t>150 м</a:t>
                      </a:r>
                    </a:p>
                  </a:txBody>
                  <a:tcPr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800" smtClean="0">
                          <a:solidFill>
                            <a:srgbClr val="FFFFFF"/>
                          </a:solidFill>
                        </a:rPr>
                        <a:t>250</a:t>
                      </a:r>
                      <a:r>
                        <a:rPr lang="ru-RU" sz="180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sz="1800" smtClean="0">
                          <a:solidFill>
                            <a:srgbClr val="FFFFFF"/>
                          </a:solidFill>
                        </a:rPr>
                        <a:t>м</a:t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>
                      <a:solidFill>
                        <a:srgbClr val="FFFFFF"/>
                      </a:solidFill>
                    </a:lnL>
                    <a:lnR w="12700" cap="sq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</a:tr>
              <a:tr h="422275"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>
                        <a:buNone/>
                      </a:pPr>
                      <a:r>
                        <a:rPr sz="1800">
                          <a:solidFill>
                            <a:srgbClr val="FFFFFF"/>
                          </a:solidFill>
                        </a:rPr>
                        <a:t>Дальний свет фар</a:t>
                      </a:r>
                    </a:p>
                  </a:txBody>
                  <a:tcPr>
                    <a:lnL w="12700" cap="sq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 cap="sq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800">
                          <a:solidFill>
                            <a:srgbClr val="FFFFFF"/>
                          </a:solidFill>
                        </a:rPr>
                        <a:t>300 м</a:t>
                      </a:r>
                    </a:p>
                  </a:txBody>
                  <a:tcPr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 cap="sq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800" smtClean="0">
                          <a:solidFill>
                            <a:srgbClr val="FFFFFF"/>
                          </a:solidFill>
                        </a:rPr>
                        <a:t>400</a:t>
                      </a:r>
                      <a:r>
                        <a:rPr lang="ru-RU" sz="180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sz="1800" smtClean="0">
                          <a:solidFill>
                            <a:srgbClr val="FFFFFF"/>
                          </a:solidFill>
                        </a:rPr>
                        <a:t>м</a:t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>
                      <a:solidFill>
                        <a:srgbClr val="FFFFFF"/>
                      </a:solidFill>
                    </a:lnL>
                    <a:lnR w="12700" cap="sq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 cap="sq">
                      <a:solidFill>
                        <a:srgbClr val="FFFFFF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3590" name="Прямоугольник 23589"/>
          <p:cNvSpPr>
            <a:spLocks/>
          </p:cNvSpPr>
          <p:nvPr/>
        </p:nvSpPr>
        <p:spPr>
          <a:xfrm>
            <a:off x="250825" y="4005263"/>
            <a:ext cx="8766175" cy="6413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en-US" altLang="en-US">
                <a:solidFill>
                  <a:srgbClr val="FFFFFF"/>
                </a:solidFill>
              </a:rPr>
              <a:t>Световозвращающий жилет с высоким КС заметен с большего расстояния и </a:t>
            </a:r>
            <a:r>
              <a:rPr lang="en-US" altLang="en-US" err="1">
                <a:solidFill>
                  <a:srgbClr val="FFFFFF"/>
                </a:solidFill>
              </a:rPr>
              <a:t>обладает</a:t>
            </a:r>
            <a:r>
              <a:rPr lang="en-US" altLang="en-US">
                <a:solidFill>
                  <a:srgbClr val="FFFFFF"/>
                </a:solidFill>
              </a:rPr>
              <a:t> </a:t>
            </a:r>
            <a:r>
              <a:rPr lang="ru-RU" err="1" smtClean="0">
                <a:solidFill>
                  <a:schemeClr val="bg1"/>
                </a:solidFill>
              </a:rPr>
              <a:t>бо́льшим</a:t>
            </a:r>
            <a:r>
              <a:rPr lang="en-US" altLang="en-US" smtClean="0">
                <a:solidFill>
                  <a:srgbClr val="FFFFFF"/>
                </a:solidFill>
              </a:rPr>
              <a:t> </a:t>
            </a:r>
            <a:r>
              <a:rPr lang="en-US" altLang="en-US">
                <a:solidFill>
                  <a:srgbClr val="FFFFFF"/>
                </a:solidFill>
              </a:rPr>
              <a:t>световозвращающим эффектом</a:t>
            </a:r>
          </a:p>
        </p:txBody>
      </p:sp>
      <p:sp>
        <p:nvSpPr>
          <p:cNvPr id="13" name="Прямоугольник 12"/>
          <p:cNvSpPr>
            <a:spLocks/>
          </p:cNvSpPr>
          <p:nvPr/>
        </p:nvSpPr>
        <p:spPr>
          <a:xfrm>
            <a:off x="3203575" y="115888"/>
            <a:ext cx="5797581" cy="457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ru-RU" sz="1200" smtClean="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  <a:endParaRPr lang="ru-RU" sz="1200">
              <a:solidFill>
                <a:srgbClr val="FF99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24577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24579" name="Прямоугольник 24578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24580" name="Прямоугольник 24579"/>
          <p:cNvSpPr>
            <a:spLocks/>
          </p:cNvSpPr>
          <p:nvPr/>
        </p:nvSpPr>
        <p:spPr>
          <a:xfrm>
            <a:off x="250825" y="692150"/>
            <a:ext cx="8893175" cy="515525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lang="en-US" altLang="en-US" sz="2000">
                <a:solidFill>
                  <a:srgbClr val="FFFFFF"/>
                </a:solidFill>
              </a:rPr>
              <a:t>Эксперимент №6</a:t>
            </a:r>
          </a:p>
          <a:p>
            <a:pPr algn="ctr"/>
            <a:endParaRPr lang="ru-RU" altLang="en-US" sz="1100" b="1" smtClean="0">
              <a:solidFill>
                <a:srgbClr val="FFFFFF"/>
              </a:solidFill>
            </a:endParaRPr>
          </a:p>
          <a:p>
            <a:pPr algn="ctr"/>
            <a:r>
              <a:rPr lang="en-US" altLang="en-US" sz="3200" b="1" smtClean="0">
                <a:solidFill>
                  <a:srgbClr val="FFFFFF"/>
                </a:solidFill>
              </a:rPr>
              <a:t>ВИДИМОСТЬ </a:t>
            </a:r>
            <a:r>
              <a:rPr lang="en-US" altLang="en-US" sz="3200" b="1">
                <a:solidFill>
                  <a:srgbClr val="FFFFFF"/>
                </a:solidFill>
              </a:rPr>
              <a:t>СВЕТОВОЗВРАЩАТЕЛЕЙ В РАЗЛИЧНОМ СВЕТЕ ФАР АВТОМАШИНЫ</a:t>
            </a:r>
          </a:p>
          <a:p>
            <a:endParaRPr lang="ru-RU" altLang="en-US" smtClean="0">
              <a:solidFill>
                <a:srgbClr val="FF9933"/>
              </a:solidFill>
            </a:endParaRPr>
          </a:p>
          <a:p>
            <a:r>
              <a:rPr lang="en-US" altLang="en-US" smtClean="0">
                <a:solidFill>
                  <a:srgbClr val="FF9933"/>
                </a:solidFill>
              </a:rPr>
              <a:t>Время</a:t>
            </a:r>
            <a:r>
              <a:rPr lang="en-US" altLang="en-US">
                <a:solidFill>
                  <a:srgbClr val="FF9933"/>
                </a:solidFill>
              </a:rPr>
              <a:t>: </a:t>
            </a:r>
            <a:r>
              <a:rPr lang="en-US" altLang="en-US">
                <a:solidFill>
                  <a:srgbClr val="FFFFFF"/>
                </a:solidFill>
              </a:rPr>
              <a:t>21:00 – 02:00</a:t>
            </a:r>
          </a:p>
          <a:p>
            <a:r>
              <a:rPr lang="en-US" altLang="en-US">
                <a:solidFill>
                  <a:srgbClr val="FF9933"/>
                </a:solidFill>
              </a:rPr>
              <a:t>Место: </a:t>
            </a:r>
            <a:r>
              <a:rPr lang="en-US" altLang="en-US">
                <a:solidFill>
                  <a:srgbClr val="FFFFFF"/>
                </a:solidFill>
              </a:rPr>
              <a:t>обочина неосвещенной дороги, </a:t>
            </a:r>
            <a:r>
              <a:rPr lang="en-US" altLang="en-US" err="1">
                <a:solidFill>
                  <a:srgbClr val="FFFFFF"/>
                </a:solidFill>
              </a:rPr>
              <a:t>вне</a:t>
            </a:r>
            <a:r>
              <a:rPr lang="en-US" altLang="en-US">
                <a:solidFill>
                  <a:srgbClr val="FFFFFF"/>
                </a:solidFill>
              </a:rPr>
              <a:t> </a:t>
            </a:r>
            <a:r>
              <a:rPr lang="en-US" altLang="en-US" err="1" smtClean="0">
                <a:solidFill>
                  <a:srgbClr val="FFFFFF"/>
                </a:solidFill>
              </a:rPr>
              <a:t>населенного</a:t>
            </a:r>
            <a:r>
              <a:rPr lang="ru-RU" altLang="en-US" smtClean="0">
                <a:solidFill>
                  <a:srgbClr val="FFFFFF"/>
                </a:solidFill>
              </a:rPr>
              <a:t> </a:t>
            </a:r>
            <a:r>
              <a:rPr lang="en-US" altLang="en-US" err="1" smtClean="0">
                <a:solidFill>
                  <a:srgbClr val="FFFFFF"/>
                </a:solidFill>
              </a:rPr>
              <a:t>пункта</a:t>
            </a:r>
            <a:endParaRPr lang="en-US" altLang="en-US">
              <a:solidFill>
                <a:srgbClr val="FFFFFF"/>
              </a:solidFill>
            </a:endParaRPr>
          </a:p>
          <a:p>
            <a:r>
              <a:rPr lang="en-US" altLang="en-US">
                <a:solidFill>
                  <a:srgbClr val="FF9933"/>
                </a:solidFill>
              </a:rPr>
              <a:t>Дистанция: </a:t>
            </a:r>
            <a:r>
              <a:rPr lang="en-US" altLang="en-US">
                <a:solidFill>
                  <a:srgbClr val="FFFFFF"/>
                </a:solidFill>
              </a:rPr>
              <a:t>50 метров</a:t>
            </a:r>
          </a:p>
          <a:p>
            <a:r>
              <a:rPr lang="en-US" altLang="en-US">
                <a:solidFill>
                  <a:srgbClr val="FF9933"/>
                </a:solidFill>
              </a:rPr>
              <a:t>Объекты: </a:t>
            </a:r>
            <a:r>
              <a:rPr lang="en-US" altLang="en-US">
                <a:solidFill>
                  <a:srgbClr val="FFFFFF"/>
                </a:solidFill>
              </a:rPr>
              <a:t>пешеходы</a:t>
            </a:r>
          </a:p>
          <a:p>
            <a:r>
              <a:rPr lang="en-US" altLang="en-US">
                <a:solidFill>
                  <a:srgbClr val="FF9933"/>
                </a:solidFill>
              </a:rPr>
              <a:t>Условия съемки: </a:t>
            </a:r>
            <a:r>
              <a:rPr lang="en-US" altLang="en-US">
                <a:solidFill>
                  <a:srgbClr val="FFFFFF"/>
                </a:solidFill>
              </a:rPr>
              <a:t>18˚С, сухо, безоблачно</a:t>
            </a:r>
          </a:p>
          <a:p>
            <a:r>
              <a:rPr lang="en-US" altLang="en-US">
                <a:solidFill>
                  <a:srgbClr val="FF9933"/>
                </a:solidFill>
              </a:rPr>
              <a:t>Освещение: </a:t>
            </a:r>
            <a:r>
              <a:rPr lang="en-US" altLang="en-US">
                <a:solidFill>
                  <a:srgbClr val="FFFFFF"/>
                </a:solidFill>
              </a:rPr>
              <a:t>габаритные огни, ближний и дальний  свет фар автомашины</a:t>
            </a:r>
          </a:p>
          <a:p>
            <a:r>
              <a:rPr lang="en-US" altLang="en-US">
                <a:solidFill>
                  <a:srgbClr val="FF9933"/>
                </a:solidFill>
              </a:rPr>
              <a:t>Световозвращающие элементы:</a:t>
            </a:r>
          </a:p>
          <a:p>
            <a:pPr marL="285750" indent="-285750">
              <a:buFontTx/>
              <a:buChar char="-"/>
            </a:pPr>
            <a:r>
              <a:rPr lang="en-US" altLang="en-US" err="1" smtClean="0">
                <a:solidFill>
                  <a:srgbClr val="FFFFFF"/>
                </a:solidFill>
              </a:rPr>
              <a:t>сигнальный</a:t>
            </a:r>
            <a:r>
              <a:rPr lang="en-US" altLang="en-US" smtClean="0">
                <a:solidFill>
                  <a:srgbClr val="FFFFFF"/>
                </a:solidFill>
              </a:rPr>
              <a:t> </a:t>
            </a:r>
            <a:r>
              <a:rPr lang="en-US" altLang="en-US">
                <a:solidFill>
                  <a:srgbClr val="FFFFFF"/>
                </a:solidFill>
              </a:rPr>
              <a:t>световозвращающий жилет с </a:t>
            </a:r>
            <a:r>
              <a:rPr lang="en-US" altLang="en-US" err="1" smtClean="0">
                <a:solidFill>
                  <a:srgbClr val="FFFFFF"/>
                </a:solidFill>
              </a:rPr>
              <a:t>нарукавниками</a:t>
            </a:r>
            <a:endParaRPr lang="ru-RU" altLang="en-US" smtClean="0">
              <a:solidFill>
                <a:srgbClr val="FFFFF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altLang="en-US" err="1" smtClean="0">
                <a:solidFill>
                  <a:srgbClr val="FFFFFF"/>
                </a:solidFill>
              </a:rPr>
              <a:t>световозвращающие</a:t>
            </a:r>
            <a:r>
              <a:rPr lang="en-US" altLang="en-US" smtClean="0">
                <a:solidFill>
                  <a:srgbClr val="FFFFFF"/>
                </a:solidFill>
              </a:rPr>
              <a:t> </a:t>
            </a:r>
            <a:r>
              <a:rPr lang="en-US" altLang="en-US">
                <a:solidFill>
                  <a:srgbClr val="FFFFFF"/>
                </a:solidFill>
              </a:rPr>
              <a:t>значки</a:t>
            </a:r>
          </a:p>
          <a:p>
            <a:r>
              <a:rPr lang="en-US" altLang="en-US">
                <a:solidFill>
                  <a:srgbClr val="FF9933"/>
                </a:solidFill>
              </a:rPr>
              <a:t>Сценарий: </a:t>
            </a:r>
            <a:r>
              <a:rPr lang="en-US" altLang="en-US">
                <a:solidFill>
                  <a:srgbClr val="FFFFFF"/>
                </a:solidFill>
              </a:rPr>
              <a:t>пешеход стоит у края проезжей части</a:t>
            </a:r>
          </a:p>
          <a:p>
            <a:r>
              <a:rPr lang="en-US" altLang="en-US">
                <a:solidFill>
                  <a:srgbClr val="FF9933"/>
                </a:solidFill>
              </a:rPr>
              <a:t>Задача: </a:t>
            </a:r>
            <a:r>
              <a:rPr lang="en-US" altLang="en-US">
                <a:solidFill>
                  <a:srgbClr val="FFFFFF"/>
                </a:solidFill>
              </a:rPr>
              <a:t>сравнение видимости пешехода с одинаковыми световозвращающими  элементами в разном свете фар автомашины</a:t>
            </a:r>
          </a:p>
        </p:txBody>
      </p:sp>
      <p:sp>
        <p:nvSpPr>
          <p:cNvPr id="24581" name="Прямоугольник 24580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25601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25603" name="Прямоугольник 25602"/>
          <p:cNvSpPr>
            <a:spLocks/>
          </p:cNvSpPr>
          <p:nvPr/>
        </p:nvSpPr>
        <p:spPr>
          <a:xfrm>
            <a:off x="250825" y="692150"/>
            <a:ext cx="8642351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№6 (фотографии)</a:t>
            </a:r>
          </a:p>
        </p:txBody>
      </p:sp>
      <p:sp>
        <p:nvSpPr>
          <p:cNvPr id="25604" name="Прямоугольник 25603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pic>
        <p:nvPicPr>
          <p:cNvPr id="25614" name="Рисунок 25613"/>
          <p:cNvPicPr>
            <a:picLocks noChangeAspect="1"/>
          </p:cNvPicPr>
          <p:nvPr/>
        </p:nvPicPr>
        <p:blipFill rotWithShape="0">
          <a:blip r:embed="rId3" cstate="print">
            <a:extLst/>
          </a:blip>
          <a:srcRect/>
          <a:stretch>
            <a:fillRect/>
          </a:stretch>
        </p:blipFill>
        <p:spPr>
          <a:xfrm>
            <a:off x="5156200" y="4221163"/>
            <a:ext cx="1647825" cy="2516187"/>
          </a:xfrm>
          <a:prstGeom prst="rect">
            <a:avLst/>
          </a:prstGeom>
          <a:ln/>
        </p:spPr>
      </p:pic>
      <p:pic>
        <p:nvPicPr>
          <p:cNvPr id="25615" name="Рисунок 25614"/>
          <p:cNvPicPr>
            <a:picLocks noChangeAspect="1"/>
          </p:cNvPicPr>
          <p:nvPr/>
        </p:nvPicPr>
        <p:blipFill rotWithShape="0">
          <a:blip r:embed="rId4" cstate="print">
            <a:extLst/>
          </a:blip>
          <a:srcRect/>
          <a:stretch>
            <a:fillRect/>
          </a:stretch>
        </p:blipFill>
        <p:spPr>
          <a:xfrm>
            <a:off x="7316788" y="4221163"/>
            <a:ext cx="1647824" cy="2516187"/>
          </a:xfrm>
          <a:prstGeom prst="rect">
            <a:avLst/>
          </a:prstGeom>
          <a:ln/>
        </p:spPr>
      </p:pic>
      <p:pic>
        <p:nvPicPr>
          <p:cNvPr id="25616" name="Рисунок 25615"/>
          <p:cNvPicPr>
            <a:picLocks noChangeAspect="1"/>
          </p:cNvPicPr>
          <p:nvPr/>
        </p:nvPicPr>
        <p:blipFill rotWithShape="0">
          <a:blip r:embed="rId5" cstate="print">
            <a:extLst/>
          </a:blip>
          <a:srcRect/>
          <a:stretch>
            <a:fillRect/>
          </a:stretch>
        </p:blipFill>
        <p:spPr>
          <a:xfrm>
            <a:off x="2779713" y="1557338"/>
            <a:ext cx="1647825" cy="2516187"/>
          </a:xfrm>
          <a:prstGeom prst="rect">
            <a:avLst/>
          </a:prstGeom>
          <a:ln/>
        </p:spPr>
      </p:pic>
      <p:pic>
        <p:nvPicPr>
          <p:cNvPr id="25617" name="Рисунок 25616"/>
          <p:cNvPicPr>
            <a:picLocks noChangeAspect="1"/>
          </p:cNvPicPr>
          <p:nvPr/>
        </p:nvPicPr>
        <p:blipFill rotWithShape="0">
          <a:blip r:embed="rId6" cstate="print">
            <a:extLst/>
          </a:blip>
          <a:srcRect/>
          <a:stretch>
            <a:fillRect/>
          </a:stretch>
        </p:blipFill>
        <p:spPr>
          <a:xfrm>
            <a:off x="5084763" y="1557338"/>
            <a:ext cx="1647825" cy="2516187"/>
          </a:xfrm>
          <a:prstGeom prst="rect">
            <a:avLst/>
          </a:prstGeom>
          <a:ln/>
        </p:spPr>
      </p:pic>
      <p:pic>
        <p:nvPicPr>
          <p:cNvPr id="25618" name="Рисунок 25617"/>
          <p:cNvPicPr>
            <a:picLocks noChangeAspect="1"/>
          </p:cNvPicPr>
          <p:nvPr/>
        </p:nvPicPr>
        <p:blipFill rotWithShape="0">
          <a:blip r:embed="rId7" cstate="print">
            <a:extLst/>
          </a:blip>
          <a:srcRect/>
          <a:stretch>
            <a:fillRect/>
          </a:stretch>
        </p:blipFill>
        <p:spPr>
          <a:xfrm>
            <a:off x="7307263" y="1557338"/>
            <a:ext cx="1647825" cy="2516187"/>
          </a:xfrm>
          <a:prstGeom prst="rect">
            <a:avLst/>
          </a:prstGeom>
          <a:ln/>
        </p:spPr>
      </p:pic>
      <p:pic>
        <p:nvPicPr>
          <p:cNvPr id="25619" name="Рисунок 25618"/>
          <p:cNvPicPr>
            <a:picLocks noChangeAspect="1"/>
          </p:cNvPicPr>
          <p:nvPr/>
        </p:nvPicPr>
        <p:blipFill rotWithShape="0">
          <a:blip r:embed="rId8" cstate="print">
            <a:extLst/>
          </a:blip>
          <a:srcRect/>
          <a:stretch>
            <a:fillRect/>
          </a:stretch>
        </p:blipFill>
        <p:spPr>
          <a:xfrm>
            <a:off x="2779713" y="4221163"/>
            <a:ext cx="1647825" cy="2516187"/>
          </a:xfrm>
          <a:prstGeom prst="rect">
            <a:avLst/>
          </a:prstGeom>
          <a:ln/>
        </p:spPr>
      </p:pic>
      <p:sp>
        <p:nvSpPr>
          <p:cNvPr id="25620" name="Прямоугольник 25619"/>
          <p:cNvSpPr>
            <a:spLocks/>
          </p:cNvSpPr>
          <p:nvPr/>
        </p:nvSpPr>
        <p:spPr>
          <a:xfrm>
            <a:off x="2411413" y="1196975"/>
            <a:ext cx="2376487" cy="304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/>
            <a:r>
              <a:rPr sz="1400">
                <a:solidFill>
                  <a:srgbClr val="FFFFFF"/>
                </a:solidFill>
              </a:rPr>
              <a:t>Габаритные огни</a:t>
            </a:r>
          </a:p>
        </p:txBody>
      </p:sp>
      <p:sp>
        <p:nvSpPr>
          <p:cNvPr id="25621" name="Прямоугольник 25620"/>
          <p:cNvSpPr>
            <a:spLocks/>
          </p:cNvSpPr>
          <p:nvPr/>
        </p:nvSpPr>
        <p:spPr>
          <a:xfrm>
            <a:off x="4962525" y="1179513"/>
            <a:ext cx="1841500" cy="3048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sz="1400">
                <a:solidFill>
                  <a:srgbClr val="FFFFFF"/>
                </a:solidFill>
              </a:rPr>
              <a:t>Ближний свет фар</a:t>
            </a:r>
          </a:p>
        </p:txBody>
      </p:sp>
      <p:sp>
        <p:nvSpPr>
          <p:cNvPr id="25622" name="Прямоугольник 25621"/>
          <p:cNvSpPr>
            <a:spLocks/>
          </p:cNvSpPr>
          <p:nvPr/>
        </p:nvSpPr>
        <p:spPr>
          <a:xfrm>
            <a:off x="7164388" y="1179513"/>
            <a:ext cx="1812924" cy="3048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sz="1400">
                <a:solidFill>
                  <a:srgbClr val="FFFFFF"/>
                </a:solidFill>
              </a:rPr>
              <a:t>Дальний свет фар</a:t>
            </a:r>
          </a:p>
        </p:txBody>
      </p:sp>
      <p:sp>
        <p:nvSpPr>
          <p:cNvPr id="25624" name="Прямая соединительная линия 25623"/>
          <p:cNvSpPr>
            <a:spLocks/>
          </p:cNvSpPr>
          <p:nvPr/>
        </p:nvSpPr>
        <p:spPr>
          <a:xfrm>
            <a:off x="4716463" y="1196975"/>
            <a:ext cx="0" cy="5472113"/>
          </a:xfrm>
          <a:prstGeom prst="line">
            <a:avLst/>
          </a:prstGeom>
          <a:noFill/>
          <a:ln w="15875">
            <a:solidFill>
              <a:srgbClr val="FFFFFF"/>
            </a:solidFill>
          </a:ln>
        </p:spPr>
        <p:txBody>
          <a:bodyPr wrap="none" rtlCol="0" anchor="ctr"/>
          <a:lstStyle/>
          <a:p>
            <a:pPr algn="ctr"/>
            <a:endParaRPr lang="zh-CN" altLang="en-US"/>
          </a:p>
        </p:txBody>
      </p:sp>
      <p:sp>
        <p:nvSpPr>
          <p:cNvPr id="25625" name="Прямая соединительная линия 25624"/>
          <p:cNvSpPr>
            <a:spLocks/>
          </p:cNvSpPr>
          <p:nvPr/>
        </p:nvSpPr>
        <p:spPr>
          <a:xfrm>
            <a:off x="7019925" y="1196975"/>
            <a:ext cx="0" cy="5472113"/>
          </a:xfrm>
          <a:prstGeom prst="line">
            <a:avLst/>
          </a:prstGeom>
          <a:noFill/>
          <a:ln w="15875">
            <a:solidFill>
              <a:srgbClr val="FFFFFF"/>
            </a:solidFill>
          </a:ln>
        </p:spPr>
        <p:txBody>
          <a:bodyPr wrap="none" rtlCol="0" anchor="ctr"/>
          <a:lstStyle/>
          <a:p>
            <a:pPr algn="ctr"/>
            <a:endParaRPr lang="zh-CN" altLang="en-US"/>
          </a:p>
        </p:txBody>
      </p:sp>
      <p:sp>
        <p:nvSpPr>
          <p:cNvPr id="25626" name="Прямая соединительная линия 25625"/>
          <p:cNvSpPr>
            <a:spLocks/>
          </p:cNvSpPr>
          <p:nvPr/>
        </p:nvSpPr>
        <p:spPr>
          <a:xfrm>
            <a:off x="323850" y="4149725"/>
            <a:ext cx="8569326" cy="0"/>
          </a:xfrm>
          <a:prstGeom prst="line">
            <a:avLst/>
          </a:prstGeom>
          <a:noFill/>
          <a:ln w="15875">
            <a:solidFill>
              <a:srgbClr val="FFFFFF"/>
            </a:solidFill>
          </a:ln>
        </p:spPr>
        <p:txBody>
          <a:bodyPr wrap="none" rtlCol="0" anchor="ctr"/>
          <a:lstStyle/>
          <a:p>
            <a:pPr algn="ctr"/>
            <a:endParaRPr lang="zh-CN" altLang="en-US"/>
          </a:p>
        </p:txBody>
      </p:sp>
      <p:sp>
        <p:nvSpPr>
          <p:cNvPr id="25627" name="Прямая соединительная линия 25626"/>
          <p:cNvSpPr>
            <a:spLocks/>
          </p:cNvSpPr>
          <p:nvPr/>
        </p:nvSpPr>
        <p:spPr>
          <a:xfrm>
            <a:off x="2555875" y="1196975"/>
            <a:ext cx="0" cy="5472113"/>
          </a:xfrm>
          <a:prstGeom prst="line">
            <a:avLst/>
          </a:prstGeom>
          <a:noFill/>
          <a:ln w="15875">
            <a:solidFill>
              <a:srgbClr val="FFFFFF"/>
            </a:solidFill>
          </a:ln>
        </p:spPr>
        <p:txBody>
          <a:bodyPr wrap="none" rtlCol="0" anchor="ctr"/>
          <a:lstStyle/>
          <a:p>
            <a:pPr algn="ctr"/>
            <a:endParaRPr lang="zh-CN" altLang="en-US"/>
          </a:p>
        </p:txBody>
      </p:sp>
      <p:sp>
        <p:nvSpPr>
          <p:cNvPr id="25628" name="Прямоугольник 25627"/>
          <p:cNvSpPr>
            <a:spLocks/>
          </p:cNvSpPr>
          <p:nvPr/>
        </p:nvSpPr>
        <p:spPr>
          <a:xfrm>
            <a:off x="0" y="2420938"/>
            <a:ext cx="2484438" cy="73866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88900"/>
            <a:r>
              <a:rPr lang="en-US" altLang="en-US" sz="1400" smtClean="0">
                <a:solidFill>
                  <a:srgbClr val="FFFFFF"/>
                </a:solidFill>
              </a:rPr>
              <a:t>Сигнальный </a:t>
            </a:r>
            <a:r>
              <a:rPr lang="ru-RU" altLang="en-US" sz="1400" smtClean="0">
                <a:solidFill>
                  <a:srgbClr val="FFFFFF"/>
                </a:solidFill>
              </a:rPr>
              <a:t>   </a:t>
            </a:r>
            <a:r>
              <a:rPr lang="en-US" altLang="en-US" sz="1400" smtClean="0">
                <a:solidFill>
                  <a:srgbClr val="FFFFFF"/>
                </a:solidFill>
              </a:rPr>
              <a:t>световозвращающий </a:t>
            </a:r>
            <a:r>
              <a:rPr lang="en-US" altLang="en-US" sz="1400">
                <a:solidFill>
                  <a:srgbClr val="FFFFFF"/>
                </a:solidFill>
              </a:rPr>
              <a:t>жилет с нарукавниками</a:t>
            </a:r>
          </a:p>
        </p:txBody>
      </p:sp>
      <p:sp>
        <p:nvSpPr>
          <p:cNvPr id="25630" name="Прямоугольник 25629"/>
          <p:cNvSpPr>
            <a:spLocks/>
          </p:cNvSpPr>
          <p:nvPr/>
        </p:nvSpPr>
        <p:spPr>
          <a:xfrm>
            <a:off x="0" y="4857760"/>
            <a:ext cx="2303463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88900"/>
            <a:r>
              <a:rPr sz="1400">
                <a:solidFill>
                  <a:srgbClr val="FFFFFF"/>
                </a:solidFill>
              </a:rPr>
              <a:t>Световозвращающие значки</a:t>
            </a:r>
          </a:p>
        </p:txBody>
      </p:sp>
      <p:sp>
        <p:nvSpPr>
          <p:cNvPr id="21" name="Прямоугольник 20"/>
          <p:cNvSpPr>
            <a:spLocks/>
          </p:cNvSpPr>
          <p:nvPr/>
        </p:nvSpPr>
        <p:spPr>
          <a:xfrm>
            <a:off x="3203575" y="115888"/>
            <a:ext cx="5797581" cy="457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ru-RU" sz="1200" smtClean="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  <a:endParaRPr lang="ru-RU" sz="1200">
              <a:solidFill>
                <a:srgbClr val="FF99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26625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26627" name="Прямоугольник 26626"/>
          <p:cNvSpPr>
            <a:spLocks/>
          </p:cNvSpPr>
          <p:nvPr/>
        </p:nvSpPr>
        <p:spPr>
          <a:xfrm>
            <a:off x="250825" y="981075"/>
            <a:ext cx="8893175" cy="553997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FFFFFF"/>
                </a:solidFill>
              </a:rPr>
              <a:t>Эксперимент №7</a:t>
            </a:r>
          </a:p>
          <a:p>
            <a:pPr algn="ctr"/>
            <a:r>
              <a:rPr lang="en-US" altLang="en-US" sz="3600" b="1">
                <a:solidFill>
                  <a:srgbClr val="FFFFFF"/>
                </a:solidFill>
              </a:rPr>
              <a:t>ПЕШЕХОДНЫЙ ПЕРЕХОД</a:t>
            </a:r>
          </a:p>
          <a:p>
            <a:pPr>
              <a:lnSpc>
                <a:spcPts val="2400"/>
              </a:lnSpc>
            </a:pPr>
            <a:r>
              <a:rPr lang="en-US" altLang="en-US" sz="1400">
                <a:solidFill>
                  <a:srgbClr val="FF9933"/>
                </a:solidFill>
              </a:rPr>
              <a:t>Время:</a:t>
            </a:r>
            <a:r>
              <a:rPr lang="en-US" altLang="en-US" sz="1400">
                <a:solidFill>
                  <a:srgbClr val="FFFFFF"/>
                </a:solidFill>
              </a:rPr>
              <a:t> 21:00 – 02:00</a:t>
            </a:r>
          </a:p>
          <a:p>
            <a:pPr>
              <a:lnSpc>
                <a:spcPts val="2400"/>
              </a:lnSpc>
            </a:pPr>
            <a:r>
              <a:rPr lang="en-US" altLang="en-US" sz="1400">
                <a:solidFill>
                  <a:srgbClr val="FF9933"/>
                </a:solidFill>
              </a:rPr>
              <a:t>Место: </a:t>
            </a:r>
            <a:r>
              <a:rPr lang="ru-RU" altLang="en-US" sz="1400" smtClean="0">
                <a:solidFill>
                  <a:schemeClr val="bg1"/>
                </a:solidFill>
              </a:rPr>
              <a:t>вне пешеходного перехода, </a:t>
            </a:r>
            <a:r>
              <a:rPr lang="en-US" altLang="en-US" sz="1400" err="1" smtClean="0">
                <a:solidFill>
                  <a:srgbClr val="FFFFFF"/>
                </a:solidFill>
              </a:rPr>
              <a:t>нерегулируемый</a:t>
            </a:r>
            <a:endParaRPr lang="ru-RU" altLang="en-US" sz="1400" smtClean="0">
              <a:solidFill>
                <a:srgbClr val="FFFFFF"/>
              </a:solidFill>
            </a:endParaRPr>
          </a:p>
          <a:p>
            <a:pPr>
              <a:lnSpc>
                <a:spcPts val="2400"/>
              </a:lnSpc>
            </a:pPr>
            <a:r>
              <a:rPr lang="ru-RU" altLang="en-US" sz="1400" smtClean="0">
                <a:solidFill>
                  <a:srgbClr val="FFFFFF"/>
                </a:solidFill>
              </a:rPr>
              <a:t>н</a:t>
            </a:r>
            <a:r>
              <a:rPr lang="en-US" altLang="en-US" sz="1400" err="1" smtClean="0">
                <a:solidFill>
                  <a:srgbClr val="FFFFFF"/>
                </a:solidFill>
              </a:rPr>
              <a:t>еосвещенный</a:t>
            </a:r>
            <a:r>
              <a:rPr lang="ru-RU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 err="1" smtClean="0">
                <a:solidFill>
                  <a:srgbClr val="FFFFFF"/>
                </a:solidFill>
              </a:rPr>
              <a:t>пешеходный</a:t>
            </a:r>
            <a:r>
              <a:rPr lang="en-US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 err="1" smtClean="0">
                <a:solidFill>
                  <a:srgbClr val="FFFFFF"/>
                </a:solidFill>
              </a:rPr>
              <a:t>переход</a:t>
            </a:r>
            <a:endParaRPr lang="en-US" altLang="en-US" sz="1400">
              <a:solidFill>
                <a:srgbClr val="FFFFFF"/>
              </a:solidFill>
            </a:endParaRPr>
          </a:p>
          <a:p>
            <a:pPr>
              <a:lnSpc>
                <a:spcPts val="2400"/>
              </a:lnSpc>
            </a:pPr>
            <a:r>
              <a:rPr lang="en-US" altLang="en-US" sz="1400">
                <a:solidFill>
                  <a:srgbClr val="FF9933"/>
                </a:solidFill>
              </a:rPr>
              <a:t>Дистанция: </a:t>
            </a:r>
            <a:r>
              <a:rPr lang="en-US" altLang="en-US" sz="1400">
                <a:solidFill>
                  <a:srgbClr val="FFFFFF"/>
                </a:solidFill>
              </a:rPr>
              <a:t>50, 100 метров</a:t>
            </a:r>
          </a:p>
          <a:p>
            <a:pPr>
              <a:lnSpc>
                <a:spcPts val="2400"/>
              </a:lnSpc>
            </a:pPr>
            <a:r>
              <a:rPr lang="en-US" altLang="en-US" sz="1400">
                <a:solidFill>
                  <a:srgbClr val="FF9933"/>
                </a:solidFill>
              </a:rPr>
              <a:t>Объекты:  </a:t>
            </a:r>
            <a:r>
              <a:rPr lang="en-US" altLang="en-US" sz="1400">
                <a:solidFill>
                  <a:srgbClr val="FFFFFF"/>
                </a:solidFill>
              </a:rPr>
              <a:t>4</a:t>
            </a:r>
            <a:r>
              <a:rPr lang="en-US" altLang="en-US" sz="1400">
                <a:solidFill>
                  <a:srgbClr val="FF9933"/>
                </a:solidFill>
              </a:rPr>
              <a:t> </a:t>
            </a:r>
            <a:r>
              <a:rPr lang="en-US" altLang="en-US" sz="1400">
                <a:solidFill>
                  <a:srgbClr val="FFFFFF"/>
                </a:solidFill>
              </a:rPr>
              <a:t>пешехода</a:t>
            </a:r>
          </a:p>
          <a:p>
            <a:pPr>
              <a:lnSpc>
                <a:spcPts val="2400"/>
              </a:lnSpc>
            </a:pPr>
            <a:r>
              <a:rPr lang="en-US" altLang="en-US" sz="1400">
                <a:solidFill>
                  <a:srgbClr val="FF9933"/>
                </a:solidFill>
              </a:rPr>
              <a:t>Условия съемки:</a:t>
            </a:r>
            <a:r>
              <a:rPr lang="en-US" altLang="en-US" sz="1400">
                <a:solidFill>
                  <a:srgbClr val="FFFFFF"/>
                </a:solidFill>
              </a:rPr>
              <a:t> 18˚С, сухо, безоблачно</a:t>
            </a:r>
          </a:p>
          <a:p>
            <a:pPr>
              <a:lnSpc>
                <a:spcPts val="2400"/>
              </a:lnSpc>
            </a:pPr>
            <a:r>
              <a:rPr lang="en-US" altLang="en-US" sz="1400">
                <a:solidFill>
                  <a:srgbClr val="FF9933"/>
                </a:solidFill>
              </a:rPr>
              <a:t>Освещение:</a:t>
            </a:r>
            <a:r>
              <a:rPr lang="en-US" altLang="en-US" sz="1400">
                <a:solidFill>
                  <a:srgbClr val="FFFFFF"/>
                </a:solidFill>
              </a:rPr>
              <a:t> ближний и дальний</a:t>
            </a:r>
          </a:p>
          <a:p>
            <a:pPr>
              <a:lnSpc>
                <a:spcPts val="2400"/>
              </a:lnSpc>
            </a:pPr>
            <a:r>
              <a:rPr lang="en-US" altLang="en-US" sz="1400">
                <a:solidFill>
                  <a:srgbClr val="FFFFFF"/>
                </a:solidFill>
              </a:rPr>
              <a:t>свет фар автомашины</a:t>
            </a:r>
          </a:p>
          <a:p>
            <a:pPr>
              <a:lnSpc>
                <a:spcPts val="2400"/>
              </a:lnSpc>
            </a:pPr>
            <a:r>
              <a:rPr lang="en-US" altLang="en-US" sz="1400">
                <a:solidFill>
                  <a:srgbClr val="FF9933"/>
                </a:solidFill>
              </a:rPr>
              <a:t>Световозвращающие элементы:</a:t>
            </a:r>
          </a:p>
          <a:p>
            <a:pPr marL="285750" indent="-285750">
              <a:lnSpc>
                <a:spcPts val="2400"/>
              </a:lnSpc>
              <a:buFontTx/>
              <a:buChar char="-"/>
            </a:pPr>
            <a:r>
              <a:rPr lang="en-US" altLang="en-US" sz="1400" err="1" smtClean="0">
                <a:solidFill>
                  <a:srgbClr val="FFFFFF"/>
                </a:solidFill>
              </a:rPr>
              <a:t>первый</a:t>
            </a:r>
            <a:r>
              <a:rPr lang="en-US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 err="1">
                <a:solidFill>
                  <a:srgbClr val="FFFFFF"/>
                </a:solidFill>
              </a:rPr>
              <a:t>пешеход</a:t>
            </a:r>
            <a:r>
              <a:rPr lang="en-US" altLang="en-US" sz="1400">
                <a:solidFill>
                  <a:srgbClr val="FFFFFF"/>
                </a:solidFill>
              </a:rPr>
              <a:t> </a:t>
            </a:r>
            <a:r>
              <a:rPr lang="ru-RU" altLang="en-US" sz="1400" smtClean="0">
                <a:solidFill>
                  <a:srgbClr val="FFFFFF"/>
                </a:solidFill>
              </a:rPr>
              <a:t>(1)</a:t>
            </a:r>
            <a:r>
              <a:rPr lang="en-US" altLang="en-US" sz="1400" smtClean="0">
                <a:solidFill>
                  <a:srgbClr val="FFFFFF"/>
                </a:solidFill>
              </a:rPr>
              <a:t> </a:t>
            </a:r>
            <a:r>
              <a:rPr lang="ru-RU" altLang="en-US" sz="1400">
                <a:solidFill>
                  <a:srgbClr val="FFFFFF"/>
                </a:solidFill>
              </a:rPr>
              <a:t>со</a:t>
            </a:r>
            <a:r>
              <a:rPr lang="en-US" altLang="en-US" sz="1400">
                <a:solidFill>
                  <a:srgbClr val="FFFFFF"/>
                </a:solidFill>
              </a:rPr>
              <a:t> </a:t>
            </a:r>
            <a:r>
              <a:rPr lang="en-US" altLang="en-US" sz="1400" err="1">
                <a:solidFill>
                  <a:srgbClr val="FFFFFF"/>
                </a:solidFill>
              </a:rPr>
              <a:t>световозвращающи</a:t>
            </a:r>
            <a:r>
              <a:rPr lang="ru-RU" altLang="en-US" sz="1400">
                <a:solidFill>
                  <a:srgbClr val="FFFFFF"/>
                </a:solidFill>
              </a:rPr>
              <a:t>ми</a:t>
            </a:r>
            <a:r>
              <a:rPr lang="en-US" altLang="en-US" sz="1400">
                <a:solidFill>
                  <a:srgbClr val="FFFFFF"/>
                </a:solidFill>
              </a:rPr>
              <a:t> </a:t>
            </a:r>
            <a:r>
              <a:rPr lang="en-US" altLang="en-US" sz="1400" err="1">
                <a:solidFill>
                  <a:srgbClr val="FFFFFF"/>
                </a:solidFill>
              </a:rPr>
              <a:t>браслет</a:t>
            </a:r>
            <a:r>
              <a:rPr lang="ru-RU" altLang="en-US" sz="1400" err="1">
                <a:solidFill>
                  <a:srgbClr val="FFFFFF"/>
                </a:solidFill>
              </a:rPr>
              <a:t>ами</a:t>
            </a:r>
            <a:r>
              <a:rPr lang="en-US" altLang="en-US" sz="1400">
                <a:solidFill>
                  <a:srgbClr val="FFFFFF"/>
                </a:solidFill>
              </a:rPr>
              <a:t> </a:t>
            </a:r>
            <a:r>
              <a:rPr lang="en-US" altLang="en-US" sz="1400" err="1">
                <a:solidFill>
                  <a:srgbClr val="FFFFFF"/>
                </a:solidFill>
              </a:rPr>
              <a:t>на</a:t>
            </a:r>
            <a:r>
              <a:rPr lang="en-US" altLang="en-US" sz="1400">
                <a:solidFill>
                  <a:srgbClr val="FFFFFF"/>
                </a:solidFill>
              </a:rPr>
              <a:t> </a:t>
            </a:r>
            <a:r>
              <a:rPr lang="en-US" altLang="en-US" sz="1400" err="1">
                <a:solidFill>
                  <a:srgbClr val="FFFFFF"/>
                </a:solidFill>
              </a:rPr>
              <a:t>обеих</a:t>
            </a:r>
            <a:r>
              <a:rPr lang="en-US" altLang="en-US" sz="1400">
                <a:solidFill>
                  <a:srgbClr val="FFFFFF"/>
                </a:solidFill>
              </a:rPr>
              <a:t> </a:t>
            </a:r>
            <a:r>
              <a:rPr lang="en-US" altLang="en-US" sz="1400" err="1" smtClean="0">
                <a:solidFill>
                  <a:srgbClr val="FFFFFF"/>
                </a:solidFill>
              </a:rPr>
              <a:t>руках</a:t>
            </a:r>
            <a:endParaRPr lang="ru-RU" altLang="en-US" sz="1400" smtClean="0">
              <a:solidFill>
                <a:srgbClr val="FFFFFF"/>
              </a:solidFill>
            </a:endParaRPr>
          </a:p>
          <a:p>
            <a:pPr marL="285750" indent="-285750">
              <a:lnSpc>
                <a:spcPts val="2400"/>
              </a:lnSpc>
              <a:buFontTx/>
              <a:buChar char="-"/>
            </a:pPr>
            <a:r>
              <a:rPr lang="en-US" altLang="en-US" sz="1400" err="1" smtClean="0">
                <a:solidFill>
                  <a:srgbClr val="FFFFFF"/>
                </a:solidFill>
              </a:rPr>
              <a:t>второй</a:t>
            </a:r>
            <a:r>
              <a:rPr lang="en-US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 err="1">
                <a:solidFill>
                  <a:srgbClr val="FFFFFF"/>
                </a:solidFill>
              </a:rPr>
              <a:t>пешеход</a:t>
            </a:r>
            <a:r>
              <a:rPr lang="en-US" altLang="en-US" sz="1400">
                <a:solidFill>
                  <a:srgbClr val="FFFFFF"/>
                </a:solidFill>
              </a:rPr>
              <a:t> </a:t>
            </a:r>
            <a:r>
              <a:rPr lang="en-US" altLang="en-US" sz="1400" smtClean="0">
                <a:solidFill>
                  <a:srgbClr val="FFFFFF"/>
                </a:solidFill>
              </a:rPr>
              <a:t> </a:t>
            </a:r>
            <a:r>
              <a:rPr lang="ru-RU" altLang="en-US" sz="1400" smtClean="0">
                <a:solidFill>
                  <a:srgbClr val="FFFFFF"/>
                </a:solidFill>
              </a:rPr>
              <a:t>(2) </a:t>
            </a:r>
            <a:r>
              <a:rPr lang="en-US" altLang="en-US" sz="1400" err="1" smtClean="0">
                <a:solidFill>
                  <a:srgbClr val="FFFFFF"/>
                </a:solidFill>
              </a:rPr>
              <a:t>со</a:t>
            </a:r>
            <a:r>
              <a:rPr lang="en-US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>
                <a:solidFill>
                  <a:srgbClr val="FFFFFF"/>
                </a:solidFill>
              </a:rPr>
              <a:t>световозвращающими значками </a:t>
            </a:r>
            <a:r>
              <a:rPr lang="en-US" altLang="en-US" sz="1400" smtClean="0">
                <a:solidFill>
                  <a:srgbClr val="FFFFFF"/>
                </a:solidFill>
              </a:rPr>
              <a:t>спереди</a:t>
            </a:r>
            <a:r>
              <a:rPr lang="ru-RU" altLang="en-US" sz="1400" smtClean="0">
                <a:solidFill>
                  <a:srgbClr val="FFFFFF"/>
                </a:solidFill>
              </a:rPr>
              <a:t> и</a:t>
            </a:r>
            <a:r>
              <a:rPr lang="en-US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>
                <a:solidFill>
                  <a:srgbClr val="FFFFFF"/>
                </a:solidFill>
              </a:rPr>
              <a:t>сбоку</a:t>
            </a:r>
          </a:p>
          <a:p>
            <a:pPr marL="285750" indent="-285750">
              <a:lnSpc>
                <a:spcPts val="2400"/>
              </a:lnSpc>
              <a:buFontTx/>
              <a:buChar char="-"/>
            </a:pPr>
            <a:r>
              <a:rPr lang="en-US" altLang="en-US" sz="1400" err="1" smtClean="0">
                <a:solidFill>
                  <a:srgbClr val="FFFFFF"/>
                </a:solidFill>
              </a:rPr>
              <a:t>третий</a:t>
            </a:r>
            <a:r>
              <a:rPr lang="en-US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 err="1">
                <a:solidFill>
                  <a:srgbClr val="FFFFFF"/>
                </a:solidFill>
              </a:rPr>
              <a:t>пешеход</a:t>
            </a:r>
            <a:r>
              <a:rPr lang="en-US" altLang="en-US" sz="1400">
                <a:solidFill>
                  <a:srgbClr val="FFFFFF"/>
                </a:solidFill>
              </a:rPr>
              <a:t> </a:t>
            </a:r>
            <a:r>
              <a:rPr lang="ru-RU" altLang="en-US" sz="1400" smtClean="0">
                <a:solidFill>
                  <a:srgbClr val="FFFFFF"/>
                </a:solidFill>
              </a:rPr>
              <a:t>(3</a:t>
            </a:r>
            <a:r>
              <a:rPr lang="ru-RU" altLang="en-US" sz="1400">
                <a:solidFill>
                  <a:srgbClr val="FFFFFF"/>
                </a:solidFill>
              </a:rPr>
              <a:t>) с </a:t>
            </a:r>
            <a:r>
              <a:rPr lang="en-US" altLang="en-US" sz="1400">
                <a:solidFill>
                  <a:srgbClr val="FFFFFF"/>
                </a:solidFill>
              </a:rPr>
              <a:t> </a:t>
            </a:r>
            <a:r>
              <a:rPr lang="en-US" altLang="en-US" sz="1400" err="1">
                <a:solidFill>
                  <a:srgbClr val="FFFFFF"/>
                </a:solidFill>
              </a:rPr>
              <a:t>рюкзак</a:t>
            </a:r>
            <a:r>
              <a:rPr lang="ru-RU" altLang="en-US" sz="1400">
                <a:solidFill>
                  <a:srgbClr val="FFFFFF"/>
                </a:solidFill>
              </a:rPr>
              <a:t>ом</a:t>
            </a:r>
            <a:r>
              <a:rPr lang="en-US" altLang="en-US" sz="1400">
                <a:solidFill>
                  <a:srgbClr val="FFFFFF"/>
                </a:solidFill>
              </a:rPr>
              <a:t> </a:t>
            </a:r>
            <a:r>
              <a:rPr lang="en-US" altLang="en-US" sz="1400" err="1">
                <a:solidFill>
                  <a:srgbClr val="FFFFFF"/>
                </a:solidFill>
              </a:rPr>
              <a:t>со</a:t>
            </a:r>
            <a:r>
              <a:rPr lang="en-US" altLang="en-US" sz="1400">
                <a:solidFill>
                  <a:srgbClr val="FFFFFF"/>
                </a:solidFill>
              </a:rPr>
              <a:t> </a:t>
            </a:r>
            <a:r>
              <a:rPr lang="en-US" altLang="en-US" sz="1400" err="1">
                <a:solidFill>
                  <a:srgbClr val="FFFFFF"/>
                </a:solidFill>
              </a:rPr>
              <a:t>световозвращающей</a:t>
            </a:r>
            <a:r>
              <a:rPr lang="en-US" altLang="en-US" sz="1400">
                <a:solidFill>
                  <a:srgbClr val="FFFFFF"/>
                </a:solidFill>
              </a:rPr>
              <a:t> </a:t>
            </a:r>
            <a:r>
              <a:rPr lang="en-US" altLang="en-US" sz="1400" err="1" smtClean="0">
                <a:solidFill>
                  <a:srgbClr val="FFFFFF"/>
                </a:solidFill>
              </a:rPr>
              <a:t>окантовкой</a:t>
            </a:r>
            <a:endParaRPr lang="ru-RU" altLang="en-US" sz="1400" smtClean="0">
              <a:solidFill>
                <a:srgbClr val="FFFFFF"/>
              </a:solidFill>
            </a:endParaRPr>
          </a:p>
          <a:p>
            <a:pPr marL="285750" indent="-285750">
              <a:lnSpc>
                <a:spcPts val="2400"/>
              </a:lnSpc>
              <a:buFontTx/>
              <a:buChar char="-"/>
            </a:pPr>
            <a:r>
              <a:rPr lang="en-US" altLang="en-US" sz="1400" err="1" smtClean="0">
                <a:solidFill>
                  <a:srgbClr val="FFFFFF"/>
                </a:solidFill>
              </a:rPr>
              <a:t>четвертый</a:t>
            </a:r>
            <a:r>
              <a:rPr lang="en-US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 err="1" smtClean="0">
                <a:solidFill>
                  <a:srgbClr val="FFFFFF"/>
                </a:solidFill>
              </a:rPr>
              <a:t>пешеход</a:t>
            </a:r>
            <a:r>
              <a:rPr lang="ru-RU" altLang="en-US" sz="1400" smtClean="0">
                <a:solidFill>
                  <a:srgbClr val="FFFFFF"/>
                </a:solidFill>
              </a:rPr>
              <a:t> (4)</a:t>
            </a:r>
            <a:r>
              <a:rPr lang="en-US" altLang="en-US" sz="1400">
                <a:solidFill>
                  <a:srgbClr val="FFFFFF"/>
                </a:solidFill>
              </a:rPr>
              <a:t> </a:t>
            </a:r>
            <a:r>
              <a:rPr lang="en-US" altLang="en-US" sz="1400" err="1">
                <a:solidFill>
                  <a:srgbClr val="FFFFFF"/>
                </a:solidFill>
              </a:rPr>
              <a:t>без</a:t>
            </a:r>
            <a:r>
              <a:rPr lang="en-US" altLang="en-US" sz="1400">
                <a:solidFill>
                  <a:srgbClr val="FFFFFF"/>
                </a:solidFill>
              </a:rPr>
              <a:t> световозвращающих </a:t>
            </a:r>
            <a:r>
              <a:rPr lang="en-US" altLang="en-US" sz="1400" err="1">
                <a:solidFill>
                  <a:srgbClr val="FFFFFF"/>
                </a:solidFill>
              </a:rPr>
              <a:t>элементов</a:t>
            </a:r>
            <a:endParaRPr lang="en-US" altLang="en-US" sz="1400">
              <a:solidFill>
                <a:srgbClr val="FFFFFF"/>
              </a:solidFill>
            </a:endParaRPr>
          </a:p>
          <a:p>
            <a:pPr>
              <a:lnSpc>
                <a:spcPts val="2400"/>
              </a:lnSpc>
            </a:pPr>
            <a:r>
              <a:rPr lang="en-US" altLang="en-US" sz="1400" err="1" smtClean="0">
                <a:solidFill>
                  <a:srgbClr val="FF9933"/>
                </a:solidFill>
              </a:rPr>
              <a:t>Сценарий</a:t>
            </a:r>
            <a:r>
              <a:rPr lang="en-US" altLang="en-US" sz="1400">
                <a:solidFill>
                  <a:srgbClr val="FF9933"/>
                </a:solidFill>
              </a:rPr>
              <a:t>:</a:t>
            </a:r>
            <a:r>
              <a:rPr lang="en-US" altLang="en-US" sz="1400">
                <a:solidFill>
                  <a:srgbClr val="FFFFFF"/>
                </a:solidFill>
              </a:rPr>
              <a:t> пешеходы переходят дорогу по пешеходном переходу</a:t>
            </a:r>
          </a:p>
          <a:p>
            <a:pPr>
              <a:lnSpc>
                <a:spcPts val="2400"/>
              </a:lnSpc>
            </a:pPr>
            <a:r>
              <a:rPr lang="en-US" altLang="en-US" sz="1400">
                <a:solidFill>
                  <a:srgbClr val="FF9933"/>
                </a:solidFill>
              </a:rPr>
              <a:t>Задача:</a:t>
            </a:r>
            <a:r>
              <a:rPr lang="en-US" altLang="en-US" sz="1400">
                <a:solidFill>
                  <a:srgbClr val="FFFFFF"/>
                </a:solidFill>
              </a:rPr>
              <a:t> определение заметности пешеходов, использующих различные виды световозвращателей</a:t>
            </a:r>
          </a:p>
        </p:txBody>
      </p:sp>
      <p:sp>
        <p:nvSpPr>
          <p:cNvPr id="26628" name="Прямоугольник 26627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pic>
        <p:nvPicPr>
          <p:cNvPr id="26632" name="Рисунок 26631"/>
          <p:cNvPicPr>
            <a:picLocks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4866026" y="1916832"/>
            <a:ext cx="4170470" cy="273630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7" name="Прямоугольник 6"/>
          <p:cNvSpPr>
            <a:spLocks/>
          </p:cNvSpPr>
          <p:nvPr/>
        </p:nvSpPr>
        <p:spPr>
          <a:xfrm>
            <a:off x="3203575" y="115888"/>
            <a:ext cx="5797581" cy="457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ru-RU" sz="1200" smtClean="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  <a:endParaRPr lang="ru-RU" sz="1200">
              <a:solidFill>
                <a:srgbClr val="FF99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27649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27651" name="Прямоугольник 27650"/>
          <p:cNvSpPr>
            <a:spLocks/>
          </p:cNvSpPr>
          <p:nvPr/>
        </p:nvSpPr>
        <p:spPr>
          <a:xfrm>
            <a:off x="250825" y="692150"/>
            <a:ext cx="8642351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№7 (фотографии)</a:t>
            </a:r>
          </a:p>
        </p:txBody>
      </p:sp>
      <p:sp>
        <p:nvSpPr>
          <p:cNvPr id="27652" name="Прямоугольник 27651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27653" name="Прямоугольник 27652"/>
          <p:cNvSpPr>
            <a:spLocks/>
          </p:cNvSpPr>
          <p:nvPr/>
        </p:nvSpPr>
        <p:spPr>
          <a:xfrm>
            <a:off x="899593" y="6228278"/>
            <a:ext cx="7776864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en-US" sz="1400">
                <a:solidFill>
                  <a:srgbClr val="FFFFFF"/>
                </a:solidFill>
              </a:rPr>
              <a:t>Пешеходы с </a:t>
            </a:r>
            <a:r>
              <a:rPr lang="en-US" altLang="en-US" sz="1400" err="1">
                <a:solidFill>
                  <a:srgbClr val="FFFFFF"/>
                </a:solidFill>
              </a:rPr>
              <a:t>различными</a:t>
            </a:r>
            <a:r>
              <a:rPr lang="en-US" altLang="en-US" sz="1400">
                <a:solidFill>
                  <a:srgbClr val="FFFFFF"/>
                </a:solidFill>
              </a:rPr>
              <a:t> </a:t>
            </a:r>
            <a:r>
              <a:rPr lang="en-US" altLang="en-US" sz="1400" err="1" smtClean="0">
                <a:solidFill>
                  <a:srgbClr val="FFFFFF"/>
                </a:solidFill>
              </a:rPr>
              <a:t>световозвращателями</a:t>
            </a:r>
            <a:r>
              <a:rPr lang="ru-RU" altLang="en-US" sz="1400" smtClean="0">
                <a:solidFill>
                  <a:srgbClr val="FFFFFF"/>
                </a:solidFill>
              </a:rPr>
              <a:t> (</a:t>
            </a:r>
            <a:r>
              <a:rPr lang="ru-RU" altLang="en-US" sz="1400">
                <a:solidFill>
                  <a:srgbClr val="FFFFFF"/>
                </a:solidFill>
              </a:rPr>
              <a:t>с</a:t>
            </a:r>
            <a:r>
              <a:rPr lang="en-US" altLang="en-US" sz="1400" err="1" smtClean="0">
                <a:solidFill>
                  <a:srgbClr val="FFFFFF"/>
                </a:solidFill>
              </a:rPr>
              <a:t>лева</a:t>
            </a:r>
            <a:r>
              <a:rPr lang="en-US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 err="1" smtClean="0">
                <a:solidFill>
                  <a:srgbClr val="FFFFFF"/>
                </a:solidFill>
              </a:rPr>
              <a:t>направо</a:t>
            </a:r>
            <a:r>
              <a:rPr lang="ru-RU" altLang="en-US" sz="1400" smtClean="0">
                <a:solidFill>
                  <a:srgbClr val="FFFFFF"/>
                </a:solidFill>
              </a:rPr>
              <a:t>)</a:t>
            </a:r>
            <a:r>
              <a:rPr lang="en-US" altLang="en-US" sz="1400" smtClean="0">
                <a:solidFill>
                  <a:srgbClr val="FFFFFF"/>
                </a:solidFill>
              </a:rPr>
              <a:t>:</a:t>
            </a:r>
            <a:endParaRPr lang="en-US" altLang="en-US" sz="1400">
              <a:solidFill>
                <a:srgbClr val="FFFFFF"/>
              </a:solidFill>
            </a:endParaRPr>
          </a:p>
          <a:p>
            <a:r>
              <a:rPr lang="ru-RU" altLang="en-US" sz="1400" smtClean="0">
                <a:solidFill>
                  <a:srgbClr val="FFFFFF"/>
                </a:solidFill>
              </a:rPr>
              <a:t>(</a:t>
            </a:r>
            <a:r>
              <a:rPr lang="en-US" altLang="en-US" sz="1400" smtClean="0">
                <a:solidFill>
                  <a:srgbClr val="FFFFFF"/>
                </a:solidFill>
              </a:rPr>
              <a:t>1</a:t>
            </a:r>
            <a:r>
              <a:rPr lang="ru-RU" altLang="en-US" sz="1400" smtClean="0">
                <a:solidFill>
                  <a:srgbClr val="FFFFFF"/>
                </a:solidFill>
              </a:rPr>
              <a:t>) -</a:t>
            </a:r>
            <a:r>
              <a:rPr lang="en-US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>
                <a:solidFill>
                  <a:srgbClr val="FFFFFF"/>
                </a:solidFill>
              </a:rPr>
              <a:t>два СВ-браслета, </a:t>
            </a:r>
            <a:r>
              <a:rPr lang="ru-RU" altLang="en-US" sz="1400" smtClean="0">
                <a:solidFill>
                  <a:srgbClr val="FFFFFF"/>
                </a:solidFill>
              </a:rPr>
              <a:t>(2) - </a:t>
            </a:r>
            <a:r>
              <a:rPr lang="en-US" altLang="en-US" sz="1400" err="1" smtClean="0">
                <a:solidFill>
                  <a:srgbClr val="FFFFFF"/>
                </a:solidFill>
              </a:rPr>
              <a:t>два</a:t>
            </a:r>
            <a:r>
              <a:rPr lang="en-US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>
                <a:solidFill>
                  <a:srgbClr val="FFFFFF"/>
                </a:solidFill>
              </a:rPr>
              <a:t>СВ-значка, </a:t>
            </a:r>
            <a:r>
              <a:rPr lang="ru-RU" altLang="en-US" sz="1400" smtClean="0">
                <a:solidFill>
                  <a:srgbClr val="FFFFFF"/>
                </a:solidFill>
              </a:rPr>
              <a:t>(</a:t>
            </a:r>
            <a:r>
              <a:rPr lang="en-US" altLang="en-US" sz="1400" smtClean="0">
                <a:solidFill>
                  <a:srgbClr val="FFFFFF"/>
                </a:solidFill>
              </a:rPr>
              <a:t>3</a:t>
            </a:r>
            <a:r>
              <a:rPr lang="ru-RU" altLang="en-US" sz="1400" smtClean="0">
                <a:solidFill>
                  <a:srgbClr val="FFFFFF"/>
                </a:solidFill>
              </a:rPr>
              <a:t>) - </a:t>
            </a:r>
            <a:r>
              <a:rPr lang="en-US" altLang="en-US" sz="1400" err="1" smtClean="0">
                <a:solidFill>
                  <a:srgbClr val="FFFFFF"/>
                </a:solidFill>
              </a:rPr>
              <a:t>рюкзак</a:t>
            </a:r>
            <a:r>
              <a:rPr lang="en-US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>
                <a:solidFill>
                  <a:srgbClr val="FFFFFF"/>
                </a:solidFill>
              </a:rPr>
              <a:t>с СВ-кантом, </a:t>
            </a:r>
            <a:r>
              <a:rPr lang="ru-RU" altLang="en-US" sz="1400" smtClean="0">
                <a:solidFill>
                  <a:srgbClr val="FFFFFF"/>
                </a:solidFill>
              </a:rPr>
              <a:t>(</a:t>
            </a:r>
            <a:r>
              <a:rPr lang="en-US" altLang="en-US" sz="1400" smtClean="0">
                <a:solidFill>
                  <a:srgbClr val="FFFFFF"/>
                </a:solidFill>
              </a:rPr>
              <a:t>4</a:t>
            </a:r>
            <a:r>
              <a:rPr lang="ru-RU" altLang="en-US" sz="1400" smtClean="0">
                <a:solidFill>
                  <a:srgbClr val="FFFFFF"/>
                </a:solidFill>
              </a:rPr>
              <a:t>) -</a:t>
            </a:r>
            <a:r>
              <a:rPr lang="en-US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>
                <a:solidFill>
                  <a:srgbClr val="FFFFFF"/>
                </a:solidFill>
              </a:rPr>
              <a:t>без СВ-элементов</a:t>
            </a:r>
          </a:p>
        </p:txBody>
      </p:sp>
      <p:sp>
        <p:nvSpPr>
          <p:cNvPr id="27654" name="Прямоугольник 27653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  <p:pic>
        <p:nvPicPr>
          <p:cNvPr id="27655" name="Рисунок 27654"/>
          <p:cNvPicPr>
            <a:picLocks noChangeAspect="1"/>
          </p:cNvPicPr>
          <p:nvPr/>
        </p:nvPicPr>
        <p:blipFill rotWithShape="0">
          <a:blip r:embed="rId3" cstate="print">
            <a:extLst/>
          </a:blip>
          <a:srcRect/>
          <a:stretch>
            <a:fillRect/>
          </a:stretch>
        </p:blipFill>
        <p:spPr>
          <a:xfrm>
            <a:off x="998984" y="1125538"/>
            <a:ext cx="3429000" cy="252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60" name="Рисунок 27659"/>
          <p:cNvPicPr>
            <a:picLocks noChangeAspect="1"/>
          </p:cNvPicPr>
          <p:nvPr/>
        </p:nvPicPr>
        <p:blipFill rotWithShape="0">
          <a:blip r:embed="rId4" cstate="print">
            <a:extLst/>
          </a:blip>
          <a:srcRect/>
          <a:stretch>
            <a:fillRect/>
          </a:stretch>
        </p:blipFill>
        <p:spPr>
          <a:xfrm>
            <a:off x="4644008" y="1125538"/>
            <a:ext cx="3429000" cy="25209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7661" name="Рисунок 27660"/>
          <p:cNvPicPr>
            <a:picLocks noChangeAspect="1"/>
          </p:cNvPicPr>
          <p:nvPr/>
        </p:nvPicPr>
        <p:blipFill rotWithShape="0">
          <a:blip r:embed="rId5" cstate="print">
            <a:extLst/>
          </a:blip>
          <a:srcRect/>
          <a:stretch>
            <a:fillRect/>
          </a:stretch>
        </p:blipFill>
        <p:spPr>
          <a:xfrm>
            <a:off x="998984" y="3716338"/>
            <a:ext cx="3429000" cy="25209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7662" name="Рисунок 27661"/>
          <p:cNvPicPr>
            <a:picLocks noChangeAspect="1"/>
          </p:cNvPicPr>
          <p:nvPr/>
        </p:nvPicPr>
        <p:blipFill rotWithShape="0">
          <a:blip r:embed="rId6" cstate="print">
            <a:extLst/>
          </a:blip>
          <a:srcRect/>
          <a:stretch>
            <a:fillRect/>
          </a:stretch>
        </p:blipFill>
        <p:spPr>
          <a:xfrm>
            <a:off x="4644008" y="3716338"/>
            <a:ext cx="3429000" cy="252095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28673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28675" name="Прямоугольник 28674"/>
          <p:cNvSpPr>
            <a:spLocks/>
          </p:cNvSpPr>
          <p:nvPr/>
        </p:nvSpPr>
        <p:spPr>
          <a:xfrm>
            <a:off x="250825" y="692150"/>
            <a:ext cx="8642351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№7 (фотографии)</a:t>
            </a:r>
          </a:p>
        </p:txBody>
      </p:sp>
      <p:sp>
        <p:nvSpPr>
          <p:cNvPr id="28676" name="Прямоугольник 28675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pic>
        <p:nvPicPr>
          <p:cNvPr id="28677" name="Рисунок 28676"/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885701" y="1241228"/>
            <a:ext cx="3470275" cy="2313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78" name="Рисунок 28677"/>
          <p:cNvPicPr>
            <a:picLocks noChangeAspect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>
          <a:xfrm>
            <a:off x="4572000" y="1238333"/>
            <a:ext cx="3679825" cy="2308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79" name="Рисунок 28678"/>
          <p:cNvPicPr>
            <a:picLocks noChangeAspect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>
          <a:xfrm>
            <a:off x="885701" y="3644900"/>
            <a:ext cx="3470275" cy="24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80" name="Рисунок 28679"/>
          <p:cNvPicPr>
            <a:picLocks noChangeAspect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>
          <a:xfrm>
            <a:off x="4572000" y="3644900"/>
            <a:ext cx="3679825" cy="2452688"/>
          </a:xfrm>
          <a:prstGeom prst="rect">
            <a:avLst/>
          </a:prstGeom>
          <a:noFill/>
          <a:ln>
            <a:noFill/>
          </a:ln>
        </p:spPr>
      </p:pic>
      <p:sp>
        <p:nvSpPr>
          <p:cNvPr id="28681" name="Прямоугольник 28680"/>
          <p:cNvSpPr>
            <a:spLocks/>
          </p:cNvSpPr>
          <p:nvPr/>
        </p:nvSpPr>
        <p:spPr>
          <a:xfrm>
            <a:off x="820042" y="6092825"/>
            <a:ext cx="8072438" cy="73866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lang="ru-RU" sz="1400">
                <a:solidFill>
                  <a:srgbClr val="FF9933"/>
                </a:solidFill>
              </a:rPr>
              <a:t>Выводы: </a:t>
            </a:r>
            <a:r>
              <a:rPr sz="1400" smtClean="0">
                <a:solidFill>
                  <a:srgbClr val="FFFFFF"/>
                </a:solidFill>
              </a:rPr>
              <a:t>В </a:t>
            </a:r>
            <a:r>
              <a:rPr sz="1400">
                <a:solidFill>
                  <a:srgbClr val="FFFFFF"/>
                </a:solidFill>
              </a:rPr>
              <a:t>зависимости от используемых  световозвращателей и </a:t>
            </a:r>
            <a:r>
              <a:rPr lang="ru-RU" sz="1400" smtClean="0">
                <a:solidFill>
                  <a:srgbClr val="FFFFFF"/>
                </a:solidFill>
              </a:rPr>
              <a:t>места их размещения</a:t>
            </a:r>
            <a:r>
              <a:rPr sz="1400" smtClean="0">
                <a:solidFill>
                  <a:srgbClr val="FFFFFF"/>
                </a:solidFill>
              </a:rPr>
              <a:t>, </a:t>
            </a:r>
            <a:r>
              <a:rPr sz="1400">
                <a:solidFill>
                  <a:srgbClr val="FFFFFF"/>
                </a:solidFill>
              </a:rPr>
              <a:t>пешеходы имеют разную заметность. Одновременное использование браслетов на обеих руках обеспечивает наилучшую заметность со всех направлений наблюдения. </a:t>
            </a:r>
          </a:p>
        </p:txBody>
      </p:sp>
      <p:sp>
        <p:nvSpPr>
          <p:cNvPr id="28682" name="Прямоугольник 28681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Рисунок 31745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31747" name="Прямоугольник 31746"/>
          <p:cNvSpPr>
            <a:spLocks/>
          </p:cNvSpPr>
          <p:nvPr/>
        </p:nvSpPr>
        <p:spPr>
          <a:xfrm>
            <a:off x="250825" y="692150"/>
            <a:ext cx="8642351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№7 (фотографии)</a:t>
            </a:r>
          </a:p>
        </p:txBody>
      </p:sp>
      <p:sp>
        <p:nvSpPr>
          <p:cNvPr id="31748" name="Прямоугольник 31747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31750" name="Прямоугольник 31749"/>
          <p:cNvSpPr>
            <a:spLocks/>
          </p:cNvSpPr>
          <p:nvPr/>
        </p:nvSpPr>
        <p:spPr>
          <a:xfrm>
            <a:off x="571500" y="6286500"/>
            <a:ext cx="8072438" cy="304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endParaRPr/>
          </a:p>
        </p:txBody>
      </p:sp>
      <p:pic>
        <p:nvPicPr>
          <p:cNvPr id="31752" name="Рисунок 31751"/>
          <p:cNvPicPr>
            <a:picLocks noChangeAspect="1"/>
          </p:cNvPicPr>
          <p:nvPr/>
        </p:nvPicPr>
        <p:blipFill rotWithShape="0">
          <a:blip r:embed="rId3" cstate="print">
            <a:extLst/>
          </a:blip>
          <a:srcRect/>
          <a:stretch>
            <a:fillRect/>
          </a:stretch>
        </p:blipFill>
        <p:spPr>
          <a:xfrm>
            <a:off x="4644008" y="1199257"/>
            <a:ext cx="3778249" cy="251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54" name="Рисунок 31753"/>
          <p:cNvPicPr>
            <a:picLocks/>
          </p:cNvPicPr>
          <p:nvPr/>
        </p:nvPicPr>
        <p:blipFill rotWithShape="0">
          <a:blip r:embed="rId4" cstate="print">
            <a:extLst/>
          </a:blip>
          <a:srcRect/>
          <a:stretch>
            <a:fillRect/>
          </a:stretch>
        </p:blipFill>
        <p:spPr>
          <a:xfrm>
            <a:off x="724917" y="1197670"/>
            <a:ext cx="3775075" cy="251936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1756" name="Рисунок 31755"/>
          <p:cNvPicPr>
            <a:picLocks/>
          </p:cNvPicPr>
          <p:nvPr/>
        </p:nvPicPr>
        <p:blipFill rotWithShape="0">
          <a:blip r:embed="rId5" cstate="print">
            <a:extLst/>
          </a:blip>
          <a:srcRect/>
          <a:stretch>
            <a:fillRect/>
          </a:stretch>
        </p:blipFill>
        <p:spPr>
          <a:xfrm>
            <a:off x="4613349" y="3789040"/>
            <a:ext cx="3775075" cy="25209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1757" name="Рисунок 31756"/>
          <p:cNvPicPr>
            <a:picLocks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>
          <a:xfrm>
            <a:off x="683642" y="3789040"/>
            <a:ext cx="3816350" cy="2519363"/>
          </a:xfrm>
          <a:prstGeom prst="rect">
            <a:avLst/>
          </a:prstGeom>
          <a:noFill/>
          <a:ln>
            <a:noFill/>
          </a:ln>
        </p:spPr>
      </p:pic>
      <p:sp>
        <p:nvSpPr>
          <p:cNvPr id="31758" name="Прямоугольник 31757"/>
          <p:cNvSpPr>
            <a:spLocks/>
          </p:cNvSpPr>
          <p:nvPr/>
        </p:nvSpPr>
        <p:spPr>
          <a:xfrm>
            <a:off x="0" y="6381328"/>
            <a:ext cx="9144000" cy="3667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/>
            <a:r>
              <a:rPr>
                <a:solidFill>
                  <a:srgbClr val="FFFFFF"/>
                </a:solidFill>
              </a:rPr>
              <a:t>Примеры использования различных световозвращателей</a:t>
            </a:r>
          </a:p>
        </p:txBody>
      </p:sp>
      <p:sp>
        <p:nvSpPr>
          <p:cNvPr id="12" name="Прямоугольник 11"/>
          <p:cNvSpPr>
            <a:spLocks/>
          </p:cNvSpPr>
          <p:nvPr/>
        </p:nvSpPr>
        <p:spPr>
          <a:xfrm>
            <a:off x="3203575" y="115888"/>
            <a:ext cx="5797581" cy="457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ru-RU" sz="1200" smtClean="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  <a:endParaRPr lang="ru-RU" sz="1200">
              <a:solidFill>
                <a:srgbClr val="FF99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4097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88913"/>
            <a:ext cx="2736850" cy="387350"/>
          </a:xfrm>
          <a:prstGeom prst="rect">
            <a:avLst/>
          </a:prstGeom>
          <a:noFill/>
          <a:ln>
            <a:noFill/>
          </a:ln>
        </p:spPr>
      </p:pic>
      <p:sp>
        <p:nvSpPr>
          <p:cNvPr id="4099" name="Прямоугольник 4098"/>
          <p:cNvSpPr>
            <a:spLocks/>
          </p:cNvSpPr>
          <p:nvPr/>
        </p:nvSpPr>
        <p:spPr>
          <a:xfrm>
            <a:off x="214313" y="692150"/>
            <a:ext cx="8713787" cy="7143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4100" name="Прямоугольник 4099"/>
          <p:cNvSpPr>
            <a:spLocks/>
          </p:cNvSpPr>
          <p:nvPr/>
        </p:nvSpPr>
        <p:spPr>
          <a:xfrm>
            <a:off x="250825" y="836613"/>
            <a:ext cx="8642351" cy="96949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sz="1900">
                <a:solidFill>
                  <a:srgbClr val="FFFFFF"/>
                </a:solidFill>
              </a:rPr>
              <a:t>Оценивалась заметность пешеходов, роллеров и велосипедистов, а также </a:t>
            </a:r>
            <a:r>
              <a:rPr sz="1900" smtClean="0">
                <a:solidFill>
                  <a:srgbClr val="FFFFFF"/>
                </a:solidFill>
              </a:rPr>
              <a:t>водителей </a:t>
            </a:r>
            <a:r>
              <a:rPr sz="1900">
                <a:solidFill>
                  <a:srgbClr val="FFFFFF"/>
                </a:solidFill>
              </a:rPr>
              <a:t>и пассажиров, выходящих из автомашины, в темное время суток</a:t>
            </a:r>
          </a:p>
        </p:txBody>
      </p:sp>
      <p:sp>
        <p:nvSpPr>
          <p:cNvPr id="4101" name="Прямоугольник 4100"/>
          <p:cNvSpPr>
            <a:spLocks/>
          </p:cNvSpPr>
          <p:nvPr/>
        </p:nvSpPr>
        <p:spPr>
          <a:xfrm>
            <a:off x="-180528" y="2439988"/>
            <a:ext cx="9253122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3"/>
            <a:r>
              <a:rPr lang="ru-RU" sz="2000" smtClean="0">
                <a:solidFill>
                  <a:srgbClr val="FFFFFF"/>
                </a:solidFill>
              </a:rPr>
              <a:t> - </a:t>
            </a:r>
            <a:r>
              <a:rPr sz="2000" smtClean="0">
                <a:solidFill>
                  <a:srgbClr val="FFFFFF"/>
                </a:solidFill>
              </a:rPr>
              <a:t>с </a:t>
            </a:r>
            <a:r>
              <a:rPr sz="2000">
                <a:solidFill>
                  <a:srgbClr val="FFFFFF"/>
                </a:solidFill>
              </a:rPr>
              <a:t>различных расстояний </a:t>
            </a:r>
          </a:p>
          <a:p>
            <a:pPr lvl="3"/>
            <a:r>
              <a:rPr sz="2000">
                <a:solidFill>
                  <a:srgbClr val="FFFFFF"/>
                </a:solidFill>
              </a:rPr>
              <a:t> </a:t>
            </a:r>
            <a:r>
              <a:rPr lang="ru-RU" sz="2000" smtClean="0">
                <a:solidFill>
                  <a:srgbClr val="FFFFFF"/>
                </a:solidFill>
              </a:rPr>
              <a:t>- </a:t>
            </a:r>
            <a:r>
              <a:rPr sz="2000" smtClean="0">
                <a:solidFill>
                  <a:srgbClr val="FFFFFF"/>
                </a:solidFill>
              </a:rPr>
              <a:t>с </a:t>
            </a:r>
            <a:r>
              <a:rPr sz="2000">
                <a:solidFill>
                  <a:srgbClr val="FFFFFF"/>
                </a:solidFill>
              </a:rPr>
              <a:t>включенным ближним и </a:t>
            </a:r>
            <a:r>
              <a:rPr sz="2000" err="1" smtClean="0">
                <a:solidFill>
                  <a:srgbClr val="FFFFFF"/>
                </a:solidFill>
              </a:rPr>
              <a:t>дальним</a:t>
            </a:r>
            <a:r>
              <a:rPr lang="ru-RU" sz="2000" smtClean="0">
                <a:solidFill>
                  <a:srgbClr val="FFFFFF"/>
                </a:solidFill>
              </a:rPr>
              <a:t> </a:t>
            </a:r>
            <a:r>
              <a:rPr sz="2000" err="1" smtClean="0">
                <a:solidFill>
                  <a:srgbClr val="FFFFFF"/>
                </a:solidFill>
              </a:rPr>
              <a:t>светом</a:t>
            </a:r>
            <a:r>
              <a:rPr lang="ru-RU" sz="2000" smtClean="0">
                <a:solidFill>
                  <a:srgbClr val="FFFFFF"/>
                </a:solidFill>
              </a:rPr>
              <a:t> </a:t>
            </a:r>
            <a:r>
              <a:rPr sz="2000" err="1" smtClean="0">
                <a:solidFill>
                  <a:srgbClr val="FFFFFF"/>
                </a:solidFill>
              </a:rPr>
              <a:t>фар</a:t>
            </a:r>
            <a:r>
              <a:rPr lang="ru-RU" sz="2000" smtClean="0">
                <a:solidFill>
                  <a:srgbClr val="FFFFFF"/>
                </a:solidFill>
              </a:rPr>
              <a:t> </a:t>
            </a:r>
            <a:r>
              <a:rPr sz="2000" err="1" smtClean="0">
                <a:solidFill>
                  <a:srgbClr val="FFFFFF"/>
                </a:solidFill>
              </a:rPr>
              <a:t>автомашины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4102" name="Прямоугольник 4101"/>
          <p:cNvSpPr>
            <a:spLocks/>
          </p:cNvSpPr>
          <p:nvPr/>
        </p:nvSpPr>
        <p:spPr>
          <a:xfrm>
            <a:off x="250825" y="3286125"/>
            <a:ext cx="8678863" cy="6778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sz="1900">
                <a:solidFill>
                  <a:srgbClr val="FFFFFF"/>
                </a:solidFill>
              </a:rPr>
              <a:t>Пешеходы и велосипедисты использовали следующие световозвращатели:</a:t>
            </a:r>
          </a:p>
        </p:txBody>
      </p:sp>
      <p:sp>
        <p:nvSpPr>
          <p:cNvPr id="4103" name="Прямоугольник 4102"/>
          <p:cNvSpPr>
            <a:spLocks/>
          </p:cNvSpPr>
          <p:nvPr/>
        </p:nvSpPr>
        <p:spPr>
          <a:xfrm>
            <a:off x="250825" y="4000500"/>
            <a:ext cx="8569325" cy="193899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lvl="3"/>
            <a:r>
              <a:rPr lang="en-US" altLang="en-US" sz="2000">
                <a:solidFill>
                  <a:srgbClr val="FFFFFF"/>
                </a:solidFill>
              </a:rPr>
              <a:t> брелоки</a:t>
            </a:r>
          </a:p>
          <a:p>
            <a:pPr lvl="3"/>
            <a:r>
              <a:rPr lang="en-US" altLang="en-US" sz="2000">
                <a:solidFill>
                  <a:srgbClr val="FFFFFF"/>
                </a:solidFill>
              </a:rPr>
              <a:t> значки</a:t>
            </a:r>
          </a:p>
          <a:p>
            <a:pPr lvl="3"/>
            <a:r>
              <a:rPr lang="en-US" altLang="en-US" sz="2000">
                <a:solidFill>
                  <a:srgbClr val="FFFFFF"/>
                </a:solidFill>
              </a:rPr>
              <a:t> браслеты</a:t>
            </a:r>
          </a:p>
          <a:p>
            <a:pPr lvl="3"/>
            <a:r>
              <a:rPr lang="en-US" altLang="en-US" sz="2000">
                <a:solidFill>
                  <a:srgbClr val="FFFFFF"/>
                </a:solidFill>
              </a:rPr>
              <a:t> жилеты</a:t>
            </a:r>
          </a:p>
          <a:p>
            <a:pPr lvl="3"/>
            <a:r>
              <a:rPr lang="en-US" altLang="en-US" sz="2000">
                <a:solidFill>
                  <a:srgbClr val="FFFFFF"/>
                </a:solidFill>
              </a:rPr>
              <a:t> накладки на спицы велосипеда</a:t>
            </a:r>
          </a:p>
          <a:p>
            <a:pPr lvl="3"/>
            <a:r>
              <a:rPr lang="en-US" altLang="en-US" sz="2000">
                <a:solidFill>
                  <a:srgbClr val="FFFFFF"/>
                </a:solidFill>
              </a:rPr>
              <a:t> наклейки (</a:t>
            </a:r>
            <a:r>
              <a:rPr lang="en-US" altLang="en-US" sz="2000" err="1">
                <a:solidFill>
                  <a:srgbClr val="FFFFFF"/>
                </a:solidFill>
              </a:rPr>
              <a:t>стикеры</a:t>
            </a:r>
            <a:r>
              <a:rPr lang="en-US" altLang="en-US" sz="2000" smtClean="0">
                <a:solidFill>
                  <a:srgbClr val="FFFFFF"/>
                </a:solidFill>
              </a:rPr>
              <a:t>)</a:t>
            </a:r>
            <a:endParaRPr lang="ru-RU" altLang="en-US" sz="2000" smtClean="0">
              <a:solidFill>
                <a:srgbClr val="FFFFFF"/>
              </a:solidFill>
            </a:endParaRPr>
          </a:p>
        </p:txBody>
      </p:sp>
      <p:sp>
        <p:nvSpPr>
          <p:cNvPr id="4104" name="Прямоугольник 4103"/>
          <p:cNvSpPr>
            <a:spLocks/>
          </p:cNvSpPr>
          <p:nvPr/>
        </p:nvSpPr>
        <p:spPr>
          <a:xfrm>
            <a:off x="250825" y="1822450"/>
            <a:ext cx="8320087" cy="6699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sz="1900">
                <a:solidFill>
                  <a:srgbClr val="FFFFFF"/>
                </a:solidFill>
              </a:rPr>
              <a:t>Создавались типичные ситуации, которые могут возникнуть на дороге и стандартные условия наблюдения:</a:t>
            </a:r>
          </a:p>
        </p:txBody>
      </p:sp>
      <p:pic>
        <p:nvPicPr>
          <p:cNvPr id="4105" name="Рисунок 4104"/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5613400" y="3705696"/>
            <a:ext cx="3279776" cy="2387600"/>
          </a:xfrm>
          <a:prstGeom prst="rect">
            <a:avLst/>
          </a:prstGeom>
          <a:noFill/>
          <a:ln>
            <a:noFill/>
          </a:ln>
        </p:spPr>
      </p:pic>
      <p:sp>
        <p:nvSpPr>
          <p:cNvPr id="4106" name="Прямоугольник 4105"/>
          <p:cNvSpPr>
            <a:spLocks/>
          </p:cNvSpPr>
          <p:nvPr/>
        </p:nvSpPr>
        <p:spPr>
          <a:xfrm>
            <a:off x="0" y="6191250"/>
            <a:ext cx="9144000" cy="4889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>
            <a:spAutoFit/>
          </a:bodyPr>
          <a:lstStyle/>
          <a:p>
            <a:pPr algn="ctr"/>
            <a:r>
              <a:rPr sz="1300">
                <a:solidFill>
                  <a:schemeClr val="bg1"/>
                </a:solidFill>
              </a:rPr>
              <a:t>Внимание! Представленные в презентации </a:t>
            </a:r>
            <a:r>
              <a:rPr sz="1300" err="1">
                <a:solidFill>
                  <a:schemeClr val="bg1"/>
                </a:solidFill>
              </a:rPr>
              <a:t>фотографии</a:t>
            </a:r>
            <a:r>
              <a:rPr sz="1300">
                <a:solidFill>
                  <a:schemeClr val="bg1"/>
                </a:solidFill>
              </a:rPr>
              <a:t> </a:t>
            </a:r>
            <a:r>
              <a:rPr lang="ru-RU" sz="1300" smtClean="0">
                <a:solidFill>
                  <a:schemeClr val="bg1"/>
                </a:solidFill>
              </a:rPr>
              <a:t>наглядно демонстрируют </a:t>
            </a:r>
            <a:r>
              <a:rPr sz="1300" err="1" smtClean="0">
                <a:solidFill>
                  <a:schemeClr val="bg1"/>
                </a:solidFill>
              </a:rPr>
              <a:t>проводивши</a:t>
            </a:r>
            <a:r>
              <a:rPr lang="ru-RU" sz="1300">
                <a:solidFill>
                  <a:schemeClr val="bg1"/>
                </a:solidFill>
              </a:rPr>
              <a:t>е</a:t>
            </a:r>
            <a:r>
              <a:rPr sz="1300" err="1" smtClean="0">
                <a:solidFill>
                  <a:schemeClr val="bg1"/>
                </a:solidFill>
              </a:rPr>
              <a:t>ся</a:t>
            </a:r>
            <a:r>
              <a:rPr sz="1300" smtClean="0">
                <a:solidFill>
                  <a:schemeClr val="bg1"/>
                </a:solidFill>
              </a:rPr>
              <a:t> </a:t>
            </a:r>
            <a:r>
              <a:rPr sz="1300">
                <a:solidFill>
                  <a:schemeClr val="bg1"/>
                </a:solidFill>
              </a:rPr>
              <a:t>эксперименты, </a:t>
            </a:r>
            <a:endParaRPr lang="ru-RU" sz="1300" smtClean="0">
              <a:solidFill>
                <a:schemeClr val="bg1"/>
              </a:solidFill>
            </a:endParaRPr>
          </a:p>
          <a:p>
            <a:pPr algn="ctr"/>
            <a:r>
              <a:rPr sz="1300" err="1" smtClean="0">
                <a:solidFill>
                  <a:schemeClr val="bg1"/>
                </a:solidFill>
              </a:rPr>
              <a:t>но</a:t>
            </a:r>
            <a:r>
              <a:rPr sz="1300" smtClean="0">
                <a:solidFill>
                  <a:schemeClr val="bg1"/>
                </a:solidFill>
              </a:rPr>
              <a:t> </a:t>
            </a:r>
            <a:r>
              <a:rPr sz="1300" err="1">
                <a:solidFill>
                  <a:schemeClr val="bg1"/>
                </a:solidFill>
              </a:rPr>
              <a:t>не</a:t>
            </a:r>
            <a:r>
              <a:rPr sz="1300">
                <a:solidFill>
                  <a:schemeClr val="bg1"/>
                </a:solidFill>
              </a:rPr>
              <a:t> </a:t>
            </a:r>
            <a:r>
              <a:rPr lang="ru-RU" sz="1300" smtClean="0">
                <a:solidFill>
                  <a:schemeClr val="bg1"/>
                </a:solidFill>
              </a:rPr>
              <a:t>отражают </a:t>
            </a:r>
            <a:r>
              <a:rPr sz="1300" err="1" smtClean="0">
                <a:solidFill>
                  <a:schemeClr val="bg1"/>
                </a:solidFill>
              </a:rPr>
              <a:t>реальн</a:t>
            </a:r>
            <a:r>
              <a:rPr lang="ru-RU" sz="1300" err="1" smtClean="0">
                <a:solidFill>
                  <a:schemeClr val="bg1"/>
                </a:solidFill>
              </a:rPr>
              <a:t>ую</a:t>
            </a:r>
            <a:r>
              <a:rPr sz="1300" smtClean="0">
                <a:solidFill>
                  <a:schemeClr val="bg1"/>
                </a:solidFill>
              </a:rPr>
              <a:t> </a:t>
            </a:r>
            <a:r>
              <a:rPr sz="1300" err="1" smtClean="0">
                <a:solidFill>
                  <a:schemeClr val="bg1"/>
                </a:solidFill>
              </a:rPr>
              <a:t>дистанци</a:t>
            </a:r>
            <a:r>
              <a:rPr lang="ru-RU" sz="1300" smtClean="0">
                <a:solidFill>
                  <a:schemeClr val="bg1"/>
                </a:solidFill>
              </a:rPr>
              <a:t>ю</a:t>
            </a:r>
            <a:r>
              <a:rPr sz="1300" smtClean="0">
                <a:solidFill>
                  <a:schemeClr val="bg1"/>
                </a:solidFill>
              </a:rPr>
              <a:t> </a:t>
            </a:r>
            <a:r>
              <a:rPr sz="1300">
                <a:solidFill>
                  <a:schemeClr val="bg1"/>
                </a:solidFill>
              </a:rPr>
              <a:t>наблюдения и </a:t>
            </a:r>
            <a:r>
              <a:rPr sz="1300" err="1" smtClean="0">
                <a:solidFill>
                  <a:schemeClr val="bg1"/>
                </a:solidFill>
              </a:rPr>
              <a:t>освещенност</a:t>
            </a:r>
            <a:r>
              <a:rPr lang="ru-RU" sz="1300" smtClean="0">
                <a:solidFill>
                  <a:schemeClr val="bg1"/>
                </a:solidFill>
              </a:rPr>
              <a:t>ь</a:t>
            </a:r>
            <a:r>
              <a:rPr sz="1300" smtClean="0">
                <a:solidFill>
                  <a:schemeClr val="bg1"/>
                </a:solidFill>
              </a:rPr>
              <a:t> объектов</a:t>
            </a:r>
            <a:endParaRPr sz="1300">
              <a:solidFill>
                <a:schemeClr val="bg1"/>
              </a:solidFill>
            </a:endParaRPr>
          </a:p>
        </p:txBody>
      </p:sp>
      <p:sp>
        <p:nvSpPr>
          <p:cNvPr id="4107" name="Прямоугольник 4106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Рисунок 32769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32771" name="Прямоугольник 32770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32773" name="Прямоугольник 32772"/>
          <p:cNvSpPr>
            <a:spLocks/>
          </p:cNvSpPr>
          <p:nvPr/>
        </p:nvSpPr>
        <p:spPr>
          <a:xfrm>
            <a:off x="250825" y="692150"/>
            <a:ext cx="8642351" cy="56816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lang="en-US" altLang="en-US" sz="2000">
                <a:solidFill>
                  <a:srgbClr val="FFFFFF"/>
                </a:solidFill>
              </a:rPr>
              <a:t>Эксперимент №8</a:t>
            </a:r>
          </a:p>
          <a:p>
            <a:pPr algn="ctr"/>
            <a:r>
              <a:rPr lang="en-US" altLang="en-US" sz="3600" b="1">
                <a:solidFill>
                  <a:srgbClr val="FFFFFF"/>
                </a:solidFill>
              </a:rPr>
              <a:t>РОЛЛЕРЫ</a:t>
            </a:r>
          </a:p>
          <a:p>
            <a:pPr algn="ctr"/>
            <a:endParaRPr/>
          </a:p>
          <a:p>
            <a:pPr>
              <a:lnSpc>
                <a:spcPct val="150000"/>
              </a:lnSpc>
            </a:pPr>
            <a:r>
              <a:rPr lang="en-US" altLang="en-US" sz="1600">
                <a:solidFill>
                  <a:srgbClr val="FF9933"/>
                </a:solidFill>
              </a:rPr>
              <a:t>Время:</a:t>
            </a:r>
            <a:r>
              <a:rPr lang="en-US" altLang="en-US" sz="1600">
                <a:solidFill>
                  <a:srgbClr val="FFFFFF"/>
                </a:solidFill>
              </a:rPr>
              <a:t> 21:00 – 02:00</a:t>
            </a:r>
          </a:p>
          <a:p>
            <a:pPr>
              <a:lnSpc>
                <a:spcPct val="150000"/>
              </a:lnSpc>
            </a:pPr>
            <a:r>
              <a:rPr lang="en-US" altLang="en-US" sz="1600">
                <a:solidFill>
                  <a:srgbClr val="FF9933"/>
                </a:solidFill>
              </a:rPr>
              <a:t>Место: </a:t>
            </a:r>
            <a:r>
              <a:rPr lang="en-US" altLang="en-US" sz="1600">
                <a:solidFill>
                  <a:srgbClr val="FFFFFF"/>
                </a:solidFill>
              </a:rPr>
              <a:t>населенный пункт, </a:t>
            </a:r>
            <a:r>
              <a:rPr lang="ru-RU" altLang="en-US" sz="1600" smtClean="0">
                <a:solidFill>
                  <a:srgbClr val="FFFFFF"/>
                </a:solidFill>
              </a:rPr>
              <a:t>внутри</a:t>
            </a:r>
            <a:r>
              <a:rPr lang="en-US" altLang="en-US" sz="1600" err="1" smtClean="0">
                <a:solidFill>
                  <a:srgbClr val="FFFFFF"/>
                </a:solidFill>
              </a:rPr>
              <a:t>дворовая</a:t>
            </a:r>
            <a:r>
              <a:rPr lang="en-US" altLang="en-US" sz="1600" smtClean="0">
                <a:solidFill>
                  <a:srgbClr val="FFFFFF"/>
                </a:solidFill>
              </a:rPr>
              <a:t> </a:t>
            </a:r>
            <a:r>
              <a:rPr lang="en-US" altLang="en-US" sz="1600">
                <a:solidFill>
                  <a:srgbClr val="FFFFFF"/>
                </a:solidFill>
              </a:rPr>
              <a:t>территория</a:t>
            </a:r>
          </a:p>
          <a:p>
            <a:pPr>
              <a:lnSpc>
                <a:spcPct val="150000"/>
              </a:lnSpc>
            </a:pPr>
            <a:r>
              <a:rPr lang="en-US" altLang="en-US" sz="1600">
                <a:solidFill>
                  <a:srgbClr val="FF9933"/>
                </a:solidFill>
              </a:rPr>
              <a:t>Дистанция: </a:t>
            </a:r>
            <a:r>
              <a:rPr lang="en-US" altLang="en-US" sz="1600">
                <a:solidFill>
                  <a:srgbClr val="FFFFFF"/>
                </a:solidFill>
              </a:rPr>
              <a:t>50 метров</a:t>
            </a:r>
          </a:p>
          <a:p>
            <a:pPr>
              <a:lnSpc>
                <a:spcPct val="150000"/>
              </a:lnSpc>
            </a:pPr>
            <a:r>
              <a:rPr lang="en-US" altLang="en-US" sz="1600">
                <a:solidFill>
                  <a:srgbClr val="FF9933"/>
                </a:solidFill>
              </a:rPr>
              <a:t>Объекты:</a:t>
            </a:r>
            <a:r>
              <a:rPr lang="en-US" altLang="en-US" sz="1600">
                <a:solidFill>
                  <a:srgbClr val="FFFFFF"/>
                </a:solidFill>
              </a:rPr>
              <a:t>  два человека на роликах, в защитной </a:t>
            </a:r>
          </a:p>
          <a:p>
            <a:pPr>
              <a:lnSpc>
                <a:spcPct val="150000"/>
              </a:lnSpc>
            </a:pPr>
            <a:r>
              <a:rPr lang="ru-RU" altLang="en-US" sz="1600" smtClean="0">
                <a:solidFill>
                  <a:srgbClr val="FFFFFF"/>
                </a:solidFill>
              </a:rPr>
              <a:t>а</a:t>
            </a:r>
            <a:r>
              <a:rPr lang="en-US" altLang="en-US" sz="1600" err="1" smtClean="0">
                <a:solidFill>
                  <a:srgbClr val="FFFFFF"/>
                </a:solidFill>
              </a:rPr>
              <a:t>муниции</a:t>
            </a:r>
            <a:r>
              <a:rPr lang="ru-RU" altLang="en-US" sz="1600" smtClean="0">
                <a:solidFill>
                  <a:srgbClr val="FFFFFF"/>
                </a:solidFill>
              </a:rPr>
              <a:t> (шлем, налокотники, наколенники)</a:t>
            </a:r>
            <a:endParaRPr lang="en-US" altLang="en-US" sz="1600">
              <a:solidFill>
                <a:srgbClr val="FFFFFF"/>
              </a:solidFill>
            </a:endParaRPr>
          </a:p>
          <a:p>
            <a:r>
              <a:rPr lang="en-US" altLang="en-US" sz="1600">
                <a:solidFill>
                  <a:srgbClr val="FF9933"/>
                </a:solidFill>
              </a:rPr>
              <a:t>Условия съемки:</a:t>
            </a:r>
            <a:r>
              <a:rPr lang="en-US" altLang="en-US" sz="1600">
                <a:solidFill>
                  <a:srgbClr val="FFFFFF"/>
                </a:solidFill>
              </a:rPr>
              <a:t> 18˚С, сухо, безоблачно</a:t>
            </a:r>
          </a:p>
          <a:p>
            <a:pPr>
              <a:lnSpc>
                <a:spcPct val="150000"/>
              </a:lnSpc>
            </a:pPr>
            <a:r>
              <a:rPr lang="en-US" altLang="en-US" sz="1600">
                <a:solidFill>
                  <a:srgbClr val="FF9933"/>
                </a:solidFill>
              </a:rPr>
              <a:t>Освещение:</a:t>
            </a:r>
            <a:r>
              <a:rPr lang="en-US" altLang="en-US" sz="1600">
                <a:solidFill>
                  <a:srgbClr val="FFFFFF"/>
                </a:solidFill>
              </a:rPr>
              <a:t> ближний свет фар автомашины</a:t>
            </a:r>
          </a:p>
          <a:p>
            <a:pPr>
              <a:lnSpc>
                <a:spcPct val="150000"/>
              </a:lnSpc>
            </a:pPr>
            <a:r>
              <a:rPr lang="en-US" altLang="en-US" sz="1600">
                <a:solidFill>
                  <a:srgbClr val="FF9933"/>
                </a:solidFill>
              </a:rPr>
              <a:t>Световозвращающие элементы:</a:t>
            </a:r>
          </a:p>
          <a:p>
            <a:pPr>
              <a:lnSpc>
                <a:spcPct val="150000"/>
              </a:lnSpc>
            </a:pPr>
            <a:r>
              <a:rPr lang="ru-RU" altLang="en-US" sz="1600" smtClean="0">
                <a:solidFill>
                  <a:srgbClr val="FFFFFF"/>
                </a:solidFill>
              </a:rPr>
              <a:t>- п</a:t>
            </a:r>
            <a:r>
              <a:rPr lang="en-US" altLang="en-US" sz="1600" smtClean="0">
                <a:solidFill>
                  <a:srgbClr val="FFFFFF"/>
                </a:solidFill>
              </a:rPr>
              <a:t>ервый </a:t>
            </a:r>
            <a:r>
              <a:rPr lang="en-US" altLang="en-US" sz="1600" err="1">
                <a:solidFill>
                  <a:srgbClr val="FFFFFF"/>
                </a:solidFill>
              </a:rPr>
              <a:t>роллер</a:t>
            </a:r>
            <a:r>
              <a:rPr lang="en-US" altLang="en-US" sz="1600">
                <a:solidFill>
                  <a:srgbClr val="FFFFFF"/>
                </a:solidFill>
              </a:rPr>
              <a:t> </a:t>
            </a:r>
            <a:r>
              <a:rPr lang="en-US" altLang="en-US" sz="1600" err="1" smtClean="0">
                <a:solidFill>
                  <a:srgbClr val="FFFFFF"/>
                </a:solidFill>
              </a:rPr>
              <a:t>без</a:t>
            </a:r>
            <a:r>
              <a:rPr lang="en-US" altLang="en-US" sz="1600" smtClean="0">
                <a:solidFill>
                  <a:srgbClr val="FFFFFF"/>
                </a:solidFill>
              </a:rPr>
              <a:t> </a:t>
            </a:r>
            <a:r>
              <a:rPr lang="en-US" altLang="en-US" sz="1600">
                <a:solidFill>
                  <a:srgbClr val="FFFFFF"/>
                </a:solidFill>
              </a:rPr>
              <a:t>световозвращателей</a:t>
            </a:r>
          </a:p>
          <a:p>
            <a:pPr>
              <a:lnSpc>
                <a:spcPct val="150000"/>
              </a:lnSpc>
            </a:pPr>
            <a:r>
              <a:rPr lang="ru-RU" altLang="en-US" sz="1600" smtClean="0">
                <a:solidFill>
                  <a:srgbClr val="FFFFFF"/>
                </a:solidFill>
              </a:rPr>
              <a:t>- в</a:t>
            </a:r>
            <a:r>
              <a:rPr lang="en-US" altLang="en-US" sz="1600" smtClean="0">
                <a:solidFill>
                  <a:srgbClr val="FFFFFF"/>
                </a:solidFill>
              </a:rPr>
              <a:t>торой </a:t>
            </a:r>
            <a:r>
              <a:rPr lang="en-US" altLang="en-US" sz="1600">
                <a:solidFill>
                  <a:srgbClr val="FFFFFF"/>
                </a:solidFill>
              </a:rPr>
              <a:t>роллер </a:t>
            </a:r>
            <a:r>
              <a:rPr lang="ru-RU" altLang="en-US" sz="1600" smtClean="0">
                <a:solidFill>
                  <a:srgbClr val="FFFFFF"/>
                </a:solidFill>
              </a:rPr>
              <a:t>с</a:t>
            </a:r>
            <a:r>
              <a:rPr lang="en-US" altLang="en-US" sz="1600" smtClean="0">
                <a:solidFill>
                  <a:srgbClr val="FFFFFF"/>
                </a:solidFill>
              </a:rPr>
              <a:t> </a:t>
            </a:r>
            <a:r>
              <a:rPr lang="ru-RU" altLang="en-US" sz="1600" smtClean="0">
                <a:solidFill>
                  <a:srgbClr val="FFFFFF"/>
                </a:solidFill>
              </a:rPr>
              <a:t>СВ-</a:t>
            </a:r>
            <a:r>
              <a:rPr lang="en-US" altLang="en-US" sz="1600" smtClean="0">
                <a:solidFill>
                  <a:srgbClr val="FFFFFF"/>
                </a:solidFill>
              </a:rPr>
              <a:t>полос</a:t>
            </a:r>
            <a:r>
              <a:rPr lang="ru-RU" altLang="en-US" sz="1600" smtClean="0">
                <a:solidFill>
                  <a:srgbClr val="FFFFFF"/>
                </a:solidFill>
              </a:rPr>
              <a:t>ами</a:t>
            </a:r>
            <a:r>
              <a:rPr lang="en-US" altLang="en-US" sz="1600" smtClean="0">
                <a:solidFill>
                  <a:srgbClr val="FFFFFF"/>
                </a:solidFill>
              </a:rPr>
              <a:t> </a:t>
            </a:r>
            <a:r>
              <a:rPr lang="en-US" altLang="en-US" sz="1600">
                <a:solidFill>
                  <a:srgbClr val="FFFFFF"/>
                </a:solidFill>
              </a:rPr>
              <a:t>на шлеме и на </a:t>
            </a:r>
            <a:r>
              <a:rPr lang="en-US" altLang="en-US" sz="1600" smtClean="0">
                <a:solidFill>
                  <a:srgbClr val="FFFFFF"/>
                </a:solidFill>
              </a:rPr>
              <a:t>наколенниках</a:t>
            </a:r>
            <a:r>
              <a:rPr lang="ru-RU" altLang="en-US" sz="1600" smtClean="0">
                <a:solidFill>
                  <a:srgbClr val="FFFFFF"/>
                </a:solidFill>
              </a:rPr>
              <a:t> и с СВ-</a:t>
            </a:r>
            <a:r>
              <a:rPr lang="en-US" altLang="en-US" sz="1600" smtClean="0">
                <a:solidFill>
                  <a:srgbClr val="FFFFFF"/>
                </a:solidFill>
              </a:rPr>
              <a:t>браслет</a:t>
            </a:r>
            <a:r>
              <a:rPr lang="ru-RU" altLang="en-US" sz="1600" smtClean="0">
                <a:solidFill>
                  <a:srgbClr val="FFFFFF"/>
                </a:solidFill>
              </a:rPr>
              <a:t>ами</a:t>
            </a:r>
            <a:endParaRPr lang="en-US" altLang="en-US" sz="1600">
              <a:solidFill>
                <a:srgbClr val="FFFFFF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en-US" sz="1600">
                <a:solidFill>
                  <a:srgbClr val="FF9933"/>
                </a:solidFill>
              </a:rPr>
              <a:t>Сценарий: </a:t>
            </a:r>
            <a:r>
              <a:rPr lang="en-US" altLang="en-US" sz="1600">
                <a:solidFill>
                  <a:srgbClr val="FFFFFF"/>
                </a:solidFill>
              </a:rPr>
              <a:t>роллеры едут </a:t>
            </a:r>
            <a:r>
              <a:rPr lang="en-US" altLang="en-US" sz="1600" err="1">
                <a:solidFill>
                  <a:srgbClr val="FFFFFF"/>
                </a:solidFill>
              </a:rPr>
              <a:t>по</a:t>
            </a:r>
            <a:r>
              <a:rPr lang="en-US" altLang="en-US" sz="1600">
                <a:solidFill>
                  <a:srgbClr val="FFFFFF"/>
                </a:solidFill>
              </a:rPr>
              <a:t> </a:t>
            </a:r>
            <a:r>
              <a:rPr lang="ru-RU" altLang="en-US" sz="1600" smtClean="0">
                <a:solidFill>
                  <a:srgbClr val="FFFFFF"/>
                </a:solidFill>
              </a:rPr>
              <a:t>внутри</a:t>
            </a:r>
            <a:r>
              <a:rPr lang="en-US" altLang="en-US" sz="1600" err="1" smtClean="0">
                <a:solidFill>
                  <a:srgbClr val="FFFFFF"/>
                </a:solidFill>
              </a:rPr>
              <a:t>дворовой</a:t>
            </a:r>
            <a:r>
              <a:rPr lang="en-US" altLang="en-US" sz="1600" smtClean="0">
                <a:solidFill>
                  <a:srgbClr val="FFFFFF"/>
                </a:solidFill>
              </a:rPr>
              <a:t> </a:t>
            </a:r>
            <a:r>
              <a:rPr lang="en-US" altLang="en-US" sz="1600">
                <a:solidFill>
                  <a:srgbClr val="FFFFFF"/>
                </a:solidFill>
              </a:rPr>
              <a:t>территории</a:t>
            </a:r>
          </a:p>
          <a:p>
            <a:pPr>
              <a:lnSpc>
                <a:spcPct val="150000"/>
              </a:lnSpc>
            </a:pPr>
            <a:r>
              <a:rPr lang="en-US" altLang="en-US" sz="1600" smtClean="0">
                <a:solidFill>
                  <a:srgbClr val="FF9933"/>
                </a:solidFill>
              </a:rPr>
              <a:t>Задача:</a:t>
            </a:r>
            <a:r>
              <a:rPr lang="ru-RU" altLang="en-US" sz="1600" smtClean="0">
                <a:solidFill>
                  <a:srgbClr val="FF9933"/>
                </a:solidFill>
              </a:rPr>
              <a:t> </a:t>
            </a:r>
            <a:r>
              <a:rPr lang="ru-RU" altLang="en-US" sz="1600" smtClean="0">
                <a:solidFill>
                  <a:schemeClr val="bg1"/>
                </a:solidFill>
              </a:rPr>
              <a:t>сравнить</a:t>
            </a:r>
            <a:r>
              <a:rPr lang="ru-RU" altLang="en-US" sz="1600" smtClean="0">
                <a:solidFill>
                  <a:srgbClr val="FF9933"/>
                </a:solidFill>
              </a:rPr>
              <a:t> </a:t>
            </a:r>
            <a:r>
              <a:rPr lang="en-US" altLang="en-US" sz="1600" smtClean="0">
                <a:solidFill>
                  <a:srgbClr val="FFFFFF"/>
                </a:solidFill>
              </a:rPr>
              <a:t>заметность роллеров</a:t>
            </a:r>
            <a:r>
              <a:rPr lang="ru-RU" altLang="en-US" sz="1600" smtClean="0">
                <a:solidFill>
                  <a:srgbClr val="FFFFFF"/>
                </a:solidFill>
              </a:rPr>
              <a:t>, использующих</a:t>
            </a:r>
            <a:r>
              <a:rPr lang="en-US" altLang="en-US" sz="1600" smtClean="0">
                <a:solidFill>
                  <a:srgbClr val="FFFFFF"/>
                </a:solidFill>
              </a:rPr>
              <a:t> различны</a:t>
            </a:r>
            <a:r>
              <a:rPr lang="ru-RU" altLang="en-US" sz="1600" smtClean="0">
                <a:solidFill>
                  <a:srgbClr val="FFFFFF"/>
                </a:solidFill>
              </a:rPr>
              <a:t>е</a:t>
            </a:r>
            <a:r>
              <a:rPr lang="en-US" altLang="en-US" sz="1600" smtClean="0">
                <a:solidFill>
                  <a:srgbClr val="FFFFFF"/>
                </a:solidFill>
              </a:rPr>
              <a:t> СВ-</a:t>
            </a:r>
            <a:r>
              <a:rPr lang="en-US" altLang="en-US" sz="1600" err="1" smtClean="0">
                <a:solidFill>
                  <a:srgbClr val="FFFFFF"/>
                </a:solidFill>
              </a:rPr>
              <a:t>элемент</a:t>
            </a:r>
            <a:r>
              <a:rPr lang="ru-RU" altLang="en-US" sz="1600" err="1" smtClean="0">
                <a:solidFill>
                  <a:srgbClr val="FFFFFF"/>
                </a:solidFill>
              </a:rPr>
              <a:t>ы</a:t>
            </a:r>
            <a:endParaRPr lang="en-US" altLang="en-US" sz="1600">
              <a:solidFill>
                <a:srgbClr val="FFFFFF"/>
              </a:solidFill>
            </a:endParaRPr>
          </a:p>
        </p:txBody>
      </p:sp>
      <p:pic>
        <p:nvPicPr>
          <p:cNvPr id="32774" name="Рисунок 32773"/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l="42832"/>
          <a:stretch/>
        </p:blipFill>
        <p:spPr>
          <a:xfrm>
            <a:off x="6156176" y="1196752"/>
            <a:ext cx="2304256" cy="378041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>
            <a:spLocks/>
          </p:cNvSpPr>
          <p:nvPr/>
        </p:nvSpPr>
        <p:spPr>
          <a:xfrm>
            <a:off x="3203575" y="115888"/>
            <a:ext cx="5797581" cy="457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ru-RU" sz="1200" smtClean="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  <a:endParaRPr lang="ru-RU" sz="1200">
              <a:solidFill>
                <a:srgbClr val="FF99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33793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33795" name="Прямоугольник 33794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33796" name="Прямоугольник 33795"/>
          <p:cNvSpPr>
            <a:spLocks/>
          </p:cNvSpPr>
          <p:nvPr/>
        </p:nvSpPr>
        <p:spPr>
          <a:xfrm>
            <a:off x="250825" y="692150"/>
            <a:ext cx="8642351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№8</a:t>
            </a:r>
          </a:p>
        </p:txBody>
      </p:sp>
      <p:pic>
        <p:nvPicPr>
          <p:cNvPr id="33797" name="Рисунок 33796"/>
          <p:cNvPicPr>
            <a:picLocks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857996" y="1195164"/>
            <a:ext cx="3571875" cy="2382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98" name="Рисунок 33797"/>
          <p:cNvPicPr>
            <a:picLocks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>
          <a:xfrm>
            <a:off x="856109" y="3645024"/>
            <a:ext cx="3571875" cy="2382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99" name="Рисунок 33798"/>
          <p:cNvPicPr>
            <a:picLocks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>
          <a:xfrm>
            <a:off x="4644008" y="3645024"/>
            <a:ext cx="3571875" cy="2382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00" name="Рисунок 33799"/>
          <p:cNvPicPr>
            <a:picLocks noChangeAspect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>
          <a:xfrm>
            <a:off x="4644008" y="1196752"/>
            <a:ext cx="3571875" cy="2381250"/>
          </a:xfrm>
          <a:prstGeom prst="rect">
            <a:avLst/>
          </a:prstGeom>
          <a:noFill/>
          <a:ln>
            <a:noFill/>
          </a:ln>
        </p:spPr>
      </p:pic>
      <p:sp>
        <p:nvSpPr>
          <p:cNvPr id="33801" name="Прямоугольник 33800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  <p:sp>
        <p:nvSpPr>
          <p:cNvPr id="33802" name="Прямоугольник 33801"/>
          <p:cNvSpPr>
            <a:spLocks/>
          </p:cNvSpPr>
          <p:nvPr/>
        </p:nvSpPr>
        <p:spPr>
          <a:xfrm>
            <a:off x="751427" y="6021288"/>
            <a:ext cx="8501093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1200">
                <a:solidFill>
                  <a:srgbClr val="FF9933"/>
                </a:solidFill>
              </a:rPr>
              <a:t>Выводы: </a:t>
            </a:r>
            <a:r>
              <a:rPr sz="1200" err="1" smtClean="0">
                <a:solidFill>
                  <a:srgbClr val="FFFFFF"/>
                </a:solidFill>
              </a:rPr>
              <a:t>Роллера</a:t>
            </a:r>
            <a:r>
              <a:rPr sz="1200" smtClean="0">
                <a:solidFill>
                  <a:srgbClr val="FFFFFF"/>
                </a:solidFill>
              </a:rPr>
              <a:t>  </a:t>
            </a:r>
            <a:r>
              <a:rPr sz="1200">
                <a:solidFill>
                  <a:srgbClr val="FFFFFF"/>
                </a:solidFill>
              </a:rPr>
              <a:t>в </a:t>
            </a:r>
            <a:r>
              <a:rPr sz="1200" err="1" smtClean="0">
                <a:solidFill>
                  <a:srgbClr val="FFFFFF"/>
                </a:solidFill>
              </a:rPr>
              <a:t>неосвещенном</a:t>
            </a:r>
            <a:r>
              <a:rPr sz="1200" smtClean="0">
                <a:solidFill>
                  <a:srgbClr val="FFFFFF"/>
                </a:solidFill>
              </a:rPr>
              <a:t> </a:t>
            </a:r>
            <a:r>
              <a:rPr sz="1200" err="1" smtClean="0">
                <a:solidFill>
                  <a:srgbClr val="FFFFFF"/>
                </a:solidFill>
              </a:rPr>
              <a:t>дворе</a:t>
            </a:r>
            <a:r>
              <a:rPr sz="1200" smtClean="0">
                <a:solidFill>
                  <a:srgbClr val="FFFFFF"/>
                </a:solidFill>
              </a:rPr>
              <a:t>  </a:t>
            </a:r>
            <a:r>
              <a:rPr sz="1200">
                <a:solidFill>
                  <a:srgbClr val="FFFFFF"/>
                </a:solidFill>
              </a:rPr>
              <a:t>заметно с дистанции  не более 50 м.  Наличие </a:t>
            </a:r>
            <a:r>
              <a:rPr sz="1200" err="1">
                <a:solidFill>
                  <a:srgbClr val="FFFFFF"/>
                </a:solidFill>
              </a:rPr>
              <a:t>световозвращателей</a:t>
            </a:r>
            <a:r>
              <a:rPr sz="1200">
                <a:solidFill>
                  <a:srgbClr val="FFFFFF"/>
                </a:solidFill>
              </a:rPr>
              <a:t> </a:t>
            </a:r>
            <a:r>
              <a:rPr lang="ru-RU" sz="1200" smtClean="0">
                <a:solidFill>
                  <a:srgbClr val="FFFFFF"/>
                </a:solidFill>
              </a:rPr>
              <a:t>улучшает дальность обнаружения</a:t>
            </a:r>
            <a:r>
              <a:rPr sz="1200" smtClean="0">
                <a:solidFill>
                  <a:srgbClr val="FFFFFF"/>
                </a:solidFill>
              </a:rPr>
              <a:t> </a:t>
            </a:r>
            <a:r>
              <a:rPr sz="1200">
                <a:solidFill>
                  <a:srgbClr val="FFFFFF"/>
                </a:solidFill>
              </a:rPr>
              <a:t>роллеров водителями. Так как</a:t>
            </a:r>
            <a:r>
              <a:rPr sz="1200" smtClean="0">
                <a:solidFill>
                  <a:srgbClr val="FFFFFF"/>
                </a:solidFill>
              </a:rPr>
              <a:t>, </a:t>
            </a:r>
            <a:r>
              <a:rPr sz="1200">
                <a:solidFill>
                  <a:srgbClr val="FFFFFF"/>
                </a:solidFill>
              </a:rPr>
              <a:t>скорость перемещения роллеров гораздо выше скорости движения пешехода, </a:t>
            </a:r>
            <a:r>
              <a:rPr lang="ru-RU" sz="1200" smtClean="0">
                <a:solidFill>
                  <a:srgbClr val="FFFFFF"/>
                </a:solidFill>
              </a:rPr>
              <a:t>на</a:t>
            </a:r>
            <a:r>
              <a:rPr sz="1200" smtClean="0">
                <a:solidFill>
                  <a:srgbClr val="FFFFFF"/>
                </a:solidFill>
              </a:rPr>
              <a:t> </a:t>
            </a:r>
            <a:r>
              <a:rPr lang="ru-RU" sz="1200" smtClean="0">
                <a:solidFill>
                  <a:srgbClr val="FFFFFF"/>
                </a:solidFill>
              </a:rPr>
              <a:t>внутри</a:t>
            </a:r>
            <a:r>
              <a:rPr sz="1200" err="1" smtClean="0">
                <a:solidFill>
                  <a:srgbClr val="FFFFFF"/>
                </a:solidFill>
              </a:rPr>
              <a:t>дворовых</a:t>
            </a:r>
            <a:r>
              <a:rPr sz="1200" smtClean="0">
                <a:solidFill>
                  <a:srgbClr val="FFFFFF"/>
                </a:solidFill>
              </a:rPr>
              <a:t> </a:t>
            </a:r>
            <a:r>
              <a:rPr sz="1200">
                <a:solidFill>
                  <a:srgbClr val="FFFFFF"/>
                </a:solidFill>
              </a:rPr>
              <a:t>территориях возможно неожиданное появление </a:t>
            </a:r>
            <a:r>
              <a:rPr lang="ru-RU" sz="1200" smtClean="0">
                <a:solidFill>
                  <a:srgbClr val="FFFFFF"/>
                </a:solidFill>
              </a:rPr>
              <a:t>роллеров</a:t>
            </a:r>
            <a:r>
              <a:rPr sz="1200" smtClean="0">
                <a:solidFill>
                  <a:srgbClr val="FFFFFF"/>
                </a:solidFill>
              </a:rPr>
              <a:t> </a:t>
            </a:r>
            <a:r>
              <a:rPr sz="1200">
                <a:solidFill>
                  <a:srgbClr val="FFFFFF"/>
                </a:solidFill>
              </a:rPr>
              <a:t>на пути движения автомашины.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Рисунок 34817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34819" name="Прямоугольник 34818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34820" name="Прямоугольник 34819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  <p:sp>
        <p:nvSpPr>
          <p:cNvPr id="34821" name="Прямоугольник 34820"/>
          <p:cNvSpPr>
            <a:spLocks/>
          </p:cNvSpPr>
          <p:nvPr/>
        </p:nvSpPr>
        <p:spPr>
          <a:xfrm>
            <a:off x="249238" y="836613"/>
            <a:ext cx="8643938" cy="5847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ru-RU" sz="3200" b="1" smtClean="0">
                <a:solidFill>
                  <a:srgbClr val="FF9933"/>
                </a:solidFill>
              </a:rPr>
              <a:t>ОБЩИЕ ВЫВОДЫ ЭКСПЕРИМЕНТОВ</a:t>
            </a:r>
            <a:endParaRPr sz="3200" b="1">
              <a:solidFill>
                <a:srgbClr val="FFC000"/>
              </a:solidFill>
            </a:endParaRPr>
          </a:p>
        </p:txBody>
      </p:sp>
      <p:pic>
        <p:nvPicPr>
          <p:cNvPr id="34822" name="Рисунок 34821"/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608013" y="1341438"/>
            <a:ext cx="3999699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23" name="Рисунок 34822"/>
          <p:cNvPicPr>
            <a:picLocks noChangeAspect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>
          <a:xfrm>
            <a:off x="4716016" y="1341438"/>
            <a:ext cx="4000501" cy="266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825" name="Прямоугольник 34824"/>
          <p:cNvSpPr>
            <a:spLocks/>
          </p:cNvSpPr>
          <p:nvPr/>
        </p:nvSpPr>
        <p:spPr>
          <a:xfrm>
            <a:off x="428596" y="4143380"/>
            <a:ext cx="8572560" cy="235449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1400" b="1" smtClean="0">
                <a:solidFill>
                  <a:srgbClr val="FFFFFF"/>
                </a:solidFill>
              </a:rPr>
              <a:t>Световозвращающие </a:t>
            </a:r>
            <a:r>
              <a:rPr sz="1400" b="1">
                <a:solidFill>
                  <a:srgbClr val="FFFFFF"/>
                </a:solidFill>
              </a:rPr>
              <a:t>элементы значительно повышают заметность </a:t>
            </a:r>
            <a:r>
              <a:rPr lang="ru-RU" sz="1400" b="1" smtClean="0">
                <a:solidFill>
                  <a:srgbClr val="FFFFFF"/>
                </a:solidFill>
              </a:rPr>
              <a:t>человека</a:t>
            </a:r>
            <a:r>
              <a:rPr sz="1400" b="1" smtClean="0">
                <a:solidFill>
                  <a:srgbClr val="FFFFFF"/>
                </a:solidFill>
              </a:rPr>
              <a:t> </a:t>
            </a:r>
            <a:r>
              <a:rPr sz="1400" b="1">
                <a:solidFill>
                  <a:srgbClr val="FFFFFF"/>
                </a:solidFill>
              </a:rPr>
              <a:t>на неосвещенной дороге. </a:t>
            </a:r>
            <a:endParaRPr lang="ru-RU" sz="1400" b="1" smtClean="0">
              <a:solidFill>
                <a:srgbClr val="FFFFFF"/>
              </a:solidFill>
            </a:endParaRPr>
          </a:p>
          <a:p>
            <a:pPr>
              <a:spcBef>
                <a:spcPct val="50000"/>
              </a:spcBef>
            </a:pPr>
            <a:r>
              <a:rPr lang="ru-RU" sz="1400" b="1" smtClean="0">
                <a:solidFill>
                  <a:srgbClr val="FFFFFF"/>
                </a:solidFill>
              </a:rPr>
              <a:t>Р</a:t>
            </a:r>
            <a:r>
              <a:rPr sz="1400" b="1" smtClean="0">
                <a:solidFill>
                  <a:srgbClr val="FFFFFF"/>
                </a:solidFill>
              </a:rPr>
              <a:t>асполагать световозвращатели </a:t>
            </a:r>
            <a:r>
              <a:rPr lang="ru-RU" sz="1400" b="1" smtClean="0">
                <a:solidFill>
                  <a:srgbClr val="FFFFFF"/>
                </a:solidFill>
              </a:rPr>
              <a:t>необходимо </a:t>
            </a:r>
            <a:r>
              <a:rPr sz="1400" b="1" smtClean="0">
                <a:solidFill>
                  <a:srgbClr val="FFFFFF"/>
                </a:solidFill>
              </a:rPr>
              <a:t>таким </a:t>
            </a:r>
            <a:r>
              <a:rPr sz="1400" b="1" err="1" smtClean="0">
                <a:solidFill>
                  <a:srgbClr val="FFFFFF"/>
                </a:solidFill>
              </a:rPr>
              <a:t>образом</a:t>
            </a:r>
            <a:r>
              <a:rPr sz="1400" b="1" smtClean="0">
                <a:solidFill>
                  <a:srgbClr val="FFFFFF"/>
                </a:solidFill>
              </a:rPr>
              <a:t>, </a:t>
            </a:r>
            <a:r>
              <a:rPr sz="1400" b="1" err="1" smtClean="0">
                <a:solidFill>
                  <a:srgbClr val="FFFFFF"/>
                </a:solidFill>
              </a:rPr>
              <a:t>чтобы</a:t>
            </a:r>
            <a:r>
              <a:rPr sz="1400" b="1" smtClean="0">
                <a:solidFill>
                  <a:srgbClr val="FFFFFF"/>
                </a:solidFill>
              </a:rPr>
              <a:t> </a:t>
            </a:r>
            <a:r>
              <a:rPr sz="1400" b="1" err="1" smtClean="0">
                <a:solidFill>
                  <a:srgbClr val="FFFFFF"/>
                </a:solidFill>
              </a:rPr>
              <a:t>они</a:t>
            </a:r>
            <a:r>
              <a:rPr sz="1400" b="1" smtClean="0">
                <a:solidFill>
                  <a:srgbClr val="FFFFFF"/>
                </a:solidFill>
              </a:rPr>
              <a:t> </a:t>
            </a:r>
            <a:r>
              <a:rPr sz="1400" b="1" err="1" smtClean="0">
                <a:solidFill>
                  <a:srgbClr val="FFFFFF"/>
                </a:solidFill>
              </a:rPr>
              <a:t>были</a:t>
            </a:r>
            <a:r>
              <a:rPr sz="1400" b="1" smtClean="0">
                <a:solidFill>
                  <a:srgbClr val="FFFFFF"/>
                </a:solidFill>
              </a:rPr>
              <a:t> </a:t>
            </a:r>
            <a:r>
              <a:rPr sz="1400" b="1" err="1" smtClean="0">
                <a:solidFill>
                  <a:srgbClr val="FFFFFF"/>
                </a:solidFill>
              </a:rPr>
              <a:t>заметны</a:t>
            </a:r>
            <a:r>
              <a:rPr sz="1400" b="1" smtClean="0">
                <a:solidFill>
                  <a:srgbClr val="FFFFFF"/>
                </a:solidFill>
              </a:rPr>
              <a:t> </a:t>
            </a:r>
            <a:r>
              <a:rPr sz="1400" b="1" err="1" smtClean="0">
                <a:solidFill>
                  <a:srgbClr val="FFFFFF"/>
                </a:solidFill>
              </a:rPr>
              <a:t>со</a:t>
            </a:r>
            <a:r>
              <a:rPr sz="1400" b="1" smtClean="0">
                <a:solidFill>
                  <a:srgbClr val="FFFFFF"/>
                </a:solidFill>
              </a:rPr>
              <a:t> </a:t>
            </a:r>
            <a:r>
              <a:rPr sz="1400" b="1" err="1" smtClean="0">
                <a:solidFill>
                  <a:srgbClr val="FFFFFF"/>
                </a:solidFill>
              </a:rPr>
              <a:t>всех</a:t>
            </a:r>
            <a:r>
              <a:rPr sz="1400" b="1" smtClean="0">
                <a:solidFill>
                  <a:srgbClr val="FFFFFF"/>
                </a:solidFill>
              </a:rPr>
              <a:t> </a:t>
            </a:r>
            <a:r>
              <a:rPr sz="1400" b="1" err="1" smtClean="0">
                <a:solidFill>
                  <a:srgbClr val="FFFFFF"/>
                </a:solidFill>
              </a:rPr>
              <a:t>сторон</a:t>
            </a:r>
            <a:r>
              <a:rPr sz="1400" b="1" smtClean="0">
                <a:solidFill>
                  <a:srgbClr val="FFFFFF"/>
                </a:solidFill>
              </a:rPr>
              <a:t> </a:t>
            </a:r>
            <a:r>
              <a:rPr sz="1400" b="1" err="1" smtClean="0">
                <a:solidFill>
                  <a:srgbClr val="FFFFFF"/>
                </a:solidFill>
              </a:rPr>
              <a:t>предполагаемого</a:t>
            </a:r>
            <a:r>
              <a:rPr sz="1400" b="1" smtClean="0">
                <a:solidFill>
                  <a:srgbClr val="FFFFFF"/>
                </a:solidFill>
              </a:rPr>
              <a:t> </a:t>
            </a:r>
            <a:r>
              <a:rPr sz="1400" b="1" err="1" smtClean="0">
                <a:solidFill>
                  <a:srgbClr val="FFFFFF"/>
                </a:solidFill>
              </a:rPr>
              <a:t>движения</a:t>
            </a:r>
            <a:r>
              <a:rPr sz="1400" b="1" smtClean="0">
                <a:solidFill>
                  <a:srgbClr val="FFFFFF"/>
                </a:solidFill>
              </a:rPr>
              <a:t> </a:t>
            </a:r>
            <a:r>
              <a:rPr sz="1400" b="1" err="1" smtClean="0">
                <a:solidFill>
                  <a:srgbClr val="FFFFFF"/>
                </a:solidFill>
              </a:rPr>
              <a:t>автомашин</a:t>
            </a:r>
            <a:r>
              <a:rPr lang="ru-RU" sz="1400" b="1" smtClean="0">
                <a:solidFill>
                  <a:srgbClr val="FFFFFF"/>
                </a:solidFill>
              </a:rPr>
              <a:t>. </a:t>
            </a:r>
          </a:p>
          <a:p>
            <a:pPr>
              <a:spcBef>
                <a:spcPct val="50000"/>
              </a:spcBef>
            </a:pPr>
            <a:r>
              <a:rPr sz="1400" b="1" err="1" smtClean="0">
                <a:solidFill>
                  <a:srgbClr val="FFFFFF"/>
                </a:solidFill>
              </a:rPr>
              <a:t>Световозвращатели</a:t>
            </a:r>
            <a:r>
              <a:rPr sz="1400" b="1" smtClean="0">
                <a:solidFill>
                  <a:srgbClr val="FFFFFF"/>
                </a:solidFill>
              </a:rPr>
              <a:t> </a:t>
            </a:r>
            <a:r>
              <a:rPr sz="1400" b="1">
                <a:solidFill>
                  <a:srgbClr val="FFFFFF"/>
                </a:solidFill>
              </a:rPr>
              <a:t>должны </a:t>
            </a:r>
            <a:r>
              <a:rPr sz="1400" b="1" err="1">
                <a:solidFill>
                  <a:srgbClr val="FFFFFF"/>
                </a:solidFill>
              </a:rPr>
              <a:t>быть</a:t>
            </a:r>
            <a:r>
              <a:rPr sz="1400" b="1">
                <a:solidFill>
                  <a:srgbClr val="FFFFFF"/>
                </a:solidFill>
              </a:rPr>
              <a:t> </a:t>
            </a:r>
            <a:r>
              <a:rPr sz="1400" b="1" err="1" smtClean="0">
                <a:solidFill>
                  <a:srgbClr val="FFFFFF"/>
                </a:solidFill>
              </a:rPr>
              <a:t>качественными</a:t>
            </a:r>
            <a:r>
              <a:rPr lang="ru-RU" sz="1400" b="1" smtClean="0">
                <a:solidFill>
                  <a:srgbClr val="FFFFFF"/>
                </a:solidFill>
              </a:rPr>
              <a:t> с коэффициентом </a:t>
            </a:r>
            <a:r>
              <a:rPr lang="ru-RU" sz="1400" b="1" err="1" smtClean="0">
                <a:solidFill>
                  <a:srgbClr val="FFFFFF"/>
                </a:solidFill>
              </a:rPr>
              <a:t>световозращения</a:t>
            </a:r>
            <a:r>
              <a:rPr lang="ru-RU" sz="1400" b="1" smtClean="0">
                <a:solidFill>
                  <a:srgbClr val="FFFFFF"/>
                </a:solidFill>
              </a:rPr>
              <a:t> </a:t>
            </a:r>
            <a:r>
              <a:rPr sz="1400" b="1" err="1" smtClean="0">
                <a:solidFill>
                  <a:srgbClr val="FFFFFF"/>
                </a:solidFill>
              </a:rPr>
              <a:t>не</a:t>
            </a:r>
            <a:r>
              <a:rPr sz="1400" b="1" smtClean="0">
                <a:solidFill>
                  <a:srgbClr val="FFFFFF"/>
                </a:solidFill>
              </a:rPr>
              <a:t> </a:t>
            </a:r>
            <a:r>
              <a:rPr sz="1400" b="1">
                <a:solidFill>
                  <a:srgbClr val="FFFFFF"/>
                </a:solidFill>
              </a:rPr>
              <a:t>менее 450 </a:t>
            </a:r>
            <a:r>
              <a:rPr lang="en-US" altLang="en-US" sz="1400" b="1" err="1">
                <a:solidFill>
                  <a:srgbClr val="FFFFFF"/>
                </a:solidFill>
              </a:rPr>
              <a:t>кнд</a:t>
            </a:r>
            <a:r>
              <a:rPr lang="en-US" altLang="en-US" sz="1400" b="1">
                <a:solidFill>
                  <a:srgbClr val="FFFFFF"/>
                </a:solidFill>
              </a:rPr>
              <a:t>/</a:t>
            </a:r>
            <a:r>
              <a:rPr lang="en-US" altLang="en-US" sz="1400" b="1" err="1">
                <a:solidFill>
                  <a:srgbClr val="FFFFFF"/>
                </a:solidFill>
              </a:rPr>
              <a:t>лкс</a:t>
            </a:r>
            <a:r>
              <a:rPr lang="en-US" altLang="en-US" sz="1000" b="1" err="1">
                <a:solidFill>
                  <a:srgbClr val="FFFFFF"/>
                </a:solidFill>
              </a:rPr>
              <a:t>x</a:t>
            </a:r>
            <a:r>
              <a:rPr lang="ru-RU" sz="1400" b="1">
                <a:solidFill>
                  <a:schemeClr val="bg1"/>
                </a:solidFill>
              </a:rPr>
              <a:t>м</a:t>
            </a:r>
            <a:r>
              <a:rPr lang="ru-RU" sz="1400" b="1" baseline="30000">
                <a:solidFill>
                  <a:schemeClr val="bg1"/>
                </a:solidFill>
              </a:rPr>
              <a:t>2</a:t>
            </a:r>
            <a:r>
              <a:rPr sz="1400" b="1" smtClean="0">
                <a:solidFill>
                  <a:srgbClr val="FFFFFF"/>
                </a:solidFill>
              </a:rPr>
              <a:t>.</a:t>
            </a:r>
            <a:r>
              <a:rPr lang="ru-RU" sz="1400" b="1" smtClean="0">
                <a:solidFill>
                  <a:srgbClr val="FFFFFF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r>
              <a:rPr sz="1400" b="1" err="1" smtClean="0">
                <a:solidFill>
                  <a:srgbClr val="FFFFFF"/>
                </a:solidFill>
              </a:rPr>
              <a:t>Минимальная</a:t>
            </a:r>
            <a:r>
              <a:rPr sz="1400" b="1" smtClean="0">
                <a:solidFill>
                  <a:srgbClr val="FFFFFF"/>
                </a:solidFill>
              </a:rPr>
              <a:t> </a:t>
            </a:r>
            <a:r>
              <a:rPr sz="1400" b="1">
                <a:solidFill>
                  <a:srgbClr val="FFFFFF"/>
                </a:solidFill>
              </a:rPr>
              <a:t>площадь световозвращающих элементов  с каждой стороны должна быть не меньше 25 см</a:t>
            </a:r>
            <a:r>
              <a:rPr sz="1400" b="1" baseline="30000">
                <a:solidFill>
                  <a:srgbClr val="FFFFFF"/>
                </a:solidFill>
              </a:rPr>
              <a:t>2</a:t>
            </a:r>
            <a:r>
              <a:rPr sz="1400" b="1">
                <a:solidFill>
                  <a:srgbClr val="FFFFFF"/>
                </a:solidFill>
              </a:rPr>
              <a:t>. </a:t>
            </a:r>
            <a:r>
              <a:rPr sz="1400" b="1" err="1">
                <a:solidFill>
                  <a:srgbClr val="FFFFFF"/>
                </a:solidFill>
              </a:rPr>
              <a:t>Рекомендуется</a:t>
            </a:r>
            <a:r>
              <a:rPr sz="1400" b="1">
                <a:solidFill>
                  <a:srgbClr val="FFFFFF"/>
                </a:solidFill>
              </a:rPr>
              <a:t> </a:t>
            </a:r>
            <a:r>
              <a:rPr lang="ru-RU" sz="1400" b="1" smtClean="0">
                <a:solidFill>
                  <a:srgbClr val="FFFFFF"/>
                </a:solidFill>
              </a:rPr>
              <a:t>одновременно </a:t>
            </a:r>
            <a:r>
              <a:rPr sz="1400" b="1" err="1" smtClean="0">
                <a:solidFill>
                  <a:srgbClr val="FFFFFF"/>
                </a:solidFill>
              </a:rPr>
              <a:t>использовать</a:t>
            </a:r>
            <a:r>
              <a:rPr sz="1400" b="1" smtClean="0">
                <a:solidFill>
                  <a:srgbClr val="FFFFFF"/>
                </a:solidFill>
              </a:rPr>
              <a:t> </a:t>
            </a:r>
            <a:r>
              <a:rPr sz="1400" b="1">
                <a:solidFill>
                  <a:srgbClr val="FFFFFF"/>
                </a:solidFill>
              </a:rPr>
              <a:t>несколько </a:t>
            </a:r>
            <a:r>
              <a:rPr sz="1400" b="1" err="1">
                <a:solidFill>
                  <a:srgbClr val="FFFFFF"/>
                </a:solidFill>
              </a:rPr>
              <a:t>световозвращателей</a:t>
            </a:r>
            <a:r>
              <a:rPr sz="1400" b="1">
                <a:solidFill>
                  <a:srgbClr val="FFFFFF"/>
                </a:solidFill>
              </a:rPr>
              <a:t> </a:t>
            </a:r>
            <a:r>
              <a:rPr sz="1400" b="1" err="1" smtClean="0">
                <a:solidFill>
                  <a:srgbClr val="FFFFFF"/>
                </a:solidFill>
              </a:rPr>
              <a:t>бо</a:t>
            </a:r>
            <a:r>
              <a:rPr lang="ru-RU" sz="1400" b="1" smtClean="0">
                <a:solidFill>
                  <a:srgbClr val="FFFFFF"/>
                </a:solidFill>
              </a:rPr>
              <a:t>́</a:t>
            </a:r>
            <a:r>
              <a:rPr sz="1400" b="1" err="1" smtClean="0">
                <a:solidFill>
                  <a:srgbClr val="FFFFFF"/>
                </a:solidFill>
              </a:rPr>
              <a:t>льшей</a:t>
            </a:r>
            <a:r>
              <a:rPr sz="1400" b="1" smtClean="0">
                <a:solidFill>
                  <a:srgbClr val="FFFFFF"/>
                </a:solidFill>
              </a:rPr>
              <a:t> </a:t>
            </a:r>
            <a:r>
              <a:rPr sz="1400" b="1" err="1">
                <a:solidFill>
                  <a:srgbClr val="FFFFFF"/>
                </a:solidFill>
              </a:rPr>
              <a:t>площади</a:t>
            </a:r>
            <a:r>
              <a:rPr sz="1400" b="1" smtClean="0">
                <a:solidFill>
                  <a:srgbClr val="FFFFFF"/>
                </a:solidFill>
              </a:rPr>
              <a:t>.</a:t>
            </a:r>
            <a:endParaRPr sz="1400" b="1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5121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5123" name="Прямоугольник 5122"/>
          <p:cNvSpPr>
            <a:spLocks/>
          </p:cNvSpPr>
          <p:nvPr/>
        </p:nvSpPr>
        <p:spPr>
          <a:xfrm>
            <a:off x="250825" y="692150"/>
            <a:ext cx="8642351" cy="545534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sz="2000" err="1">
                <a:solidFill>
                  <a:srgbClr val="FFFFFF"/>
                </a:solidFill>
              </a:rPr>
              <a:t>Эксперимент</a:t>
            </a:r>
            <a:r>
              <a:rPr sz="2000">
                <a:solidFill>
                  <a:srgbClr val="FFFFFF"/>
                </a:solidFill>
              </a:rPr>
              <a:t> </a:t>
            </a:r>
            <a:r>
              <a:rPr sz="2000" smtClean="0">
                <a:solidFill>
                  <a:srgbClr val="FFFFFF"/>
                </a:solidFill>
              </a:rPr>
              <a:t>№1</a:t>
            </a:r>
            <a:endParaRPr sz="2000">
              <a:solidFill>
                <a:srgbClr val="FFFFFF"/>
              </a:solidFill>
            </a:endParaRPr>
          </a:p>
          <a:p>
            <a:pPr algn="ctr"/>
            <a:r>
              <a:rPr lang="ru-RU" sz="3600" b="1" smtClean="0">
                <a:solidFill>
                  <a:srgbClr val="FFFFFF"/>
                </a:solidFill>
              </a:rPr>
              <a:t>АВАРИЙНАЯ ОСТАНОВКА</a:t>
            </a:r>
            <a:endParaRPr sz="3600" b="1">
              <a:solidFill>
                <a:srgbClr val="FFFFFF"/>
              </a:solidFill>
            </a:endParaRPr>
          </a:p>
          <a:p>
            <a:pPr>
              <a:lnSpc>
                <a:spcPct val="130000"/>
              </a:lnSpc>
            </a:pPr>
            <a:r>
              <a:rPr sz="1500">
                <a:solidFill>
                  <a:srgbClr val="FF9933"/>
                </a:solidFill>
              </a:rPr>
              <a:t>Время: </a:t>
            </a:r>
            <a:r>
              <a:rPr sz="1500">
                <a:solidFill>
                  <a:srgbClr val="FFFFFF"/>
                </a:solidFill>
              </a:rPr>
              <a:t>21:00 – 02:00</a:t>
            </a:r>
          </a:p>
          <a:p>
            <a:pPr>
              <a:lnSpc>
                <a:spcPct val="130000"/>
              </a:lnSpc>
            </a:pPr>
            <a:r>
              <a:rPr sz="1500">
                <a:solidFill>
                  <a:srgbClr val="FF9933"/>
                </a:solidFill>
              </a:rPr>
              <a:t>Место: </a:t>
            </a:r>
            <a:r>
              <a:rPr sz="1500">
                <a:solidFill>
                  <a:srgbClr val="FFFFFF"/>
                </a:solidFill>
              </a:rPr>
              <a:t>обочина неосвещенной дороги, </a:t>
            </a:r>
          </a:p>
          <a:p>
            <a:pPr>
              <a:lnSpc>
                <a:spcPct val="130000"/>
              </a:lnSpc>
            </a:pPr>
            <a:r>
              <a:rPr sz="1500">
                <a:solidFill>
                  <a:srgbClr val="FFFFFF"/>
                </a:solidFill>
              </a:rPr>
              <a:t>вне населенного пункта</a:t>
            </a:r>
          </a:p>
          <a:p>
            <a:pPr>
              <a:lnSpc>
                <a:spcPct val="130000"/>
              </a:lnSpc>
            </a:pPr>
            <a:r>
              <a:rPr sz="1500">
                <a:solidFill>
                  <a:srgbClr val="FF9933"/>
                </a:solidFill>
              </a:rPr>
              <a:t>Дистанция: </a:t>
            </a:r>
            <a:r>
              <a:rPr sz="1500">
                <a:solidFill>
                  <a:srgbClr val="FFFFFF"/>
                </a:solidFill>
              </a:rPr>
              <a:t>50, 100, 200, 350, 400 метров</a:t>
            </a:r>
          </a:p>
          <a:p>
            <a:pPr>
              <a:lnSpc>
                <a:spcPct val="130000"/>
              </a:lnSpc>
            </a:pPr>
            <a:r>
              <a:rPr sz="1500">
                <a:solidFill>
                  <a:srgbClr val="FF9933"/>
                </a:solidFill>
              </a:rPr>
              <a:t>Объекты: </a:t>
            </a:r>
            <a:r>
              <a:rPr sz="1500">
                <a:solidFill>
                  <a:srgbClr val="FFFFFF"/>
                </a:solidFill>
              </a:rPr>
              <a:t>водитель, автомашина</a:t>
            </a:r>
          </a:p>
          <a:p>
            <a:pPr>
              <a:lnSpc>
                <a:spcPct val="130000"/>
              </a:lnSpc>
            </a:pPr>
            <a:r>
              <a:rPr sz="1500">
                <a:solidFill>
                  <a:srgbClr val="FF9933"/>
                </a:solidFill>
              </a:rPr>
              <a:t>Условия съемки: </a:t>
            </a:r>
            <a:r>
              <a:rPr sz="1500">
                <a:solidFill>
                  <a:srgbClr val="FFFFFF"/>
                </a:solidFill>
              </a:rPr>
              <a:t>18</a:t>
            </a:r>
            <a:r>
              <a:rPr sz="1500">
                <a:solidFill>
                  <a:srgbClr val="FFFFFF"/>
                </a:solidFill>
                <a:ea typeface="Arial" charset="0"/>
              </a:rPr>
              <a:t>˚</a:t>
            </a:r>
            <a:r>
              <a:rPr sz="1500">
                <a:solidFill>
                  <a:srgbClr val="FFFFFF"/>
                </a:solidFill>
              </a:rPr>
              <a:t>С, сухо, безоблачно</a:t>
            </a:r>
          </a:p>
          <a:p>
            <a:pPr>
              <a:lnSpc>
                <a:spcPct val="130000"/>
              </a:lnSpc>
            </a:pPr>
            <a:r>
              <a:rPr sz="1500" b="1">
                <a:solidFill>
                  <a:srgbClr val="FF9933"/>
                </a:solidFill>
              </a:rPr>
              <a:t>Освещение: </a:t>
            </a:r>
            <a:r>
              <a:rPr sz="1500">
                <a:solidFill>
                  <a:srgbClr val="FFFFFF"/>
                </a:solidFill>
              </a:rPr>
              <a:t>ближний и дальний свет фар </a:t>
            </a:r>
          </a:p>
          <a:p>
            <a:pPr>
              <a:lnSpc>
                <a:spcPct val="130000"/>
              </a:lnSpc>
            </a:pPr>
            <a:r>
              <a:rPr sz="1500">
                <a:solidFill>
                  <a:srgbClr val="FFFFFF"/>
                </a:solidFill>
              </a:rPr>
              <a:t>автомашины</a:t>
            </a:r>
          </a:p>
          <a:p>
            <a:pPr>
              <a:lnSpc>
                <a:spcPct val="130000"/>
              </a:lnSpc>
            </a:pPr>
            <a:r>
              <a:rPr sz="1500" b="1">
                <a:solidFill>
                  <a:srgbClr val="FF9933"/>
                </a:solidFill>
              </a:rPr>
              <a:t>Световозвращающие элементы</a:t>
            </a:r>
            <a:r>
              <a:rPr sz="1500">
                <a:solidFill>
                  <a:srgbClr val="FF9933"/>
                </a:solidFill>
              </a:rPr>
              <a:t>:</a:t>
            </a:r>
          </a:p>
          <a:p>
            <a:pPr>
              <a:lnSpc>
                <a:spcPct val="130000"/>
              </a:lnSpc>
            </a:pPr>
            <a:r>
              <a:rPr lang="ru-RU" sz="1500" smtClean="0">
                <a:solidFill>
                  <a:srgbClr val="FFFFFF"/>
                </a:solidFill>
              </a:rPr>
              <a:t>- </a:t>
            </a:r>
            <a:r>
              <a:rPr sz="1500" smtClean="0">
                <a:solidFill>
                  <a:srgbClr val="FFFFFF"/>
                </a:solidFill>
              </a:rPr>
              <a:t>водитель </a:t>
            </a:r>
            <a:r>
              <a:rPr sz="1500">
                <a:solidFill>
                  <a:srgbClr val="FFFFFF"/>
                </a:solidFill>
              </a:rPr>
              <a:t>без световозвращающих элементов, знак аварийной остановки</a:t>
            </a:r>
          </a:p>
          <a:p>
            <a:pPr>
              <a:lnSpc>
                <a:spcPct val="130000"/>
              </a:lnSpc>
            </a:pPr>
            <a:r>
              <a:rPr lang="ru-RU" sz="1500" smtClean="0">
                <a:solidFill>
                  <a:srgbClr val="FFFFFF"/>
                </a:solidFill>
              </a:rPr>
              <a:t>- </a:t>
            </a:r>
            <a:r>
              <a:rPr sz="1500" smtClean="0">
                <a:solidFill>
                  <a:srgbClr val="FFFFFF"/>
                </a:solidFill>
              </a:rPr>
              <a:t>водитель </a:t>
            </a:r>
            <a:r>
              <a:rPr sz="1500">
                <a:solidFill>
                  <a:srgbClr val="FFFFFF"/>
                </a:solidFill>
              </a:rPr>
              <a:t>в сигнальном световозвращающем жилете и нарукавниках, знак аварийной остановки</a:t>
            </a:r>
          </a:p>
          <a:p>
            <a:pPr>
              <a:lnSpc>
                <a:spcPct val="130000"/>
              </a:lnSpc>
            </a:pPr>
            <a:r>
              <a:rPr sz="1500" b="1">
                <a:solidFill>
                  <a:srgbClr val="FF9933"/>
                </a:solidFill>
              </a:rPr>
              <a:t>Сценарий:</a:t>
            </a:r>
            <a:r>
              <a:rPr sz="1500">
                <a:solidFill>
                  <a:srgbClr val="FF9933"/>
                </a:solidFill>
              </a:rPr>
              <a:t> </a:t>
            </a:r>
            <a:r>
              <a:rPr sz="1500">
                <a:solidFill>
                  <a:srgbClr val="FFFFFF"/>
                </a:solidFill>
              </a:rPr>
              <a:t>водитель</a:t>
            </a:r>
            <a:r>
              <a:rPr sz="1500">
                <a:solidFill>
                  <a:srgbClr val="FF9933"/>
                </a:solidFill>
              </a:rPr>
              <a:t> </a:t>
            </a:r>
            <a:r>
              <a:rPr sz="1500">
                <a:solidFill>
                  <a:srgbClr val="FFFFFF"/>
                </a:solidFill>
              </a:rPr>
              <a:t>выходит из машины, </a:t>
            </a:r>
            <a:r>
              <a:rPr sz="1500" err="1">
                <a:solidFill>
                  <a:srgbClr val="FFFFFF"/>
                </a:solidFill>
              </a:rPr>
              <a:t>достает</a:t>
            </a:r>
            <a:r>
              <a:rPr sz="1500">
                <a:solidFill>
                  <a:srgbClr val="FFFFFF"/>
                </a:solidFill>
              </a:rPr>
              <a:t> </a:t>
            </a:r>
            <a:r>
              <a:rPr lang="ru-RU" sz="1500" smtClean="0">
                <a:solidFill>
                  <a:srgbClr val="FFFFFF"/>
                </a:solidFill>
              </a:rPr>
              <a:t>и устанавливает </a:t>
            </a:r>
            <a:r>
              <a:rPr sz="1500" err="1" smtClean="0">
                <a:solidFill>
                  <a:srgbClr val="FFFFFF"/>
                </a:solidFill>
              </a:rPr>
              <a:t>знак</a:t>
            </a:r>
            <a:r>
              <a:rPr sz="1500" smtClean="0">
                <a:solidFill>
                  <a:srgbClr val="FFFFFF"/>
                </a:solidFill>
              </a:rPr>
              <a:t> </a:t>
            </a:r>
            <a:r>
              <a:rPr sz="1500" err="1">
                <a:solidFill>
                  <a:srgbClr val="FFFFFF"/>
                </a:solidFill>
              </a:rPr>
              <a:t>аварийной</a:t>
            </a:r>
            <a:r>
              <a:rPr sz="1500">
                <a:solidFill>
                  <a:srgbClr val="FFFFFF"/>
                </a:solidFill>
              </a:rPr>
              <a:t> </a:t>
            </a:r>
            <a:r>
              <a:rPr sz="1500" err="1" smtClean="0">
                <a:solidFill>
                  <a:srgbClr val="FFFFFF"/>
                </a:solidFill>
              </a:rPr>
              <a:t>остановки</a:t>
            </a:r>
            <a:endParaRPr sz="1500">
              <a:solidFill>
                <a:srgbClr val="FFFFFF"/>
              </a:solidFill>
            </a:endParaRPr>
          </a:p>
          <a:p>
            <a:pPr>
              <a:lnSpc>
                <a:spcPct val="130000"/>
              </a:lnSpc>
            </a:pPr>
            <a:r>
              <a:rPr sz="1500" b="1">
                <a:solidFill>
                  <a:srgbClr val="FF9933"/>
                </a:solidFill>
              </a:rPr>
              <a:t>Задача</a:t>
            </a:r>
            <a:r>
              <a:rPr sz="1500">
                <a:solidFill>
                  <a:srgbClr val="FF9933"/>
                </a:solidFill>
              </a:rPr>
              <a:t>: </a:t>
            </a:r>
            <a:r>
              <a:rPr sz="1500">
                <a:solidFill>
                  <a:srgbClr val="FFFFFF"/>
                </a:solidFill>
              </a:rPr>
              <a:t>определение дистанции обнаружения </a:t>
            </a:r>
            <a:r>
              <a:rPr sz="1500" err="1">
                <a:solidFill>
                  <a:srgbClr val="FFFFFF"/>
                </a:solidFill>
              </a:rPr>
              <a:t>водителями</a:t>
            </a:r>
            <a:r>
              <a:rPr sz="1500">
                <a:solidFill>
                  <a:srgbClr val="FFFFFF"/>
                </a:solidFill>
              </a:rPr>
              <a:t> </a:t>
            </a:r>
            <a:r>
              <a:rPr sz="1500" err="1" smtClean="0">
                <a:solidFill>
                  <a:srgbClr val="FFFFFF"/>
                </a:solidFill>
              </a:rPr>
              <a:t>проезжающ</a:t>
            </a:r>
            <a:r>
              <a:rPr lang="ru-RU" sz="1500" smtClean="0">
                <a:solidFill>
                  <a:srgbClr val="FFFFFF"/>
                </a:solidFill>
              </a:rPr>
              <a:t>их</a:t>
            </a:r>
            <a:r>
              <a:rPr sz="1500" smtClean="0">
                <a:solidFill>
                  <a:srgbClr val="FFFFFF"/>
                </a:solidFill>
              </a:rPr>
              <a:t> </a:t>
            </a:r>
            <a:r>
              <a:rPr sz="1500" err="1" smtClean="0">
                <a:solidFill>
                  <a:srgbClr val="FFFFFF"/>
                </a:solidFill>
              </a:rPr>
              <a:t>транспортн</a:t>
            </a:r>
            <a:r>
              <a:rPr lang="ru-RU" sz="1500" err="1" smtClean="0">
                <a:solidFill>
                  <a:srgbClr val="FFFFFF"/>
                </a:solidFill>
              </a:rPr>
              <a:t>ых</a:t>
            </a:r>
            <a:r>
              <a:rPr sz="1500" smtClean="0">
                <a:solidFill>
                  <a:srgbClr val="FFFFFF"/>
                </a:solidFill>
              </a:rPr>
              <a:t> </a:t>
            </a:r>
            <a:r>
              <a:rPr sz="1500" err="1" smtClean="0">
                <a:solidFill>
                  <a:srgbClr val="FFFFFF"/>
                </a:solidFill>
              </a:rPr>
              <a:t>средств</a:t>
            </a:r>
            <a:r>
              <a:rPr lang="ru-RU" sz="1500" smtClean="0">
                <a:solidFill>
                  <a:srgbClr val="FFFFFF"/>
                </a:solidFill>
              </a:rPr>
              <a:t> </a:t>
            </a:r>
            <a:r>
              <a:rPr sz="1500" err="1" smtClean="0">
                <a:solidFill>
                  <a:srgbClr val="FFFFFF"/>
                </a:solidFill>
              </a:rPr>
              <a:t>попутного</a:t>
            </a:r>
            <a:r>
              <a:rPr sz="1500" smtClean="0">
                <a:solidFill>
                  <a:srgbClr val="FFFFFF"/>
                </a:solidFill>
              </a:rPr>
              <a:t> </a:t>
            </a:r>
            <a:r>
              <a:rPr sz="1500">
                <a:solidFill>
                  <a:srgbClr val="FFFFFF"/>
                </a:solidFill>
              </a:rPr>
              <a:t>объекта на неосвещенной дороге</a:t>
            </a:r>
          </a:p>
        </p:txBody>
      </p:sp>
      <p:sp>
        <p:nvSpPr>
          <p:cNvPr id="5124" name="Прямоугольник 5123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pic>
        <p:nvPicPr>
          <p:cNvPr id="5125" name="Рисунок 5124"/>
          <p:cNvPicPr>
            <a:picLocks noChangeAspect="1"/>
          </p:cNvPicPr>
          <p:nvPr/>
        </p:nvPicPr>
        <p:blipFill>
          <a:blip r:embed="rId3" cstate="print">
            <a:extLst/>
          </a:blip>
          <a:srcRect t="15411"/>
          <a:stretch>
            <a:fillRect/>
          </a:stretch>
        </p:blipFill>
        <p:spPr>
          <a:xfrm>
            <a:off x="5148064" y="1616000"/>
            <a:ext cx="3384549" cy="2605088"/>
          </a:xfrm>
          <a:prstGeom prst="rect">
            <a:avLst/>
          </a:prstGeom>
          <a:noFill/>
          <a:ln>
            <a:noFill/>
          </a:ln>
        </p:spPr>
      </p:pic>
      <p:sp>
        <p:nvSpPr>
          <p:cNvPr id="5126" name="Прямоугольник 5125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6145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6147" name="Прямоугольник 6146"/>
          <p:cNvSpPr>
            <a:spLocks/>
          </p:cNvSpPr>
          <p:nvPr/>
        </p:nvSpPr>
        <p:spPr>
          <a:xfrm>
            <a:off x="250825" y="692150"/>
            <a:ext cx="8642351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 1 (фотографии) </a:t>
            </a:r>
          </a:p>
        </p:txBody>
      </p:sp>
      <p:sp>
        <p:nvSpPr>
          <p:cNvPr id="6148" name="Прямоугольник 6147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pic>
        <p:nvPicPr>
          <p:cNvPr id="6149" name="Рисунок 6148"/>
          <p:cNvPicPr>
            <a:picLocks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642938" y="1214438"/>
            <a:ext cx="3571875" cy="2382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0" name="Рисунок 6149"/>
          <p:cNvPicPr>
            <a:picLocks noChangeAspect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>
          <a:xfrm>
            <a:off x="642938" y="3644900"/>
            <a:ext cx="3571875" cy="23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1" name="Рисунок 6150"/>
          <p:cNvPicPr>
            <a:picLocks/>
          </p:cNvPicPr>
          <p:nvPr/>
        </p:nvPicPr>
        <p:blipFill>
          <a:blip r:embed="rId5" cstate="print">
            <a:extLst/>
          </a:blip>
          <a:srcRect r="8201" b="10000"/>
          <a:stretch>
            <a:fillRect/>
          </a:stretch>
        </p:blipFill>
        <p:spPr>
          <a:xfrm>
            <a:off x="4929188" y="1214438"/>
            <a:ext cx="3571874" cy="2382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2" name="Рисунок 6151"/>
          <p:cNvPicPr>
            <a:picLocks/>
          </p:cNvPicPr>
          <p:nvPr/>
        </p:nvPicPr>
        <p:blipFill>
          <a:blip r:embed="rId6" cstate="print">
            <a:extLst/>
          </a:blip>
          <a:srcRect r="6199" b="6999"/>
          <a:stretch>
            <a:fillRect/>
          </a:stretch>
        </p:blipFill>
        <p:spPr>
          <a:xfrm>
            <a:off x="4929188" y="3643313"/>
            <a:ext cx="3571874" cy="2382837"/>
          </a:xfrm>
          <a:prstGeom prst="rect">
            <a:avLst/>
          </a:prstGeom>
          <a:noFill/>
          <a:ln>
            <a:noFill/>
          </a:ln>
        </p:spPr>
      </p:pic>
      <p:sp>
        <p:nvSpPr>
          <p:cNvPr id="6153" name="Прямоугольник 6152"/>
          <p:cNvSpPr>
            <a:spLocks/>
          </p:cNvSpPr>
          <p:nvPr/>
        </p:nvSpPr>
        <p:spPr>
          <a:xfrm>
            <a:off x="214313" y="6143625"/>
            <a:ext cx="4070350" cy="5175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/>
            <a:r>
              <a:rPr sz="1400">
                <a:solidFill>
                  <a:srgbClr val="FFFFFF"/>
                </a:solidFill>
              </a:rPr>
              <a:t>Водитель в сигнальном световозвращающем жилете</a:t>
            </a:r>
          </a:p>
        </p:txBody>
      </p:sp>
      <p:sp>
        <p:nvSpPr>
          <p:cNvPr id="6154" name="Прямоугольник 6153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  <p:sp>
        <p:nvSpPr>
          <p:cNvPr id="6155" name="Прямоугольник 6154"/>
          <p:cNvSpPr>
            <a:spLocks/>
          </p:cNvSpPr>
          <p:nvPr/>
        </p:nvSpPr>
        <p:spPr>
          <a:xfrm>
            <a:off x="4932363" y="6165850"/>
            <a:ext cx="3527425" cy="304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/>
            <a:r>
              <a:rPr sz="1400">
                <a:solidFill>
                  <a:srgbClr val="FFFFFF"/>
                </a:solidFill>
              </a:rPr>
              <a:t>Водитель без световозвращателей</a:t>
            </a:r>
          </a:p>
        </p:txBody>
      </p:sp>
      <p:sp>
        <p:nvSpPr>
          <p:cNvPr id="6157" name="Прямая соединительная линия 6156"/>
          <p:cNvSpPr>
            <a:spLocks/>
          </p:cNvSpPr>
          <p:nvPr/>
        </p:nvSpPr>
        <p:spPr>
          <a:xfrm>
            <a:off x="4572000" y="1125538"/>
            <a:ext cx="0" cy="0"/>
          </a:xfrm>
          <a:prstGeom prst="line">
            <a:avLst/>
          </a:prstGeom>
          <a:noFill/>
          <a:ln>
            <a:solidFill>
              <a:srgbClr val="000000"/>
            </a:solidFill>
          </a:ln>
        </p:spPr>
        <p:txBody>
          <a:bodyPr wrap="none" rtlCol="0" anchor="ctr"/>
          <a:lstStyle/>
          <a:p>
            <a:pPr algn="ctr"/>
            <a:endParaRPr lang="zh-CN" altLang="en-US"/>
          </a:p>
        </p:txBody>
      </p:sp>
      <p:sp>
        <p:nvSpPr>
          <p:cNvPr id="6158" name="Прямая соединительная линия 6157"/>
          <p:cNvSpPr>
            <a:spLocks/>
          </p:cNvSpPr>
          <p:nvPr/>
        </p:nvSpPr>
        <p:spPr>
          <a:xfrm>
            <a:off x="4572000" y="1125538"/>
            <a:ext cx="0" cy="5543550"/>
          </a:xfrm>
          <a:prstGeom prst="line">
            <a:avLst/>
          </a:prstGeom>
          <a:noFill/>
          <a:ln w="15875">
            <a:solidFill>
              <a:srgbClr val="FFFFFF"/>
            </a:solidFill>
          </a:ln>
        </p:spPr>
        <p:txBody>
          <a:bodyPr wrap="none"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7169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7171" name="Прямоугольник 7170"/>
          <p:cNvSpPr>
            <a:spLocks/>
          </p:cNvSpPr>
          <p:nvPr/>
        </p:nvSpPr>
        <p:spPr>
          <a:xfrm>
            <a:off x="250825" y="692150"/>
            <a:ext cx="8642351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№1 (фотографии, результаты)</a:t>
            </a:r>
          </a:p>
        </p:txBody>
      </p:sp>
      <p:sp>
        <p:nvSpPr>
          <p:cNvPr id="7172" name="Прямоугольник 7171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pic>
        <p:nvPicPr>
          <p:cNvPr id="7173" name="Рисунок 7172"/>
          <p:cNvPicPr>
            <a:picLocks noChangeAspect="1"/>
          </p:cNvPicPr>
          <p:nvPr/>
        </p:nvPicPr>
        <p:blipFill rotWithShape="0">
          <a:blip r:embed="rId3" cstate="print">
            <a:extLst/>
          </a:blip>
          <a:srcRect/>
          <a:stretch>
            <a:fillRect/>
          </a:stretch>
        </p:blipFill>
        <p:spPr>
          <a:xfrm>
            <a:off x="3222625" y="1412875"/>
            <a:ext cx="2862263" cy="190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4" name="Рисунок 7173"/>
          <p:cNvPicPr>
            <a:picLocks noChangeAspect="1"/>
          </p:cNvPicPr>
          <p:nvPr/>
        </p:nvPicPr>
        <p:blipFill rotWithShape="0">
          <a:blip r:embed="rId4" cstate="print">
            <a:extLst/>
          </a:blip>
          <a:srcRect/>
          <a:stretch>
            <a:fillRect/>
          </a:stretch>
        </p:blipFill>
        <p:spPr>
          <a:xfrm>
            <a:off x="250825" y="1412875"/>
            <a:ext cx="2862263" cy="1908175"/>
          </a:xfrm>
          <a:prstGeom prst="rect">
            <a:avLst/>
          </a:prstGeom>
          <a:noFill/>
          <a:ln>
            <a:noFill/>
          </a:ln>
        </p:spPr>
      </p:pic>
      <p:sp>
        <p:nvSpPr>
          <p:cNvPr id="7175" name="Прямоугольник 7174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  <p:graphicFrame>
        <p:nvGraphicFramePr>
          <p:cNvPr id="7273" name="Таблица 72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20115898"/>
              </p:ext>
            </p:extLst>
          </p:nvPr>
        </p:nvGraphicFramePr>
        <p:xfrm>
          <a:off x="179388" y="4076700"/>
          <a:ext cx="8893177" cy="2515236"/>
        </p:xfrm>
        <a:graphic>
          <a:graphicData uri="http://schemas.openxmlformats.org/drawingml/2006/table">
            <a:tbl>
              <a:tblPr/>
              <a:tblGrid>
                <a:gridCol w="1871663"/>
                <a:gridCol w="1944688"/>
                <a:gridCol w="1871663"/>
                <a:gridCol w="1425575"/>
                <a:gridCol w="1779588"/>
              </a:tblGrid>
              <a:tr h="360363">
                <a:tc rowSpan="2"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800">
                          <a:solidFill>
                            <a:srgbClr val="FFFFFF"/>
                          </a:solidFill>
                        </a:rPr>
                        <a:t>Освещение </a:t>
                      </a:r>
                    </a:p>
                    <a:p>
                      <a:pPr algn="ctr">
                        <a:buNone/>
                      </a:pPr>
                      <a:r>
                        <a:rPr sz="1800">
                          <a:solidFill>
                            <a:srgbClr val="FFFFFF"/>
                          </a:solidFill>
                        </a:rPr>
                        <a:t>объекта</a:t>
                      </a:r>
                    </a:p>
                  </a:txBody>
                  <a:tcPr marL="90000" marR="90000" anchor="ctr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noFill/>
                  </a:tcPr>
                </a:tc>
                <a:tc gridSpan="4"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400">
                          <a:solidFill>
                            <a:srgbClr val="FFFFFF"/>
                          </a:solidFill>
                        </a:rPr>
                        <a:t> Дистанция обнаружения (м) и положение объекта</a:t>
                      </a:r>
                    </a:p>
                  </a:txBody>
                  <a:tcPr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636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lang="en-US" altLang="en-US" sz="1800">
                          <a:solidFill>
                            <a:srgbClr val="FFFFFF"/>
                          </a:solidFill>
                        </a:rPr>
                        <a:t>Без свето-возвращателей</a:t>
                      </a:r>
                    </a:p>
                  </a:txBody>
                  <a:tcPr marL="90000" marR="90000" anchor="ctr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 cap="rnd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lang="en-US" altLang="en-US" sz="1600">
                          <a:solidFill>
                            <a:srgbClr val="FFFFFF"/>
                          </a:solidFill>
                        </a:rPr>
                        <a:t>В сигнальном </a:t>
                      </a:r>
                    </a:p>
                    <a:p>
                      <a:pPr algn="ctr">
                        <a:buNone/>
                      </a:pPr>
                      <a:r>
                        <a:rPr lang="en-US" altLang="en-US" sz="1600" smtClean="0">
                          <a:solidFill>
                            <a:srgbClr val="FFFFFF"/>
                          </a:solidFill>
                        </a:rPr>
                        <a:t>СВ-</a:t>
                      </a:r>
                      <a:r>
                        <a:rPr lang="en-US" altLang="en-US" sz="1600" err="1" smtClean="0">
                          <a:solidFill>
                            <a:srgbClr val="FFFFFF"/>
                          </a:solidFill>
                        </a:rPr>
                        <a:t>жилете</a:t>
                      </a:r>
                      <a:r>
                        <a:rPr lang="ru-RU" altLang="en-US" sz="1600" smtClean="0">
                          <a:solidFill>
                            <a:srgbClr val="FFFFFF"/>
                          </a:solidFill>
                        </a:rPr>
                        <a:t> </a:t>
                      </a:r>
                    </a:p>
                    <a:p>
                      <a:pPr algn="ctr">
                        <a:buNone/>
                      </a:pPr>
                      <a:r>
                        <a:rPr lang="ru-RU" altLang="en-US" sz="1600" smtClean="0">
                          <a:solidFill>
                            <a:srgbClr val="FFFFFF"/>
                          </a:solidFill>
                        </a:rPr>
                        <a:t>(вид спереди)</a:t>
                      </a:r>
                      <a:endParaRPr lang="en-US" altLang="en-US" sz="1600">
                        <a:solidFill>
                          <a:srgbClr val="FFFFFF"/>
                        </a:solidFill>
                      </a:endParaRPr>
                    </a:p>
                  </a:txBody>
                  <a:tcPr marL="90000" marR="90000" anchor="ctr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lang="en-US" altLang="en-US" sz="1600">
                          <a:solidFill>
                            <a:srgbClr val="FFFFFF"/>
                          </a:solidFill>
                        </a:rPr>
                        <a:t>В </a:t>
                      </a:r>
                      <a:r>
                        <a:rPr lang="en-US" altLang="en-US" sz="1600" err="1">
                          <a:solidFill>
                            <a:srgbClr val="FFFFFF"/>
                          </a:solidFill>
                        </a:rPr>
                        <a:t>сигнальном</a:t>
                      </a:r>
                      <a:r>
                        <a:rPr lang="en-US" altLang="en-US" sz="160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altLang="en-US" sz="1600" smtClean="0">
                          <a:solidFill>
                            <a:srgbClr val="FFFFFF"/>
                          </a:solidFill>
                        </a:rPr>
                        <a:t>СВ-</a:t>
                      </a:r>
                      <a:r>
                        <a:rPr lang="en-US" altLang="en-US" sz="1600" err="1" smtClean="0">
                          <a:solidFill>
                            <a:srgbClr val="FFFFFF"/>
                          </a:solidFill>
                        </a:rPr>
                        <a:t>жилете</a:t>
                      </a:r>
                      <a:r>
                        <a:rPr lang="ru-RU" altLang="en-US" sz="1600" smtClean="0">
                          <a:solidFill>
                            <a:srgbClr val="FFFFFF"/>
                          </a:solidFill>
                        </a:rPr>
                        <a:t> </a:t>
                      </a:r>
                    </a:p>
                    <a:p>
                      <a:pPr algn="ctr">
                        <a:buNone/>
                      </a:pPr>
                      <a:r>
                        <a:rPr lang="ru-RU" altLang="en-US" sz="1600" smtClean="0">
                          <a:solidFill>
                            <a:srgbClr val="FFFFFF"/>
                          </a:solidFill>
                        </a:rPr>
                        <a:t>(вид сбоку)</a:t>
                      </a:r>
                      <a:endParaRPr lang="en-US" altLang="en-US" sz="1600">
                        <a:solidFill>
                          <a:srgbClr val="FFFFFF"/>
                        </a:solidFill>
                      </a:endParaRPr>
                    </a:p>
                  </a:txBody>
                  <a:tcPr marL="90000" marR="90000" anchor="ctr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lang="en-US" altLang="en-US" sz="1600">
                          <a:solidFill>
                            <a:srgbClr val="FFFFFF"/>
                          </a:solidFill>
                        </a:rPr>
                        <a:t>В сигнальном </a:t>
                      </a:r>
                    </a:p>
                    <a:p>
                      <a:pPr algn="ctr">
                        <a:buNone/>
                      </a:pPr>
                      <a:r>
                        <a:rPr lang="en-US" altLang="en-US" sz="1600" smtClean="0">
                          <a:solidFill>
                            <a:srgbClr val="FFFFFF"/>
                          </a:solidFill>
                        </a:rPr>
                        <a:t>СВ-</a:t>
                      </a:r>
                      <a:r>
                        <a:rPr lang="en-US" altLang="en-US" sz="1600" err="1" smtClean="0">
                          <a:solidFill>
                            <a:srgbClr val="FFFFFF"/>
                          </a:solidFill>
                        </a:rPr>
                        <a:t>жилете</a:t>
                      </a:r>
                      <a:endParaRPr lang="ru-RU" altLang="en-US" sz="1600" smtClean="0">
                        <a:solidFill>
                          <a:srgbClr val="FFFFFF"/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ru-RU" altLang="en-US" sz="1600" smtClean="0">
                          <a:solidFill>
                            <a:srgbClr val="FFFFFF"/>
                          </a:solidFill>
                        </a:rPr>
                        <a:t>(вид сзади)</a:t>
                      </a:r>
                      <a:endParaRPr lang="en-US" altLang="en-US" sz="1600">
                        <a:solidFill>
                          <a:srgbClr val="FFFFFF"/>
                        </a:solidFill>
                      </a:endParaRPr>
                    </a:p>
                  </a:txBody>
                  <a:tcPr marL="90000" marR="90000" anchor="ctr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noFill/>
                  </a:tcPr>
                </a:tc>
              </a:tr>
              <a:tr h="425450"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>
                        <a:buNone/>
                      </a:pPr>
                      <a:r>
                        <a:rPr sz="1400">
                          <a:solidFill>
                            <a:srgbClr val="FFFFFF"/>
                          </a:solidFill>
                        </a:rPr>
                        <a:t>Ближний свет фар</a:t>
                      </a:r>
                    </a:p>
                  </a:txBody>
                  <a:tcPr>
                    <a:lnL w="38100">
                      <a:solidFill>
                        <a:srgbClr val="FFFFFF"/>
                      </a:solidFill>
                    </a:lnL>
                    <a:lnR w="38100" cap="rnd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800" b="1">
                          <a:solidFill>
                            <a:srgbClr val="FFFFFF"/>
                          </a:solidFill>
                        </a:rPr>
                        <a:t>50 м</a:t>
                      </a:r>
                    </a:p>
                  </a:txBody>
                  <a:tcPr>
                    <a:lnL w="38100" cap="rnd">
                      <a:solidFill>
                        <a:srgbClr val="FFFFFF"/>
                      </a:solidFill>
                    </a:lnL>
                    <a:lnR w="38100" cap="rnd">
                      <a:solidFill>
                        <a:srgbClr val="FFFFFF"/>
                      </a:solidFill>
                    </a:lnR>
                    <a:lnT w="38100" cap="rnd">
                      <a:solidFill>
                        <a:srgbClr val="FFFFFF"/>
                      </a:solidFill>
                    </a:lnT>
                    <a:lnB w="38100" cap="rnd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800" b="1">
                          <a:solidFill>
                            <a:srgbClr val="FFFFFF"/>
                          </a:solidFill>
                        </a:rPr>
                        <a:t>250 м</a:t>
                      </a:r>
                    </a:p>
                  </a:txBody>
                  <a:tcPr>
                    <a:lnL w="38100" cap="rnd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800" b="1">
                          <a:solidFill>
                            <a:srgbClr val="FFFFFF"/>
                          </a:solidFill>
                        </a:rPr>
                        <a:t>200 м</a:t>
                      </a:r>
                    </a:p>
                  </a:txBody>
                  <a:tcPr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800" b="1">
                          <a:solidFill>
                            <a:srgbClr val="FFFFFF"/>
                          </a:solidFill>
                        </a:rPr>
                        <a:t>250 м</a:t>
                      </a:r>
                    </a:p>
                  </a:txBody>
                  <a:tcPr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noFill/>
                  </a:tcPr>
                </a:tc>
              </a:tr>
              <a:tr h="365125"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>
                        <a:buNone/>
                      </a:pPr>
                      <a:r>
                        <a:rPr sz="1400">
                          <a:solidFill>
                            <a:srgbClr val="FFFFFF"/>
                          </a:solidFill>
                        </a:rPr>
                        <a:t>Дальний свет фар</a:t>
                      </a:r>
                    </a:p>
                  </a:txBody>
                  <a:tcPr>
                    <a:lnL w="38100">
                      <a:solidFill>
                        <a:srgbClr val="FFFFFF"/>
                      </a:solidFill>
                    </a:lnL>
                    <a:lnR w="38100" cap="rnd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800" b="1">
                          <a:solidFill>
                            <a:srgbClr val="FFFFFF"/>
                          </a:solidFill>
                        </a:rPr>
                        <a:t>100 м</a:t>
                      </a:r>
                    </a:p>
                  </a:txBody>
                  <a:tcPr>
                    <a:lnL w="38100" cap="rnd">
                      <a:solidFill>
                        <a:srgbClr val="FFFFFF"/>
                      </a:solidFill>
                    </a:lnL>
                    <a:lnR w="38100" cap="rnd">
                      <a:solidFill>
                        <a:srgbClr val="FFFFFF"/>
                      </a:solidFill>
                    </a:lnR>
                    <a:lnT w="38100" cap="rnd">
                      <a:solidFill>
                        <a:srgbClr val="FFFFFF"/>
                      </a:solidFill>
                    </a:lnT>
                    <a:lnB w="38100" cap="rnd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800" b="1">
                          <a:solidFill>
                            <a:srgbClr val="FFFFFF"/>
                          </a:solidFill>
                        </a:rPr>
                        <a:t>400 м и более</a:t>
                      </a:r>
                    </a:p>
                  </a:txBody>
                  <a:tcPr>
                    <a:lnL w="38100" cap="rnd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800" b="1">
                          <a:solidFill>
                            <a:srgbClr val="FFFFFF"/>
                          </a:solidFill>
                        </a:rPr>
                        <a:t>300 м</a:t>
                      </a:r>
                    </a:p>
                  </a:txBody>
                  <a:tcPr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800" b="1">
                          <a:solidFill>
                            <a:srgbClr val="FFFFFF"/>
                          </a:solidFill>
                        </a:rPr>
                        <a:t>400 м и более</a:t>
                      </a:r>
                    </a:p>
                  </a:txBody>
                  <a:tcPr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196" name="Прямоугольник 7195"/>
          <p:cNvSpPr>
            <a:spLocks/>
          </p:cNvSpPr>
          <p:nvPr/>
        </p:nvSpPr>
        <p:spPr>
          <a:xfrm>
            <a:off x="250825" y="3500438"/>
            <a:ext cx="8642351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/>
            <a:r>
              <a:rPr sz="2400">
                <a:solidFill>
                  <a:srgbClr val="FF9933"/>
                </a:solidFill>
              </a:rPr>
              <a:t>Результаты эксперимента</a:t>
            </a:r>
          </a:p>
        </p:txBody>
      </p:sp>
      <p:pic>
        <p:nvPicPr>
          <p:cNvPr id="7270" name="Рисунок 7269"/>
          <p:cNvPicPr>
            <a:picLocks/>
          </p:cNvPicPr>
          <p:nvPr/>
        </p:nvPicPr>
        <p:blipFill rotWithShape="0">
          <a:blip r:embed="rId5" cstate="print">
            <a:extLst/>
          </a:blip>
          <a:srcRect/>
          <a:stretch>
            <a:fillRect/>
          </a:stretch>
        </p:blipFill>
        <p:spPr>
          <a:xfrm>
            <a:off x="6156325" y="1412875"/>
            <a:ext cx="2860675" cy="190817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8193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8195" name="Прямоугольник 8194"/>
          <p:cNvSpPr>
            <a:spLocks/>
          </p:cNvSpPr>
          <p:nvPr/>
        </p:nvSpPr>
        <p:spPr>
          <a:xfrm>
            <a:off x="250825" y="692150"/>
            <a:ext cx="8642351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№1 (вывод)</a:t>
            </a:r>
          </a:p>
        </p:txBody>
      </p:sp>
      <p:sp>
        <p:nvSpPr>
          <p:cNvPr id="8196" name="Прямоугольник 8195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8197" name="Прямоугольник 8196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  <p:sp>
        <p:nvSpPr>
          <p:cNvPr id="8198" name="Прямоугольник 8197"/>
          <p:cNvSpPr>
            <a:spLocks/>
          </p:cNvSpPr>
          <p:nvPr/>
        </p:nvSpPr>
        <p:spPr>
          <a:xfrm>
            <a:off x="250825" y="3933825"/>
            <a:ext cx="8569325" cy="24622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lang="ru-RU" altLang="en-US" sz="1400" smtClean="0">
                <a:solidFill>
                  <a:srgbClr val="FFFFFF"/>
                </a:solidFill>
              </a:rPr>
              <a:t>      </a:t>
            </a:r>
            <a:r>
              <a:rPr lang="en-US" altLang="en-US" sz="1400" smtClean="0">
                <a:solidFill>
                  <a:srgbClr val="FFFFFF"/>
                </a:solidFill>
              </a:rPr>
              <a:t>Водителя </a:t>
            </a:r>
            <a:r>
              <a:rPr lang="en-US" altLang="en-US" sz="1400" err="1" smtClean="0">
                <a:solidFill>
                  <a:srgbClr val="FFFFFF"/>
                </a:solidFill>
              </a:rPr>
              <a:t>на</a:t>
            </a:r>
            <a:r>
              <a:rPr lang="en-US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 err="1">
                <a:solidFill>
                  <a:srgbClr val="FFFFFF"/>
                </a:solidFill>
              </a:rPr>
              <a:t>неосвещенной</a:t>
            </a:r>
            <a:r>
              <a:rPr lang="en-US" altLang="en-US" sz="1400">
                <a:solidFill>
                  <a:srgbClr val="FFFFFF"/>
                </a:solidFill>
              </a:rPr>
              <a:t> </a:t>
            </a:r>
            <a:r>
              <a:rPr lang="en-US" altLang="en-US" sz="1400" err="1" smtClean="0">
                <a:solidFill>
                  <a:srgbClr val="FFFFFF"/>
                </a:solidFill>
              </a:rPr>
              <a:t>дороге</a:t>
            </a:r>
            <a:r>
              <a:rPr lang="ru-RU" altLang="en-US" sz="1400" smtClean="0">
                <a:solidFill>
                  <a:srgbClr val="FFFFFF"/>
                </a:solidFill>
              </a:rPr>
              <a:t> около автомашины </a:t>
            </a:r>
            <a:r>
              <a:rPr lang="en-US" altLang="en-US" sz="1400" smtClean="0">
                <a:solidFill>
                  <a:srgbClr val="FFFFFF"/>
                </a:solidFill>
              </a:rPr>
              <a:t>без </a:t>
            </a:r>
            <a:r>
              <a:rPr lang="en-US" altLang="en-US" sz="1400">
                <a:solidFill>
                  <a:srgbClr val="FFFFFF"/>
                </a:solidFill>
              </a:rPr>
              <a:t>световозвращателей практически не заметно.  Аварийная сигнализация и знак аварийной остановки в темноте не обозначают самого водителя на дороге.  </a:t>
            </a:r>
          </a:p>
          <a:p>
            <a:pPr algn="just"/>
            <a:r>
              <a:rPr lang="ru-RU" altLang="en-US" sz="1400" smtClean="0">
                <a:solidFill>
                  <a:srgbClr val="FFFFFF"/>
                </a:solidFill>
              </a:rPr>
              <a:t>      </a:t>
            </a:r>
            <a:r>
              <a:rPr lang="en-US" altLang="en-US" sz="1400" smtClean="0">
                <a:solidFill>
                  <a:srgbClr val="FFFFFF"/>
                </a:solidFill>
              </a:rPr>
              <a:t>Особенно </a:t>
            </a:r>
            <a:r>
              <a:rPr lang="en-US" altLang="en-US" sz="1400">
                <a:solidFill>
                  <a:srgbClr val="FFFFFF"/>
                </a:solidFill>
              </a:rPr>
              <a:t>опасным представляется время от выхода водителя из автомашины до установки знака аварийной остановки. </a:t>
            </a:r>
          </a:p>
          <a:p>
            <a:pPr algn="just"/>
            <a:r>
              <a:rPr lang="ru-RU" altLang="en-US" sz="1400" smtClean="0">
                <a:solidFill>
                  <a:srgbClr val="FFFFFF"/>
                </a:solidFill>
              </a:rPr>
              <a:t>      </a:t>
            </a:r>
            <a:r>
              <a:rPr lang="en-US" altLang="en-US" sz="1400" smtClean="0">
                <a:solidFill>
                  <a:srgbClr val="FFFFFF"/>
                </a:solidFill>
              </a:rPr>
              <a:t>Может </a:t>
            </a:r>
            <a:r>
              <a:rPr lang="en-US" altLang="en-US" sz="1400">
                <a:solidFill>
                  <a:srgbClr val="FFFFFF"/>
                </a:solidFill>
              </a:rPr>
              <a:t>возникнуть ситуация неисправности электрооборудования, при которой автомашина до установки знака аварийной остановки будет практически незаметна.  </a:t>
            </a:r>
            <a:endParaRPr lang="ru-RU" altLang="en-US" sz="1400" smtClean="0">
              <a:solidFill>
                <a:srgbClr val="FFFFFF"/>
              </a:solidFill>
            </a:endParaRPr>
          </a:p>
          <a:p>
            <a:pPr algn="just"/>
            <a:r>
              <a:rPr lang="ru-RU" altLang="en-US" sz="1400" smtClean="0">
                <a:solidFill>
                  <a:srgbClr val="FFFFFF"/>
                </a:solidFill>
              </a:rPr>
              <a:t>      </a:t>
            </a:r>
            <a:r>
              <a:rPr lang="en-US" altLang="en-US" sz="1400" smtClean="0">
                <a:solidFill>
                  <a:srgbClr val="FFFFFF"/>
                </a:solidFill>
              </a:rPr>
              <a:t>Использование </a:t>
            </a:r>
            <a:r>
              <a:rPr lang="en-US" altLang="en-US" sz="1400">
                <a:solidFill>
                  <a:srgbClr val="FFFFFF"/>
                </a:solidFill>
              </a:rPr>
              <a:t>сигнального световозвращающего жилета значительно повышает заметность водителя в данной ситуации. Ввиду недостаточной площади и возможности закрытия руками боковых световозвращающих поверхностей жилета, рекомендуется использовать его в комплекте с сигнальными световозвращающими нарукавниками. </a:t>
            </a:r>
          </a:p>
        </p:txBody>
      </p:sp>
      <p:sp>
        <p:nvSpPr>
          <p:cNvPr id="8201" name="Прямоугольник 8200"/>
          <p:cNvSpPr>
            <a:spLocks/>
          </p:cNvSpPr>
          <p:nvPr/>
        </p:nvSpPr>
        <p:spPr>
          <a:xfrm>
            <a:off x="323850" y="749300"/>
            <a:ext cx="1944688" cy="519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sz="2800">
                <a:solidFill>
                  <a:srgbClr val="FF9933"/>
                </a:solidFill>
              </a:rPr>
              <a:t>Выводы:</a:t>
            </a:r>
          </a:p>
        </p:txBody>
      </p:sp>
      <p:pic>
        <p:nvPicPr>
          <p:cNvPr id="8202" name="Рисунок 8201"/>
          <p:cNvPicPr>
            <a:picLocks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250825" y="1436688"/>
            <a:ext cx="8642351" cy="2376487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9217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9219" name="Прямоугольник 9218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9220" name="Прямоугольник 9219"/>
          <p:cNvSpPr>
            <a:spLocks/>
          </p:cNvSpPr>
          <p:nvPr/>
        </p:nvSpPr>
        <p:spPr>
          <a:xfrm>
            <a:off x="250825" y="692150"/>
            <a:ext cx="8642351" cy="617707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lang="en-US" altLang="en-US" sz="2000">
                <a:solidFill>
                  <a:srgbClr val="FFFFFF"/>
                </a:solidFill>
              </a:rPr>
              <a:t>Эксперимент №2</a:t>
            </a:r>
          </a:p>
          <a:p>
            <a:pPr algn="ctr"/>
            <a:r>
              <a:rPr lang="en-US" altLang="en-US" sz="3200" b="1" smtClean="0">
                <a:solidFill>
                  <a:srgbClr val="FFFFFF"/>
                </a:solidFill>
              </a:rPr>
              <a:t>ВОДИТЕЛЬ </a:t>
            </a:r>
            <a:r>
              <a:rPr lang="en-US" altLang="en-US" sz="3200" b="1">
                <a:solidFill>
                  <a:srgbClr val="FFFFFF"/>
                </a:solidFill>
              </a:rPr>
              <a:t>И ПАССАЖИР </a:t>
            </a:r>
            <a:endParaRPr lang="ru-RU" altLang="en-US" sz="3200" b="1" smtClean="0">
              <a:solidFill>
                <a:srgbClr val="FFFFFF"/>
              </a:solidFill>
            </a:endParaRPr>
          </a:p>
          <a:p>
            <a:pPr algn="ctr"/>
            <a:r>
              <a:rPr lang="en-US" altLang="en-US" sz="3200" b="1" smtClean="0">
                <a:solidFill>
                  <a:srgbClr val="FFFFFF"/>
                </a:solidFill>
              </a:rPr>
              <a:t>ОКОЛО </a:t>
            </a:r>
            <a:r>
              <a:rPr lang="en-US" altLang="en-US" sz="3200" b="1">
                <a:solidFill>
                  <a:srgbClr val="FFFFFF"/>
                </a:solidFill>
              </a:rPr>
              <a:t>АВТОМАШИНЫ</a:t>
            </a:r>
          </a:p>
          <a:p>
            <a:pPr algn="ctr"/>
            <a:endParaRPr sz="900"/>
          </a:p>
          <a:p>
            <a:r>
              <a:rPr lang="en-US" altLang="en-US">
                <a:solidFill>
                  <a:srgbClr val="FF9933"/>
                </a:solidFill>
              </a:rPr>
              <a:t>Время: </a:t>
            </a:r>
            <a:r>
              <a:rPr lang="en-US" altLang="en-US">
                <a:solidFill>
                  <a:srgbClr val="FFFFFF"/>
                </a:solidFill>
              </a:rPr>
              <a:t>21:00 – 02:00</a:t>
            </a:r>
          </a:p>
          <a:p>
            <a:pPr>
              <a:lnSpc>
                <a:spcPct val="130000"/>
              </a:lnSpc>
            </a:pPr>
            <a:r>
              <a:rPr lang="en-US" altLang="en-US">
                <a:solidFill>
                  <a:srgbClr val="FF9933"/>
                </a:solidFill>
              </a:rPr>
              <a:t>Место: </a:t>
            </a:r>
            <a:r>
              <a:rPr lang="en-US" altLang="en-US">
                <a:solidFill>
                  <a:srgbClr val="FFFFFF"/>
                </a:solidFill>
              </a:rPr>
              <a:t>обочина неосвещенной дороги, вне </a:t>
            </a:r>
          </a:p>
          <a:p>
            <a:pPr>
              <a:lnSpc>
                <a:spcPct val="130000"/>
              </a:lnSpc>
            </a:pPr>
            <a:r>
              <a:rPr lang="en-US" altLang="en-US">
                <a:solidFill>
                  <a:srgbClr val="FFFFFF"/>
                </a:solidFill>
              </a:rPr>
              <a:t>населенного пункта</a:t>
            </a:r>
          </a:p>
          <a:p>
            <a:pPr>
              <a:lnSpc>
                <a:spcPct val="130000"/>
              </a:lnSpc>
            </a:pPr>
            <a:r>
              <a:rPr lang="en-US" altLang="en-US">
                <a:solidFill>
                  <a:srgbClr val="FF9933"/>
                </a:solidFill>
              </a:rPr>
              <a:t>Дистанция: </a:t>
            </a:r>
            <a:r>
              <a:rPr lang="en-US" altLang="en-US">
                <a:solidFill>
                  <a:srgbClr val="FFFFFF"/>
                </a:solidFill>
              </a:rPr>
              <a:t>50, 100, 200, 350 метров</a:t>
            </a:r>
          </a:p>
          <a:p>
            <a:r>
              <a:rPr lang="en-US" altLang="en-US">
                <a:solidFill>
                  <a:srgbClr val="FF9933"/>
                </a:solidFill>
              </a:rPr>
              <a:t>Условия съемки: </a:t>
            </a:r>
            <a:r>
              <a:rPr lang="en-US" altLang="en-US">
                <a:solidFill>
                  <a:srgbClr val="FFFFFF"/>
                </a:solidFill>
              </a:rPr>
              <a:t>18˚С, сухо, безоблачно</a:t>
            </a:r>
          </a:p>
          <a:p>
            <a:pPr>
              <a:lnSpc>
                <a:spcPct val="130000"/>
              </a:lnSpc>
            </a:pPr>
            <a:r>
              <a:rPr lang="en-US" altLang="en-US">
                <a:solidFill>
                  <a:srgbClr val="FF9933"/>
                </a:solidFill>
              </a:rPr>
              <a:t>Объекты:  </a:t>
            </a:r>
            <a:r>
              <a:rPr lang="en-US" altLang="en-US">
                <a:solidFill>
                  <a:srgbClr val="FFFFFF"/>
                </a:solidFill>
              </a:rPr>
              <a:t>водитель и пассажир автомашины</a:t>
            </a:r>
          </a:p>
          <a:p>
            <a:pPr>
              <a:lnSpc>
                <a:spcPct val="130000"/>
              </a:lnSpc>
            </a:pPr>
            <a:r>
              <a:rPr lang="en-US" altLang="en-US">
                <a:solidFill>
                  <a:srgbClr val="FF9933"/>
                </a:solidFill>
              </a:rPr>
              <a:t>Освещение: </a:t>
            </a:r>
            <a:r>
              <a:rPr lang="en-US" altLang="en-US">
                <a:solidFill>
                  <a:srgbClr val="FFFFFF"/>
                </a:solidFill>
              </a:rPr>
              <a:t>ближний свет фар автомашины</a:t>
            </a:r>
          </a:p>
          <a:p>
            <a:pPr>
              <a:lnSpc>
                <a:spcPct val="130000"/>
              </a:lnSpc>
            </a:pPr>
            <a:r>
              <a:rPr lang="en-US" altLang="en-US">
                <a:solidFill>
                  <a:srgbClr val="FF9933"/>
                </a:solidFill>
              </a:rPr>
              <a:t>Световозвращающие элементы:</a:t>
            </a:r>
          </a:p>
          <a:p>
            <a:pPr>
              <a:lnSpc>
                <a:spcPct val="130000"/>
              </a:lnSpc>
            </a:pPr>
            <a:r>
              <a:rPr lang="en-US" altLang="en-US">
                <a:solidFill>
                  <a:srgbClr val="FFFFFF"/>
                </a:solidFill>
              </a:rPr>
              <a:t>водитель - сигнальный световозвращающий жилет, нарукавники</a:t>
            </a:r>
          </a:p>
          <a:p>
            <a:pPr>
              <a:lnSpc>
                <a:spcPct val="130000"/>
              </a:lnSpc>
            </a:pPr>
            <a:r>
              <a:rPr lang="en-US" altLang="en-US">
                <a:solidFill>
                  <a:srgbClr val="FFFFFF"/>
                </a:solidFill>
              </a:rPr>
              <a:t>пассажир – без световозвращающих элементов</a:t>
            </a:r>
          </a:p>
          <a:p>
            <a:pPr>
              <a:lnSpc>
                <a:spcPct val="130000"/>
              </a:lnSpc>
            </a:pPr>
            <a:r>
              <a:rPr lang="en-US" altLang="en-US">
                <a:solidFill>
                  <a:srgbClr val="FF9933"/>
                </a:solidFill>
              </a:rPr>
              <a:t>Сценарий: </a:t>
            </a:r>
            <a:r>
              <a:rPr lang="en-US" altLang="en-US">
                <a:solidFill>
                  <a:srgbClr val="FFFFFF"/>
                </a:solidFill>
              </a:rPr>
              <a:t>водитель и пассажир выходят из автомашины</a:t>
            </a:r>
          </a:p>
          <a:p>
            <a:pPr>
              <a:lnSpc>
                <a:spcPct val="130000"/>
              </a:lnSpc>
            </a:pPr>
            <a:r>
              <a:rPr lang="en-US" altLang="en-US">
                <a:solidFill>
                  <a:srgbClr val="FF9933"/>
                </a:solidFill>
              </a:rPr>
              <a:t>Задача: </a:t>
            </a:r>
            <a:r>
              <a:rPr lang="en-US" altLang="en-US">
                <a:solidFill>
                  <a:srgbClr val="FFFFFF"/>
                </a:solidFill>
              </a:rPr>
              <a:t> определение дистанции обнаружения водителями проезжающих автомашин попутного объекта на неосвещенной дороге</a:t>
            </a:r>
          </a:p>
        </p:txBody>
      </p:sp>
      <p:sp>
        <p:nvSpPr>
          <p:cNvPr id="9221" name="Прямоугольник 9220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  <p:pic>
        <p:nvPicPr>
          <p:cNvPr id="9222" name="Рисунок 9221"/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5255075" y="2462907"/>
            <a:ext cx="3746051" cy="2118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10241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10243" name="Прямоугольник 10242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10244" name="Прямоугольник 10243"/>
          <p:cNvSpPr>
            <a:spLocks/>
          </p:cNvSpPr>
          <p:nvPr/>
        </p:nvSpPr>
        <p:spPr>
          <a:xfrm>
            <a:off x="250825" y="692150"/>
            <a:ext cx="8642351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№2 (фотографии)</a:t>
            </a:r>
          </a:p>
        </p:txBody>
      </p:sp>
      <p:pic>
        <p:nvPicPr>
          <p:cNvPr id="10245" name="Рисунок 10244"/>
          <p:cNvPicPr>
            <a:picLocks/>
          </p:cNvPicPr>
          <p:nvPr/>
        </p:nvPicPr>
        <p:blipFill rotWithShape="0">
          <a:blip r:embed="rId3" cstate="print">
            <a:extLst/>
          </a:blip>
          <a:srcRect/>
          <a:stretch>
            <a:fillRect/>
          </a:stretch>
        </p:blipFill>
        <p:spPr>
          <a:xfrm>
            <a:off x="179388" y="1450008"/>
            <a:ext cx="4321175" cy="3059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6" name="Рисунок 10245"/>
          <p:cNvPicPr>
            <a:picLocks/>
          </p:cNvPicPr>
          <p:nvPr/>
        </p:nvPicPr>
        <p:blipFill rotWithShape="0">
          <a:blip r:embed="rId4" cstate="print">
            <a:extLst/>
          </a:blip>
          <a:srcRect/>
          <a:stretch>
            <a:fillRect/>
          </a:stretch>
        </p:blipFill>
        <p:spPr>
          <a:xfrm>
            <a:off x="4643438" y="1450008"/>
            <a:ext cx="4321174" cy="3059112"/>
          </a:xfrm>
          <a:prstGeom prst="rect">
            <a:avLst/>
          </a:prstGeom>
          <a:noFill/>
          <a:ln>
            <a:noFill/>
          </a:ln>
        </p:spPr>
      </p:pic>
      <p:sp>
        <p:nvSpPr>
          <p:cNvPr id="10247" name="Прямоугольник 10246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  <p:sp>
        <p:nvSpPr>
          <p:cNvPr id="10248" name="Прямоугольник 10247"/>
          <p:cNvSpPr>
            <a:spLocks/>
          </p:cNvSpPr>
          <p:nvPr/>
        </p:nvSpPr>
        <p:spPr>
          <a:xfrm>
            <a:off x="179512" y="4759984"/>
            <a:ext cx="8715375" cy="147732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lang="ru-RU" smtClean="0">
                <a:solidFill>
                  <a:srgbClr val="FF9933"/>
                </a:solidFill>
              </a:rPr>
              <a:t>Выводы: </a:t>
            </a:r>
            <a:r>
              <a:rPr err="1" smtClean="0">
                <a:solidFill>
                  <a:srgbClr val="FFFFFF"/>
                </a:solidFill>
              </a:rPr>
              <a:t>По</a:t>
            </a:r>
            <a:r>
              <a:rPr smtClean="0">
                <a:solidFill>
                  <a:srgbClr val="FFFFFF"/>
                </a:solidFill>
              </a:rPr>
              <a:t> </a:t>
            </a:r>
            <a:r>
              <a:rPr>
                <a:solidFill>
                  <a:srgbClr val="FFFFFF"/>
                </a:solidFill>
              </a:rPr>
              <a:t>сравнению с водителем, экипированным сигнальным световозвращающим жилетом и нарукавниками, пассажир, вышедший без световозвращателей из автомашины, практически не заметен в темноте. </a:t>
            </a:r>
            <a:r>
              <a:rPr err="1" smtClean="0">
                <a:solidFill>
                  <a:srgbClr val="FFFFFF"/>
                </a:solidFill>
              </a:rPr>
              <a:t>Рекомендуется</a:t>
            </a:r>
            <a:r>
              <a:rPr smtClean="0">
                <a:solidFill>
                  <a:srgbClr val="FFFFFF"/>
                </a:solidFill>
              </a:rPr>
              <a:t> </a:t>
            </a:r>
            <a:r>
              <a:rPr>
                <a:solidFill>
                  <a:srgbClr val="FFFFFF"/>
                </a:solidFill>
              </a:rPr>
              <a:t>иметь в автомашине количество световозвращающих жилетов, равное количеству посадочных мест.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>
  <a:themeElements>
    <a:clrScheme name="">
      <a:dk1>
        <a:srgbClr val="FFFFFF"/>
      </a:dk1>
      <a:lt1>
        <a:srgbClr val="000000"/>
      </a:lt1>
      <a:dk2>
        <a:srgbClr val="808080"/>
      </a:dk2>
      <a:lt2>
        <a:srgbClr val="000000"/>
      </a:lt2>
      <a:accent1>
        <a:srgbClr val="BBE0E3"/>
      </a:accent1>
      <a:accent2>
        <a:srgbClr val="333399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50000"/>
              </a:schemeClr>
            </a:gs>
            <a:gs pos="35000">
              <a:schemeClr val="phClr">
                <a:tint val="37000"/>
                <a:satMod val="37000"/>
              </a:schemeClr>
            </a:gs>
            <a:gs pos="100000">
              <a:schemeClr val="phClr">
                <a:tint val="15000"/>
                <a:satMod val="1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50000"/>
                <a:satMod val="50000"/>
              </a:schemeClr>
            </a:gs>
            <a:gs pos="35000">
              <a:schemeClr val="phClr">
                <a:tint val="37000"/>
                <a:satMod val="37000"/>
              </a:schemeClr>
            </a:gs>
            <a:gs pos="100000">
              <a:schemeClr val="phClr">
                <a:tint val="15000"/>
                <a:satMod val="15000"/>
              </a:schemeClr>
            </a:gs>
          </a:gsLst>
          <a:lin ang="16200000" scaled="1"/>
        </a:gradFill>
      </a:fillStyleLst>
      <a:lnStyleLst>
        <a:ln w="9259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3000" dir="5400000" rotWithShape="0">
              <a:schemeClr val="phClr">
                <a:alpha val="38000"/>
              </a:schemeClr>
            </a:outerShdw>
          </a:effectLst>
        </a:effectStyle>
        <a:effectStyle>
          <a:effectLst>
            <a:outerShdw blurRad="40000" dist="23000" dir="5400000" rotWithShape="0">
              <a:schemeClr val="phClr">
                <a:alpha val="35000"/>
              </a:schemeClr>
            </a:outerShdw>
          </a:effectLst>
        </a:effectStyle>
        <a:effectStyle>
          <a:effectLst>
            <a:outerShdw blurRad="40000" dist="23000" dir="5400000" rotWithShape="0">
              <a:schemeClr val="phClr">
                <a:alpha val="35000"/>
              </a:scheme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/>
            </a:gs>
            <a:gs pos="35000">
              <a:schemeClr val="phClr"/>
            </a:gs>
            <a:gs pos="100000">
              <a:schemeClr val="phClr"/>
            </a:gs>
          </a:gsLst>
        </a:gradFill>
        <a:gradFill rotWithShape="1">
          <a:gsLst>
            <a:gs pos="0">
              <a:schemeClr val="phClr"/>
            </a:gs>
            <a:gs pos="35000">
              <a:schemeClr val="phClr"/>
            </a:gs>
            <a:gs pos="100000">
              <a:schemeClr val="phClr"/>
            </a:gs>
          </a:gsLst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2394</Words>
  <Application>Microsoft Office PowerPoint</Application>
  <PresentationFormat>Экран (4:3)</PresentationFormat>
  <Paragraphs>276</Paragraphs>
  <Slides>32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/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Практические эксперименты по визуальной заметности пешеходов, использующих различные виды световозвращателей</dc:title>
  <cp:lastModifiedBy>Пользователь Windows</cp:lastModifiedBy>
  <cp:revision>34</cp:revision>
  <dcterms:modified xsi:type="dcterms:W3CDTF">2015-09-28T15:43:09Z</dcterms:modified>
</cp:coreProperties>
</file>