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70" r:id="rId7"/>
    <p:sldId id="261" r:id="rId8"/>
    <p:sldId id="262" r:id="rId9"/>
    <p:sldId id="263" r:id="rId10"/>
    <p:sldId id="264" r:id="rId11"/>
    <p:sldId id="266" r:id="rId12"/>
    <p:sldId id="265" r:id="rId13"/>
    <p:sldId id="271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33" autoAdjust="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8229600" cy="648072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+mn-lt"/>
              </a:rPr>
              <a:t>Дмитриева Ирина Витальевна</a:t>
            </a:r>
            <a:endParaRPr lang="ru-RU" sz="28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3968" y="1268760"/>
            <a:ext cx="4392488" cy="5112568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Воспитатель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ГБДОУ детский сад № 27 Красногвардейского района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Санкт – Петербурга</a:t>
            </a:r>
          </a:p>
          <a:p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Высшая квалификационная категория</a:t>
            </a:r>
          </a:p>
          <a:p>
            <a:endParaRPr lang="ru-RU" dirty="0"/>
          </a:p>
        </p:txBody>
      </p:sp>
      <p:pic>
        <p:nvPicPr>
          <p:cNvPr id="1026" name="Picture 2" descr="C:\Users\Пользователь\Desktop\Сотрудники\6V7Q68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304764"/>
            <a:ext cx="3384426" cy="50766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1080120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sz="4000" dirty="0" smtClean="0">
                <a:solidFill>
                  <a:srgbClr val="002060"/>
                </a:solidFill>
              </a:rPr>
              <a:t>Пересказ </a:t>
            </a:r>
            <a:r>
              <a:rPr lang="ru-RU" sz="4000" dirty="0" smtClean="0">
                <a:solidFill>
                  <a:srgbClr val="002060"/>
                </a:solidFill>
              </a:rPr>
              <a:t>сказки с использованием </a:t>
            </a:r>
            <a:r>
              <a:rPr lang="ru-RU" sz="4000" dirty="0" err="1" smtClean="0">
                <a:solidFill>
                  <a:srgbClr val="002060"/>
                </a:solidFill>
              </a:rPr>
              <a:t>фланелеграфа</a:t>
            </a:r>
            <a:endParaRPr lang="ru-RU" sz="4000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C:\Users\Елена\Desktop\Изображение\Изображение 001.jpg"/>
          <p:cNvPicPr/>
          <p:nvPr/>
        </p:nvPicPr>
        <p:blipFill>
          <a:blip r:embed="rId2" cstate="print">
            <a:lum contrast="40000"/>
          </a:blip>
          <a:srcRect r="30107" b="67492"/>
          <a:stretch>
            <a:fillRect/>
          </a:stretch>
        </p:blipFill>
        <p:spPr bwMode="auto">
          <a:xfrm>
            <a:off x="179512" y="1556792"/>
            <a:ext cx="4511277" cy="2880000"/>
          </a:xfrm>
          <a:prstGeom prst="rect">
            <a:avLst/>
          </a:prstGeom>
          <a:noFill/>
        </p:spPr>
      </p:pic>
      <p:pic>
        <p:nvPicPr>
          <p:cNvPr id="1027" name="Picture 3" descr="C:\Users\Елена\Desktop\Изображение\Изображение.jpg"/>
          <p:cNvPicPr>
            <a:picLocks noChangeAspect="1" noChangeArrowheads="1"/>
          </p:cNvPicPr>
          <p:nvPr/>
        </p:nvPicPr>
        <p:blipFill>
          <a:blip r:embed="rId3" cstate="print">
            <a:lum contrast="30000"/>
          </a:blip>
          <a:srcRect l="2316" r="32422" b="67492"/>
          <a:stretch>
            <a:fillRect/>
          </a:stretch>
        </p:blipFill>
        <p:spPr bwMode="auto">
          <a:xfrm>
            <a:off x="4788024" y="3789040"/>
            <a:ext cx="4212353" cy="288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0" dirty="0" smtClean="0">
                <a:solidFill>
                  <a:srgbClr val="002060"/>
                </a:solidFill>
                <a:latin typeface="+mn-lt"/>
              </a:rPr>
              <a:t>Пантомимические, ритмические и музыкальные упражнения</a:t>
            </a:r>
            <a:endParaRPr lang="ru-RU" sz="4000" b="0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6147" name="Picture 3" descr="C:\Users\Елена\Desktop\Изображение\Изображение 006.jp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 r="30107" b="67492"/>
          <a:stretch>
            <a:fillRect/>
          </a:stretch>
        </p:blipFill>
        <p:spPr bwMode="auto">
          <a:xfrm>
            <a:off x="4427984" y="3717032"/>
            <a:ext cx="4511336" cy="2880000"/>
          </a:xfrm>
          <a:prstGeom prst="rect">
            <a:avLst/>
          </a:prstGeom>
          <a:noFill/>
        </p:spPr>
      </p:pic>
      <p:pic>
        <p:nvPicPr>
          <p:cNvPr id="6146" name="Picture 2" descr="C:\Users\Елена\Desktop\Изображение\Изображение 00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lum contrast="20000"/>
          </a:blip>
          <a:srcRect r="30570" b="67492"/>
          <a:stretch>
            <a:fillRect/>
          </a:stretch>
        </p:blipFill>
        <p:spPr bwMode="auto">
          <a:xfrm>
            <a:off x="179512" y="1700808"/>
            <a:ext cx="4481471" cy="288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332656"/>
            <a:ext cx="8363272" cy="1224136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4000" dirty="0" smtClean="0">
                <a:solidFill>
                  <a:srgbClr val="002060"/>
                </a:solidFill>
              </a:rPr>
              <a:t>Использование ТСО в работе со сказкой</a:t>
            </a:r>
            <a:endParaRPr lang="ru-RU" sz="4000" dirty="0">
              <a:solidFill>
                <a:srgbClr val="002060"/>
              </a:solidFill>
            </a:endParaRPr>
          </a:p>
        </p:txBody>
      </p:sp>
      <p:pic>
        <p:nvPicPr>
          <p:cNvPr id="5122" name="Picture 2" descr="C:\Users\Елена\Desktop\Изображение\Изображение 004.jpg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 r="30107" b="67492"/>
          <a:stretch>
            <a:fillRect/>
          </a:stretch>
        </p:blipFill>
        <p:spPr bwMode="auto">
          <a:xfrm>
            <a:off x="829479" y="1772817"/>
            <a:ext cx="7558945" cy="48255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0" dirty="0" smtClean="0">
                <a:solidFill>
                  <a:srgbClr val="002060"/>
                </a:solidFill>
                <a:latin typeface="+mn-lt"/>
              </a:rPr>
              <a:t>Спасибо за внимание!</a:t>
            </a:r>
            <a:endParaRPr lang="ru-RU" b="0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1027" name="Picture 3" descr="C:\Users\Пользователь\Documents\Елена 2\Все фото\фото гдоу\фото выпускной\IMG_0929.jpg"/>
          <p:cNvPicPr>
            <a:picLocks noChangeAspect="1" noChangeArrowheads="1"/>
          </p:cNvPicPr>
          <p:nvPr/>
        </p:nvPicPr>
        <p:blipFill>
          <a:blip r:embed="rId2" cstate="print"/>
          <a:srcRect l="21260" r="7087"/>
          <a:stretch>
            <a:fillRect/>
          </a:stretch>
        </p:blipFill>
        <p:spPr bwMode="auto">
          <a:xfrm>
            <a:off x="5364088" y="1268760"/>
            <a:ext cx="3439384" cy="3600000"/>
          </a:xfrm>
          <a:prstGeom prst="rect">
            <a:avLst/>
          </a:prstGeom>
          <a:noFill/>
        </p:spPr>
      </p:pic>
      <p:pic>
        <p:nvPicPr>
          <p:cNvPr id="1029" name="Picture 5" descr="G:\от юли\IMG_1876.jpg"/>
          <p:cNvPicPr>
            <a:picLocks noChangeAspect="1" noChangeArrowheads="1"/>
          </p:cNvPicPr>
          <p:nvPr/>
        </p:nvPicPr>
        <p:blipFill>
          <a:blip r:embed="rId3" cstate="print"/>
          <a:srcRect r="38852"/>
          <a:stretch>
            <a:fillRect/>
          </a:stretch>
        </p:blipFill>
        <p:spPr bwMode="auto">
          <a:xfrm>
            <a:off x="251520" y="1196752"/>
            <a:ext cx="2935268" cy="3600000"/>
          </a:xfrm>
          <a:prstGeom prst="rect">
            <a:avLst/>
          </a:prstGeom>
          <a:noFill/>
        </p:spPr>
      </p:pic>
      <p:pic>
        <p:nvPicPr>
          <p:cNvPr id="1026" name="Picture 2" descr="C:\Users\Пользователь\Documents\Елена 2\Все фото\фото гдоу\масленница\IMG_0626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736" y="3861048"/>
            <a:ext cx="3840000" cy="288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8229600" cy="648072"/>
          </a:xfr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+mn-lt"/>
              </a:rPr>
              <a:t>Направление работы</a:t>
            </a:r>
            <a:endParaRPr lang="ru-RU" sz="28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052736"/>
            <a:ext cx="8496944" cy="1656184"/>
          </a:xfrm>
          <a:noFill/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002060"/>
                </a:solidFill>
              </a:rPr>
              <a:t>Использование </a:t>
            </a:r>
            <a:r>
              <a:rPr lang="ru-RU" sz="3600" dirty="0" err="1" smtClean="0">
                <a:solidFill>
                  <a:srgbClr val="002060"/>
                </a:solidFill>
              </a:rPr>
              <a:t>сказкотерапии</a:t>
            </a:r>
            <a:r>
              <a:rPr lang="ru-RU" sz="3600" dirty="0" smtClean="0">
                <a:solidFill>
                  <a:srgbClr val="002060"/>
                </a:solidFill>
              </a:rPr>
              <a:t> в игровой деятельности дошкольников при помощи режиссерских игровых макетов</a:t>
            </a:r>
            <a:endParaRPr lang="ru-RU" sz="3600" dirty="0">
              <a:solidFill>
                <a:srgbClr val="002060"/>
              </a:solidFill>
            </a:endParaRPr>
          </a:p>
        </p:txBody>
      </p:sp>
      <p:pic>
        <p:nvPicPr>
          <p:cNvPr id="2050" name="Picture 2" descr="C:\Users\Пользователь\Desktop\ира фото\CIMG7851.JPG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2267744" y="2996952"/>
            <a:ext cx="4800000" cy="360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8229600" cy="504056"/>
          </a:xfrm>
        </p:spPr>
        <p:txBody>
          <a:bodyPr>
            <a:normAutofit/>
          </a:bodyPr>
          <a:lstStyle/>
          <a:p>
            <a:pPr algn="l"/>
            <a:r>
              <a:rPr lang="ru-RU" sz="2800" dirty="0" smtClean="0">
                <a:solidFill>
                  <a:srgbClr val="002060"/>
                </a:solidFill>
                <a:latin typeface="+mn-lt"/>
              </a:rPr>
              <a:t>Цель:</a:t>
            </a:r>
            <a:endParaRPr lang="ru-RU" sz="28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764704"/>
            <a:ext cx="7920880" cy="2448272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Развитие личности дошкольников в гармонии и согласованности с успешным овладением грамотной и связной речью, создание благоприятной психологической атмосферы для развития и обогащения эмоционально чувственной сферы, развитие коммуникативных способностей через использование режиссерских игровых макетов в </a:t>
            </a:r>
            <a:r>
              <a:rPr lang="ru-RU" dirty="0" err="1" smtClean="0">
                <a:solidFill>
                  <a:srgbClr val="002060"/>
                </a:solidFill>
              </a:rPr>
              <a:t>сказкотерапии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3074" name="Picture 2" descr="C:\Users\Пользователь\Desktop\ира фото\CIMG7866.JP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2076256" y="3213376"/>
            <a:ext cx="4800000" cy="360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pPr algn="l"/>
            <a:r>
              <a:rPr lang="ru-RU" sz="2800" dirty="0" smtClean="0">
                <a:solidFill>
                  <a:srgbClr val="002060"/>
                </a:solidFill>
                <a:latin typeface="+mn-lt"/>
              </a:rPr>
              <a:t>Задачи:</a:t>
            </a:r>
            <a:endParaRPr lang="ru-RU" sz="28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328632"/>
          </a:xfrm>
        </p:spPr>
        <p:txBody>
          <a:bodyPr>
            <a:normAutofit lnSpcReduction="10000"/>
          </a:bodyPr>
          <a:lstStyle/>
          <a:p>
            <a:pPr marL="651510" indent="-514350">
              <a:buClr>
                <a:srgbClr val="002060"/>
              </a:buClr>
              <a:buFont typeface="+mj-lt"/>
              <a:buAutoNum type="arabicPeriod"/>
            </a:pPr>
            <a:r>
              <a:rPr lang="ru-RU" sz="2400" dirty="0" smtClean="0">
                <a:solidFill>
                  <a:srgbClr val="002060"/>
                </a:solidFill>
              </a:rPr>
              <a:t>Развивать связную речь детей.</a:t>
            </a:r>
          </a:p>
          <a:p>
            <a:pPr marL="651510" indent="-514350">
              <a:buClr>
                <a:srgbClr val="002060"/>
              </a:buClr>
              <a:buFont typeface="+mj-lt"/>
              <a:buAutoNum type="arabicPeriod"/>
            </a:pPr>
            <a:r>
              <a:rPr lang="ru-RU" sz="2400" dirty="0" smtClean="0">
                <a:solidFill>
                  <a:srgbClr val="002060"/>
                </a:solidFill>
              </a:rPr>
              <a:t>Подводить к умению:</a:t>
            </a:r>
          </a:p>
          <a:p>
            <a:pPr marL="651510" indent="-514350">
              <a:buClr>
                <a:srgbClr val="002060"/>
              </a:buClr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002060"/>
                </a:solidFill>
              </a:rPr>
              <a:t>Выразительно интонировать голоса героев сказки</a:t>
            </a:r>
          </a:p>
          <a:p>
            <a:pPr marL="651510" indent="-514350">
              <a:buClr>
                <a:srgbClr val="002060"/>
              </a:buClr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002060"/>
                </a:solidFill>
              </a:rPr>
              <a:t>Использовать образные выражения при пересказе сказки</a:t>
            </a:r>
          </a:p>
          <a:p>
            <a:pPr marL="651510" indent="-514350">
              <a:buClr>
                <a:srgbClr val="002060"/>
              </a:buClr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002060"/>
                </a:solidFill>
              </a:rPr>
              <a:t>Выразительно передавать в мимике и движениях эмоциональное состояние героев сказок</a:t>
            </a:r>
          </a:p>
          <a:p>
            <a:pPr marL="651510" indent="-514350">
              <a:buClr>
                <a:srgbClr val="002060"/>
              </a:buClr>
              <a:buAutoNum type="arabicPeriod" startAt="3"/>
            </a:pPr>
            <a:r>
              <a:rPr lang="ru-RU" sz="2400" dirty="0" smtClean="0">
                <a:solidFill>
                  <a:srgbClr val="002060"/>
                </a:solidFill>
              </a:rPr>
              <a:t>Совершенствовать:</a:t>
            </a:r>
          </a:p>
          <a:p>
            <a:pPr marL="651510" indent="-514350">
              <a:buClr>
                <a:srgbClr val="002060"/>
              </a:buClr>
              <a:buFont typeface="Wingdings" pitchFamily="2" charset="2"/>
              <a:buChar char="Ø"/>
            </a:pPr>
            <a:r>
              <a:rPr lang="ru-RU" sz="2400" dirty="0" err="1" smtClean="0">
                <a:solidFill>
                  <a:srgbClr val="002060"/>
                </a:solidFill>
              </a:rPr>
              <a:t>Лексико</a:t>
            </a:r>
            <a:r>
              <a:rPr lang="ru-RU" sz="2400" dirty="0" smtClean="0">
                <a:solidFill>
                  <a:srgbClr val="002060"/>
                </a:solidFill>
              </a:rPr>
              <a:t> - грамматические средства языка</a:t>
            </a:r>
          </a:p>
          <a:p>
            <a:pPr marL="651510" indent="-514350">
              <a:buClr>
                <a:srgbClr val="002060"/>
              </a:buClr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002060"/>
                </a:solidFill>
              </a:rPr>
              <a:t>Звуковую сторону речи в сфере произношения, восприятия и выразительности</a:t>
            </a:r>
          </a:p>
          <a:p>
            <a:pPr marL="651510" indent="-514350">
              <a:buClr>
                <a:srgbClr val="002060"/>
              </a:buClr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002060"/>
                </a:solidFill>
              </a:rPr>
              <a:t>Создавать благоприятную психологическую атмосферу, сотрудничество детей друг с другом.</a:t>
            </a:r>
          </a:p>
          <a:p>
            <a:pPr marL="651510" indent="-514350">
              <a:buClr>
                <a:srgbClr val="002060"/>
              </a:buClr>
              <a:buFont typeface="Wingdings" pitchFamily="2" charset="2"/>
              <a:buChar char="Ø"/>
            </a:pPr>
            <a:endParaRPr lang="ru-RU" dirty="0" smtClean="0">
              <a:solidFill>
                <a:srgbClr val="002060"/>
              </a:solidFill>
            </a:endParaRPr>
          </a:p>
          <a:p>
            <a:pPr marL="651510" indent="-514350">
              <a:buClr>
                <a:srgbClr val="002060"/>
              </a:buClr>
              <a:buNone/>
            </a:pP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b="0" dirty="0" smtClean="0">
                <a:solidFill>
                  <a:srgbClr val="002060"/>
                </a:solidFill>
                <a:latin typeface="+mn-lt"/>
              </a:rPr>
              <a:t>Инсценировка сказки</a:t>
            </a:r>
            <a:endParaRPr lang="ru-RU" b="0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4100" name="Picture 4" descr="C:\Users\Пользователь\Desktop\ира фото\CIMG7861.JPG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6012160" y="1340768"/>
            <a:ext cx="2700000" cy="3600000"/>
          </a:xfrm>
          <a:prstGeom prst="rect">
            <a:avLst/>
          </a:prstGeom>
          <a:noFill/>
        </p:spPr>
      </p:pic>
      <p:pic>
        <p:nvPicPr>
          <p:cNvPr id="2050" name="Picture 2" descr="C:\Users\Елена\Desktop\Изображение\Изображение 002.jpg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 r="32422" b="67492"/>
          <a:stretch>
            <a:fillRect/>
          </a:stretch>
        </p:blipFill>
        <p:spPr bwMode="auto">
          <a:xfrm>
            <a:off x="107504" y="1340768"/>
            <a:ext cx="4361855" cy="2880000"/>
          </a:xfrm>
          <a:prstGeom prst="rect">
            <a:avLst/>
          </a:prstGeom>
          <a:noFill/>
        </p:spPr>
      </p:pic>
      <p:pic>
        <p:nvPicPr>
          <p:cNvPr id="4098" name="Picture 2" descr="C:\Users\Пользователь\Desktop\ира фото\CIMG7840.JPG"/>
          <p:cNvPicPr>
            <a:picLocks noChangeAspect="1" noChangeArrowheads="1"/>
          </p:cNvPicPr>
          <p:nvPr/>
        </p:nvPicPr>
        <p:blipFill>
          <a:blip r:embed="rId4" cstate="print">
            <a:lum bright="10000" contrast="20000"/>
          </a:blip>
          <a:srcRect/>
          <a:stretch>
            <a:fillRect/>
          </a:stretch>
        </p:blipFill>
        <p:spPr bwMode="auto">
          <a:xfrm>
            <a:off x="2339752" y="3861048"/>
            <a:ext cx="3840000" cy="288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0" dirty="0" smtClean="0">
                <a:solidFill>
                  <a:srgbClr val="002060"/>
                </a:solidFill>
                <a:latin typeface="+mn-lt"/>
              </a:rPr>
              <a:t>Игра - драматизация с использованием игровых макетов</a:t>
            </a:r>
            <a:endParaRPr lang="ru-RU" b="0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4" name="Picture 3" descr="C:\Users\Пользователь\Desktop\ира фото\CIMG7852.JP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395536" y="2204864"/>
            <a:ext cx="2555984" cy="3407979"/>
          </a:xfrm>
          <a:prstGeom prst="rect">
            <a:avLst/>
          </a:prstGeom>
          <a:noFill/>
        </p:spPr>
      </p:pic>
      <p:pic>
        <p:nvPicPr>
          <p:cNvPr id="3074" name="Picture 2" descr="C:\Users\Елена\Desktop\Изображение\Изображение 00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lum contrast="30000"/>
          </a:blip>
          <a:srcRect l="9264" r="23159" b="67492"/>
          <a:stretch>
            <a:fillRect/>
          </a:stretch>
        </p:blipFill>
        <p:spPr bwMode="auto">
          <a:xfrm>
            <a:off x="3779912" y="2276872"/>
            <a:ext cx="5046811" cy="3332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b="0" dirty="0" smtClean="0">
                <a:solidFill>
                  <a:srgbClr val="002060"/>
                </a:solidFill>
                <a:latin typeface="+mn-lt"/>
              </a:rPr>
              <a:t>Развитие эмоций</a:t>
            </a:r>
            <a:endParaRPr lang="ru-RU" b="0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5122" name="Picture 2" descr="C:\Users\Пользователь\Desktop\ира фото\CIMG7838.JPG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179512" y="1197072"/>
            <a:ext cx="3840000" cy="2880000"/>
          </a:xfrm>
          <a:prstGeom prst="rect">
            <a:avLst/>
          </a:prstGeom>
          <a:noFill/>
        </p:spPr>
      </p:pic>
      <p:pic>
        <p:nvPicPr>
          <p:cNvPr id="5123" name="Picture 3" descr="C:\Users\Пользователь\Desktop\ира фото\CIMG7858.JPG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>
            <a:off x="5196496" y="1197072"/>
            <a:ext cx="3840000" cy="2880000"/>
          </a:xfrm>
          <a:prstGeom prst="rect">
            <a:avLst/>
          </a:prstGeom>
          <a:noFill/>
        </p:spPr>
      </p:pic>
      <p:pic>
        <p:nvPicPr>
          <p:cNvPr id="5124" name="Picture 4" descr="C:\Users\Пользователь\Desktop\ира фото\CIMG7870.JPG"/>
          <p:cNvPicPr>
            <a:picLocks noChangeAspect="1" noChangeArrowheads="1"/>
          </p:cNvPicPr>
          <p:nvPr/>
        </p:nvPicPr>
        <p:blipFill>
          <a:blip r:embed="rId4" cstate="print">
            <a:lum contrast="20000"/>
          </a:blip>
          <a:srcRect b="4921"/>
          <a:stretch>
            <a:fillRect/>
          </a:stretch>
        </p:blipFill>
        <p:spPr bwMode="auto">
          <a:xfrm>
            <a:off x="3275856" y="3429400"/>
            <a:ext cx="2700000" cy="34228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+mn-lt"/>
              </a:rPr>
              <a:t>Пошаговый пересказ сказки с использованием  сенсорного домика</a:t>
            </a:r>
            <a:endParaRPr lang="ru-RU" sz="2800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6146" name="Picture 2" descr="C:\Users\Пользователь\Desktop\ира фото\CIMG783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1534327" y="1556792"/>
            <a:ext cx="6278033" cy="4708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+mn-lt"/>
              </a:rPr>
              <a:t>Игра с использованием п</a:t>
            </a:r>
            <a:r>
              <a:rPr lang="ru-RU" sz="2800" dirty="0" smtClean="0">
                <a:solidFill>
                  <a:srgbClr val="002060"/>
                </a:solidFill>
                <a:latin typeface="+mn-lt"/>
              </a:rPr>
              <a:t>альчикового театра</a:t>
            </a:r>
            <a:endParaRPr lang="ru-RU" sz="2800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7170" name="Picture 2" descr="C:\Users\Пользователь\Desktop\ира фото\CIMG787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179512" y="1556792"/>
            <a:ext cx="3531394" cy="4708525"/>
          </a:xfrm>
          <a:prstGeom prst="rect">
            <a:avLst/>
          </a:prstGeom>
          <a:noFill/>
        </p:spPr>
      </p:pic>
      <p:pic>
        <p:nvPicPr>
          <p:cNvPr id="4098" name="Picture 2" descr="C:\Users\Елена\Desktop\Изображение\Изображение 005.jpg"/>
          <p:cNvPicPr>
            <a:picLocks noChangeAspect="1" noChangeArrowheads="1"/>
          </p:cNvPicPr>
          <p:nvPr/>
        </p:nvPicPr>
        <p:blipFill>
          <a:blip r:embed="rId3" cstate="print">
            <a:lum bright="-10000" contrast="30000"/>
          </a:blip>
          <a:srcRect l="9264" r="23159" b="67492"/>
          <a:stretch>
            <a:fillRect/>
          </a:stretch>
        </p:blipFill>
        <p:spPr bwMode="auto">
          <a:xfrm>
            <a:off x="3891608" y="2780928"/>
            <a:ext cx="5252392" cy="34680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378</TotalTime>
  <Words>175</Words>
  <Application>Microsoft Office PowerPoint</Application>
  <PresentationFormat>Экран (4:3)</PresentationFormat>
  <Paragraphs>29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Апекс</vt:lpstr>
      <vt:lpstr>Дмитриева Ирина Витальевна</vt:lpstr>
      <vt:lpstr>Направление работы</vt:lpstr>
      <vt:lpstr>Цель:</vt:lpstr>
      <vt:lpstr>Задачи:</vt:lpstr>
      <vt:lpstr>Инсценировка сказки</vt:lpstr>
      <vt:lpstr>Игра - драматизация с использованием игровых макетов</vt:lpstr>
      <vt:lpstr>Развитие эмоций</vt:lpstr>
      <vt:lpstr>Пошаговый пересказ сказки с использованием  сенсорного домика</vt:lpstr>
      <vt:lpstr>Игра с использованием пальчикового театра</vt:lpstr>
      <vt:lpstr>Слайд 10</vt:lpstr>
      <vt:lpstr>Пантомимические, ритмические и музыкальные упражнения</vt:lpstr>
      <vt:lpstr>Слайд 12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Дмитриева Ирина Витальевна</dc:title>
  <dc:creator>Пользователь</dc:creator>
  <cp:lastModifiedBy>Пользователь</cp:lastModifiedBy>
  <cp:revision>41</cp:revision>
  <dcterms:created xsi:type="dcterms:W3CDTF">2013-01-11T05:45:21Z</dcterms:created>
  <dcterms:modified xsi:type="dcterms:W3CDTF">2013-01-14T11:36:00Z</dcterms:modified>
</cp:coreProperties>
</file>