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22"/>
  </p:notesMasterIdLst>
  <p:sldIdLst>
    <p:sldId id="256" r:id="rId2"/>
    <p:sldId id="263" r:id="rId3"/>
    <p:sldId id="257" r:id="rId4"/>
    <p:sldId id="264" r:id="rId5"/>
    <p:sldId id="265" r:id="rId6"/>
    <p:sldId id="258" r:id="rId7"/>
    <p:sldId id="259" r:id="rId8"/>
    <p:sldId id="260" r:id="rId9"/>
    <p:sldId id="261" r:id="rId10"/>
    <p:sldId id="262" r:id="rId11"/>
    <p:sldId id="268" r:id="rId12"/>
    <p:sldId id="266" r:id="rId13"/>
    <p:sldId id="267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54" autoAdjust="0"/>
  </p:normalViewPr>
  <p:slideViewPr>
    <p:cSldViewPr>
      <p:cViewPr varScale="1">
        <p:scale>
          <a:sx n="107" d="100"/>
          <a:sy n="107" d="100"/>
        </p:scale>
        <p:origin x="-78" y="-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AD5BC2B-DA91-47AD-9FA2-069F8B1C69E3}" type="datetimeFigureOut">
              <a:rPr lang="ru-RU"/>
              <a:pPr>
                <a:defRPr/>
              </a:pPr>
              <a:t>31.10.2015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30EB594-D528-4C89-A53B-CC5B1489E9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А.И. Куинджи Ночное  Масло . Россия Х!Хв.</a:t>
            </a:r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D797387-B02B-4645-8E99-0A1BFDD24646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355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1A3F9DE-5B6E-49BB-AC8E-64A22B601CB6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В роще ((И.И. Шишкин, 1865 </a:t>
            </a:r>
          </a:p>
        </p:txBody>
      </p:sp>
      <p:sp>
        <p:nvSpPr>
          <p:cNvPr id="256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3FD92F0-71E3-4995-9868-F02A535256B6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>
                <a:latin typeface="Arial" charset="0"/>
              </a:rPr>
              <a:t>Василий Поленов Золотая осень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7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12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13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25EE9-38FC-4347-BC90-EC599BAF10BF}" type="datetimeFigureOut">
              <a:rPr lang="ru-RU"/>
              <a:pPr>
                <a:defRPr/>
              </a:pPr>
              <a:t>31.10.2015</a:t>
            </a:fld>
            <a:endParaRPr lang="ru-RU"/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3625A-0B11-4D8C-9B73-84C41849AA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42D1A-A5EF-4428-A208-4FC23B556A18}" type="datetimeFigureOut">
              <a:rPr lang="ru-RU"/>
              <a:pPr>
                <a:defRPr/>
              </a:pPr>
              <a:t>31.10.2015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0BF5F-7D42-4631-879C-A0B6B91141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1EA23-15CD-4DB0-9F06-48D36FA478B0}" type="datetimeFigureOut">
              <a:rPr lang="ru-RU"/>
              <a:pPr>
                <a:defRPr/>
              </a:pPr>
              <a:t>31.10.2015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D3321-6BD9-4468-91BD-567E15E0CE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57C06-0625-4826-B8AC-B3F3B6AB6119}" type="datetimeFigureOut">
              <a:rPr lang="ru-RU"/>
              <a:pPr>
                <a:defRPr/>
              </a:pPr>
              <a:t>31.10.2015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39687-9996-4CF6-8AFF-B0A2C95A6D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6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DFB3C-EF81-4CE9-9BB4-E85F5D27BD9B}" type="datetimeFigureOut">
              <a:rPr lang="ru-RU"/>
              <a:pPr>
                <a:defRPr/>
              </a:pPr>
              <a:t>31.10.2015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3E405-984E-4675-BC27-A19EFDE440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8C3BC-F978-4424-A0CE-20A1DD9C9B81}" type="datetimeFigureOut">
              <a:rPr lang="ru-RU"/>
              <a:pPr>
                <a:defRPr/>
              </a:pPr>
              <a:t>31.10.2015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2F74D9-E479-44A9-AD77-9192B3BC5D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9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16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654A44-54EA-4D47-8564-74AA55CA12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BEDAA-7AA1-4BBB-8F4D-1B832C6B1D4D}" type="datetimeFigureOut">
              <a:rPr lang="ru-RU"/>
              <a:pPr>
                <a:defRPr/>
              </a:pPr>
              <a:t>31.10.2015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F8696-4549-4C87-8A64-C4832BC34DB6}" type="datetimeFigureOut">
              <a:rPr lang="ru-RU"/>
              <a:pPr>
                <a:defRPr/>
              </a:pPr>
              <a:t>31.10.2015</a:t>
            </a:fld>
            <a:endParaRPr 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0C285-2C29-44A2-9BEA-E7C6F7ABAC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7ACC6E-D1D3-4704-BF05-038FC4DDFB14}" type="datetimeFigureOut">
              <a:rPr lang="ru-RU"/>
              <a:pPr>
                <a:defRPr/>
              </a:pPr>
              <a:t>31.10.2015</a:t>
            </a:fld>
            <a:endParaRPr lang="ru-RU"/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CCE32-3AE8-432F-A8F1-2886276815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FFCAB-C625-4147-A4EA-3E9B1D4B4C43}" type="datetimeFigureOut">
              <a:rPr lang="ru-RU"/>
              <a:pPr>
                <a:defRPr/>
              </a:pPr>
              <a:t>31.10.2015</a:t>
            </a:fld>
            <a:endParaRPr lang="ru-RU"/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5CA3E-C1EB-4966-903F-6D247E4FF9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C6015-3BF5-43CB-82BD-215632B039F6}" type="datetimeFigureOut">
              <a:rPr lang="ru-RU"/>
              <a:pPr>
                <a:defRPr/>
              </a:pPr>
              <a:t>31.10.2015</a:t>
            </a:fld>
            <a:endParaRPr lang="ru-RU"/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280D1-F967-48DA-9FF7-B60FF1006C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EB3D82D-B2DC-4F59-9306-43DAA7C061F3}" type="datetimeFigureOut">
              <a:rPr lang="ru-RU"/>
              <a:pPr>
                <a:defRPr/>
              </a:pPr>
              <a:t>31.10.2015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47CA075-ADF9-4364-B2DA-E059CA4A7D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28" r:id="rId1"/>
    <p:sldLayoutId id="2147483822" r:id="rId2"/>
    <p:sldLayoutId id="2147483829" r:id="rId3"/>
    <p:sldLayoutId id="2147483823" r:id="rId4"/>
    <p:sldLayoutId id="2147483830" r:id="rId5"/>
    <p:sldLayoutId id="2147483824" r:id="rId6"/>
    <p:sldLayoutId id="2147483825" r:id="rId7"/>
    <p:sldLayoutId id="2147483831" r:id="rId8"/>
    <p:sldLayoutId id="2147483832" r:id="rId9"/>
    <p:sldLayoutId id="2147483826" r:id="rId10"/>
    <p:sldLayoutId id="2147483827" r:id="rId11"/>
  </p:sldLayoutIdLst>
  <p:transition>
    <p:wipe/>
  </p:transition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fontAlgn="base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fontAlgn="base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fontAlgn="base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fontAlgn="base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4357688"/>
            <a:ext cx="7610475" cy="1214437"/>
          </a:xfrm>
        </p:spPr>
        <p:txBody>
          <a:bodyPr/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« Пейзаж – большой мир»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Учитель </a:t>
            </a:r>
            <a:r>
              <a:rPr lang="ru-RU" dirty="0" err="1" smtClean="0"/>
              <a:t>Москаленко</a:t>
            </a:r>
            <a:r>
              <a:rPr lang="ru-RU" dirty="0" smtClean="0"/>
              <a:t> С.Е.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mtClean="0"/>
              <a:t>Методическое сопровождение к теме «Пейзаж»</a:t>
            </a:r>
            <a:endParaRPr lang="ru-RU"/>
          </a:p>
        </p:txBody>
      </p:sp>
    </p:spTree>
  </p:cSld>
  <p:clrMapOvr>
    <a:masterClrMapping/>
  </p:clrMapOvr>
  <p:transition advTm="5000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997200" y="1541463"/>
            <a:ext cx="3432175" cy="478313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704088"/>
            <a:ext cx="7758138" cy="72464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800" smtClean="0"/>
              <a:t>В изображении морской стихии не знал себе равных </a:t>
            </a:r>
            <a:br>
              <a:rPr lang="ru-RU" sz="1800" smtClean="0"/>
            </a:br>
            <a:r>
              <a:rPr lang="ru-RU" sz="1800" smtClean="0"/>
              <a:t>Иван Константинович Айвазовский</a:t>
            </a:r>
            <a:endParaRPr lang="ru-RU" sz="180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08075" y="1524000"/>
            <a:ext cx="6927850" cy="4572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1800" smtClean="0"/>
              <a:t>И.К. Айвазовский Девятый вал </a:t>
            </a:r>
            <a:endParaRPr lang="ru-RU" sz="180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85938" y="1568450"/>
            <a:ext cx="5143500" cy="503078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704088"/>
            <a:ext cx="7901014" cy="796086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800" smtClean="0"/>
              <a:t>В изображении морской стихии не знал себе равных </a:t>
            </a:r>
            <a:br>
              <a:rPr lang="ru-RU" sz="1800" smtClean="0"/>
            </a:br>
            <a:r>
              <a:rPr lang="ru-RU" sz="1800" smtClean="0"/>
              <a:t>Иван Константинович Айвазовский</a:t>
            </a:r>
            <a:endParaRPr lang="ru-RU" sz="180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66788" y="1524000"/>
            <a:ext cx="7210425" cy="4572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704088"/>
            <a:ext cx="7901014" cy="796086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800" smtClean="0"/>
              <a:t>И.К. Айвазовский Неаполитанский залив</a:t>
            </a:r>
            <a:endParaRPr lang="ru-RU" sz="180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00188" y="1524000"/>
            <a:ext cx="6143625" cy="4572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704088"/>
            <a:ext cx="7686700" cy="796086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800" smtClean="0"/>
              <a:t>Дарьяльское ущелье</a:t>
            </a:r>
            <a:endParaRPr lang="ru-RU" sz="180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74763" y="1562100"/>
            <a:ext cx="7154862" cy="47625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704088"/>
            <a:ext cx="7115196" cy="510334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800" smtClean="0"/>
              <a:t>Федор Васильев. Пейзажи художника - Рассвет, 1873</a:t>
            </a:r>
            <a:endParaRPr lang="ru-RU" sz="180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69988" y="1524000"/>
            <a:ext cx="6804025" cy="4572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800" smtClean="0"/>
              <a:t>Исаак Левитан на озере</a:t>
            </a:r>
            <a:endParaRPr lang="ru-RU" sz="180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1214422"/>
            <a:ext cx="7872410" cy="42862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800" smtClean="0"/>
              <a:t>Федр Васильев Мокрый луг</a:t>
            </a:r>
            <a:endParaRPr lang="ru-RU" sz="1800"/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888" y="1735138"/>
            <a:ext cx="7392987" cy="456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839788" y="1524000"/>
            <a:ext cx="7464425" cy="457200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8625" y="1428750"/>
            <a:ext cx="8318500" cy="471963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704088"/>
            <a:ext cx="7615262" cy="72464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800" smtClean="0"/>
              <a:t>Иван Шишкин Рожь</a:t>
            </a:r>
            <a:endParaRPr lang="ru-RU" sz="180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04888" y="2071688"/>
            <a:ext cx="6862762" cy="428625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301038" cy="157162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800" smtClean="0"/>
              <a:t>Пейзаж</a:t>
            </a:r>
            <a:r>
              <a:rPr lang="ru-RU" smtClean="0"/>
              <a:t>  </a:t>
            </a:r>
            <a:r>
              <a:rPr lang="ru-RU" sz="2000" smtClean="0"/>
              <a:t>как произведение искусства- это образ природы, в котором выражено отношение к ней  человека, его настроения и чувства. Слово !пейзаж «  в переводе   с французского  языка   означает  « вид страны» или «вид местности» ( по-немецки </a:t>
            </a:r>
            <a:br>
              <a:rPr lang="ru-RU" sz="2000" smtClean="0"/>
            </a:br>
            <a:r>
              <a:rPr lang="ru-RU" sz="2000" smtClean="0"/>
              <a:t>« ландшафт»).</a:t>
            </a:r>
            <a:endParaRPr lang="ru-RU" sz="2000"/>
          </a:p>
        </p:txBody>
      </p:sp>
    </p:spTree>
  </p:cSld>
  <p:clrMapOvr>
    <a:masterClrMapping/>
  </p:clrMapOvr>
  <p:transition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85875" y="1935163"/>
            <a:ext cx="6251575" cy="462597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714356"/>
            <a:ext cx="82296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800" smtClean="0"/>
              <a:t>Архип Куинджи Море Крым</a:t>
            </a:r>
            <a:endParaRPr lang="ru-RU" sz="180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5750" y="2000250"/>
            <a:ext cx="8501063" cy="425132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704088"/>
            <a:ext cx="8401080" cy="1143000"/>
          </a:xfrm>
        </p:spPr>
        <p:txBody>
          <a:bodyPr>
            <a:normAutofit fontScale="90000"/>
          </a:bodyPr>
          <a:lstStyle/>
          <a:p>
            <a:pPr algn="just" fontAlgn="auto">
              <a:spcAft>
                <a:spcPts val="0"/>
              </a:spcAft>
              <a:defRPr/>
            </a:pPr>
            <a:r>
              <a:rPr lang="ru-RU" sz="2000" smtClean="0"/>
              <a:t>      Китайский пейзаж "</a:t>
            </a:r>
            <a:r>
              <a:rPr lang="ru-RU" sz="2000" err="1" smtClean="0"/>
              <a:t>Шань-шуй</a:t>
            </a:r>
            <a:r>
              <a:rPr lang="ru-RU" sz="2000" smtClean="0"/>
              <a:t>", т.е. "горы-воды", сложился и достиг необыкновенного расцвета уже в средние века к VII - VIII векам нашей эры, положив начало всей дальневосточной пейзажной живописи, тогда как пейзаж в Европе возник как самостоятельное явление лишь в эпоху</a:t>
            </a:r>
            <a:endParaRPr lang="ru-RU" sz="200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0325" y="2071688"/>
            <a:ext cx="8845550" cy="361632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mtClean="0"/>
              <a:t>. </a:t>
            </a:r>
            <a:r>
              <a:rPr lang="ru-RU" sz="2000" smtClean="0"/>
              <a:t>Го Си. Осень в долине реки.</a:t>
            </a:r>
            <a:br>
              <a:rPr lang="ru-RU" sz="2000" smtClean="0"/>
            </a:br>
            <a:r>
              <a:rPr lang="ru-RU" sz="2000" smtClean="0"/>
              <a:t>( Горы осенью после дождя)</a:t>
            </a:r>
            <a:br>
              <a:rPr lang="ru-RU" sz="2000" smtClean="0"/>
            </a:br>
            <a:r>
              <a:rPr lang="ru-RU" sz="2000" smtClean="0"/>
              <a:t> Фрагмент свитка. 11 в. </a:t>
            </a:r>
            <a:br>
              <a:rPr lang="ru-RU" sz="2000" smtClean="0"/>
            </a:br>
            <a:r>
              <a:rPr lang="ru-RU" sz="2000" smtClean="0"/>
              <a:t>Галерея </a:t>
            </a:r>
            <a:r>
              <a:rPr lang="ru-RU" sz="2000" err="1" smtClean="0"/>
              <a:t>Фрир</a:t>
            </a:r>
            <a:r>
              <a:rPr lang="ru-RU" sz="2000" smtClean="0"/>
              <a:t>, Вашингтон.</a:t>
            </a:r>
            <a:endParaRPr lang="ru-RU" sz="200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3550" y="1428750"/>
            <a:ext cx="7446963" cy="489585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704088"/>
            <a:ext cx="7758138" cy="438896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800" err="1" smtClean="0"/>
              <a:t>Ся</a:t>
            </a:r>
            <a:r>
              <a:rPr lang="ru-RU" sz="1800" smtClean="0"/>
              <a:t> </a:t>
            </a:r>
            <a:r>
              <a:rPr lang="ru-RU" sz="1800" err="1" smtClean="0"/>
              <a:t>Гуй</a:t>
            </a:r>
            <a:r>
              <a:rPr lang="ru-RU" sz="1800" smtClean="0"/>
              <a:t>. Далекий вид. 12-13 вв.</a:t>
            </a:r>
            <a:endParaRPr lang="ru-RU" sz="180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82663" y="1524000"/>
            <a:ext cx="7178675" cy="4572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1800" smtClean="0"/>
              <a:t>В ХУ11 веке появились пейзажи- картины, в которых природа стала их главным содержанием. Широкое распространение этот жанр  получил в голландской живописи на полотнах Ван </a:t>
            </a:r>
            <a:r>
              <a:rPr lang="ru-RU" sz="1800" err="1" smtClean="0"/>
              <a:t>Гойена</a:t>
            </a:r>
            <a:r>
              <a:rPr lang="ru-RU" sz="1800" smtClean="0"/>
              <a:t>, Я. </a:t>
            </a:r>
            <a:r>
              <a:rPr lang="ru-RU" sz="1800" err="1" smtClean="0"/>
              <a:t>Рейсдаля</a:t>
            </a:r>
            <a:r>
              <a:rPr lang="ru-RU" sz="1800" smtClean="0"/>
              <a:t>. Их стали называть «малыми голландцами» они стали родоначальниками жанра  в европейском искусстве.</a:t>
            </a:r>
            <a:endParaRPr lang="ru-RU" sz="180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14375" y="1214438"/>
            <a:ext cx="7527925" cy="500062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25" y="704850"/>
            <a:ext cx="7115175" cy="295275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762000" y="1528763"/>
            <a:ext cx="7620000" cy="456247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158162" cy="500066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mtClean="0"/>
              <a:t> </a:t>
            </a:r>
            <a:r>
              <a:rPr lang="ru-RU" sz="2000" smtClean="0"/>
              <a:t>Иван Шишкин -  признанный мэтр пейзажной живописи</a:t>
            </a:r>
            <a:br>
              <a:rPr lang="ru-RU" sz="2000" smtClean="0"/>
            </a:br>
            <a:r>
              <a:rPr lang="ru-RU" sz="1800" smtClean="0"/>
              <a:t>И.И. Шишкин. Пейзаж с озером</a:t>
            </a:r>
            <a:br>
              <a:rPr lang="ru-RU" sz="1800" smtClean="0"/>
            </a:br>
            <a:endParaRPr lang="ru-RU" sz="200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00125" y="1524000"/>
            <a:ext cx="7143750" cy="4572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smtClean="0"/>
              <a:t> (И.И. Шишкин, 1865г). </a:t>
            </a:r>
            <a:r>
              <a:rPr lang="ru-RU" smtClean="0"/>
              <a:t/>
            </a:r>
            <a:br>
              <a:rPr lang="ru-RU" smtClean="0"/>
            </a:br>
            <a:r>
              <a:rPr lang="ru-RU" sz="1800" smtClean="0"/>
              <a:t>Корабельная роща</a:t>
            </a:r>
            <a:endParaRPr lang="ru-RU" sz="180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320</TotalTime>
  <Words>24</Words>
  <PresentationFormat>Экран (4:3)</PresentationFormat>
  <Paragraphs>8</Paragraphs>
  <Slides>20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6</vt:i4>
      </vt:variant>
      <vt:variant>
        <vt:lpstr>Заголовки слайдов</vt:lpstr>
      </vt:variant>
      <vt:variant>
        <vt:i4>20</vt:i4>
      </vt:variant>
    </vt:vector>
  </HeadingPairs>
  <TitlesOfParts>
    <vt:vector size="30" baseType="lpstr">
      <vt:lpstr>Constantia</vt:lpstr>
      <vt:lpstr>Arial</vt:lpstr>
      <vt:lpstr>Wingdings 2</vt:lpstr>
      <vt:lpstr>Calibri</vt:lpstr>
      <vt:lpstr>Бумажная</vt:lpstr>
      <vt:lpstr>Бумажная</vt:lpstr>
      <vt:lpstr>Бумажная</vt:lpstr>
      <vt:lpstr>Бумажная</vt:lpstr>
      <vt:lpstr>Бумажная</vt:lpstr>
      <vt:lpstr>Бумажная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Методическое сопровождение к теме «Пейзаж»</dc:title>
  <cp:lastModifiedBy>Пользователь</cp:lastModifiedBy>
  <cp:revision>45</cp:revision>
  <dcterms:modified xsi:type="dcterms:W3CDTF">2015-10-31T17:47:31Z</dcterms:modified>
</cp:coreProperties>
</file>