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80" r:id="rId3"/>
    <p:sldId id="281" r:id="rId4"/>
    <p:sldId id="258" r:id="rId5"/>
    <p:sldId id="283" r:id="rId6"/>
    <p:sldId id="285" r:id="rId7"/>
    <p:sldId id="284" r:id="rId8"/>
    <p:sldId id="313" r:id="rId9"/>
    <p:sldId id="286" r:id="rId10"/>
    <p:sldId id="291" r:id="rId11"/>
    <p:sldId id="292" r:id="rId12"/>
    <p:sldId id="287" r:id="rId13"/>
    <p:sldId id="294" r:id="rId14"/>
    <p:sldId id="289" r:id="rId15"/>
    <p:sldId id="293" r:id="rId16"/>
    <p:sldId id="290" r:id="rId17"/>
    <p:sldId id="297" r:id="rId18"/>
    <p:sldId id="303" r:id="rId19"/>
    <p:sldId id="304" r:id="rId20"/>
    <p:sldId id="302" r:id="rId21"/>
    <p:sldId id="288" r:id="rId22"/>
    <p:sldId id="299" r:id="rId23"/>
    <p:sldId id="295" r:id="rId24"/>
    <p:sldId id="300" r:id="rId25"/>
    <p:sldId id="296" r:id="rId26"/>
    <p:sldId id="298" r:id="rId27"/>
    <p:sldId id="262" r:id="rId28"/>
    <p:sldId id="270" r:id="rId29"/>
    <p:sldId id="265" r:id="rId30"/>
    <p:sldId id="266" r:id="rId31"/>
    <p:sldId id="271" r:id="rId32"/>
    <p:sldId id="312" r:id="rId33"/>
    <p:sldId id="316" r:id="rId34"/>
    <p:sldId id="308" r:id="rId35"/>
    <p:sldId id="309" r:id="rId36"/>
    <p:sldId id="310" r:id="rId37"/>
    <p:sldId id="317" r:id="rId38"/>
    <p:sldId id="315" r:id="rId39"/>
    <p:sldId id="279" r:id="rId4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306799F8-075E-4A3A-A7F6-7FBC6576F1A4}" styleName="Стиль из темы 2 - акцент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8A107856-5554-42FB-B03E-39F5DBC370BA}" styleName="Средний стиль 4 -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29" autoAdjust="0"/>
    <p:restoredTop sz="94660"/>
  </p:normalViewPr>
  <p:slideViewPr>
    <p:cSldViewPr>
      <p:cViewPr varScale="1">
        <p:scale>
          <a:sx n="69" d="100"/>
          <a:sy n="69" d="100"/>
        </p:scale>
        <p:origin x="-139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B6D7D-A42B-4BC3-9FB9-35E60E86FD58}" type="datetimeFigureOut">
              <a:rPr lang="ru-RU" smtClean="0"/>
              <a:pPr/>
              <a:t>15.12.2015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A8131B14-EF07-46A2-ADE3-77C6024E37D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B6D7D-A42B-4BC3-9FB9-35E60E86FD58}" type="datetimeFigureOut">
              <a:rPr lang="ru-RU" smtClean="0"/>
              <a:pPr/>
              <a:t>15.12.2015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1B14-EF07-46A2-ADE3-77C6024E37D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B6D7D-A42B-4BC3-9FB9-35E60E86FD58}" type="datetimeFigureOut">
              <a:rPr lang="ru-RU" smtClean="0"/>
              <a:pPr/>
              <a:t>15.12.2015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1B14-EF07-46A2-ADE3-77C6024E37D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B6D7D-A42B-4BC3-9FB9-35E60E86FD58}" type="datetimeFigureOut">
              <a:rPr lang="ru-RU" smtClean="0"/>
              <a:pPr/>
              <a:t>15.12.2015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A8131B14-EF07-46A2-ADE3-77C6024E37D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B6D7D-A42B-4BC3-9FB9-35E60E86FD58}" type="datetimeFigureOut">
              <a:rPr lang="ru-RU" smtClean="0"/>
              <a:pPr/>
              <a:t>15.12.2015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1B14-EF07-46A2-ADE3-77C6024E37D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B6D7D-A42B-4BC3-9FB9-35E60E86FD58}" type="datetimeFigureOut">
              <a:rPr lang="ru-RU" smtClean="0"/>
              <a:pPr/>
              <a:t>15.12.2015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1B14-EF07-46A2-ADE3-77C6024E37D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B6D7D-A42B-4BC3-9FB9-35E60E86FD58}" type="datetimeFigureOut">
              <a:rPr lang="ru-RU" smtClean="0"/>
              <a:pPr/>
              <a:t>15.12.2015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A8131B14-EF07-46A2-ADE3-77C6024E37D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B6D7D-A42B-4BC3-9FB9-35E60E86FD58}" type="datetimeFigureOut">
              <a:rPr lang="ru-RU" smtClean="0"/>
              <a:pPr/>
              <a:t>15.12.2015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1B14-EF07-46A2-ADE3-77C6024E37D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B6D7D-A42B-4BC3-9FB9-35E60E86FD58}" type="datetimeFigureOut">
              <a:rPr lang="ru-RU" smtClean="0"/>
              <a:pPr/>
              <a:t>15.12.2015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1B14-EF07-46A2-ADE3-77C6024E37D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B6D7D-A42B-4BC3-9FB9-35E60E86FD58}" type="datetimeFigureOut">
              <a:rPr lang="ru-RU" smtClean="0"/>
              <a:pPr/>
              <a:t>15.12.2015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1B14-EF07-46A2-ADE3-77C6024E37D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B6D7D-A42B-4BC3-9FB9-35E60E86FD58}" type="datetimeFigureOut">
              <a:rPr lang="ru-RU" smtClean="0"/>
              <a:pPr/>
              <a:t>15.12.2015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1B14-EF07-46A2-ADE3-77C6024E37D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03EB6D7D-A42B-4BC3-9FB9-35E60E86FD58}" type="datetimeFigureOut">
              <a:rPr lang="ru-RU" smtClean="0"/>
              <a:pPr/>
              <a:t>15.12.2015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A8131B14-EF07-46A2-ADE3-77C6024E37D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47.jpeg"/><Relationship Id="rId7" Type="http://schemas.openxmlformats.org/officeDocument/2006/relationships/image" Target="../media/image51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7" Type="http://schemas.openxmlformats.org/officeDocument/2006/relationships/image" Target="../media/image79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2.jpeg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0.jpeg"/><Relationship Id="rId5" Type="http://schemas.openxmlformats.org/officeDocument/2006/relationships/image" Target="../media/image99.jpeg"/><Relationship Id="rId4" Type="http://schemas.openxmlformats.org/officeDocument/2006/relationships/image" Target="../media/image9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7.jpeg"/><Relationship Id="rId4" Type="http://schemas.openxmlformats.org/officeDocument/2006/relationships/image" Target="../media/image10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5.jpeg"/><Relationship Id="rId4" Type="http://schemas.openxmlformats.org/officeDocument/2006/relationships/image" Target="../media/image11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9.jpeg"/><Relationship Id="rId4" Type="http://schemas.openxmlformats.org/officeDocument/2006/relationships/image" Target="../media/image11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5.jpeg"/><Relationship Id="rId4" Type="http://schemas.openxmlformats.org/officeDocument/2006/relationships/image" Target="../media/image12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8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5.jpeg"/><Relationship Id="rId4" Type="http://schemas.openxmlformats.org/officeDocument/2006/relationships/image" Target="../media/image134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0.jpeg"/><Relationship Id="rId5" Type="http://schemas.openxmlformats.org/officeDocument/2006/relationships/image" Target="../media/image139.jpeg"/><Relationship Id="rId4" Type="http://schemas.openxmlformats.org/officeDocument/2006/relationships/image" Target="../media/image138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3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jpeg"/><Relationship Id="rId11" Type="http://schemas.openxmlformats.org/officeDocument/2006/relationships/image" Target="../media/image37.jpeg"/><Relationship Id="rId5" Type="http://schemas.openxmlformats.org/officeDocument/2006/relationships/image" Target="../media/image31.jpeg"/><Relationship Id="rId10" Type="http://schemas.openxmlformats.org/officeDocument/2006/relationships/image" Target="../media/image36.jpeg"/><Relationship Id="rId4" Type="http://schemas.openxmlformats.org/officeDocument/2006/relationships/image" Target="../media/image30.jpeg"/><Relationship Id="rId9" Type="http://schemas.openxmlformats.org/officeDocument/2006/relationships/image" Target="../media/image3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>
                <a:effectLst/>
              </a:rPr>
              <a:t/>
            </a:r>
            <a:br>
              <a:rPr lang="ru-RU" dirty="0">
                <a:effectLst/>
              </a:rPr>
            </a:br>
            <a:r>
              <a:rPr lang="ru-RU" b="1" dirty="0">
                <a:effectLst/>
              </a:rPr>
              <a:t> </a:t>
            </a:r>
            <a:r>
              <a:rPr lang="ru-RU" dirty="0">
                <a:effectLst/>
              </a:rPr>
              <a:t/>
            </a:r>
            <a:br>
              <a:rPr lang="ru-RU" dirty="0">
                <a:effectLst/>
              </a:rPr>
            </a:br>
            <a:endParaRPr lang="ru-RU" b="1" dirty="0"/>
          </a:p>
        </p:txBody>
      </p:sp>
      <p:sp>
        <p:nvSpPr>
          <p:cNvPr id="4" name="Текст 3"/>
          <p:cNvSpPr>
            <a:spLocks noGrp="1"/>
          </p:cNvSpPr>
          <p:nvPr>
            <p:ph sz="half" idx="1"/>
          </p:nvPr>
        </p:nvSpPr>
        <p:spPr/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000" b="1" dirty="0"/>
              <a:t>Учет индивидуальных особенностей и возможностей здоровья при построении развивающей предметно-пространственной среды в группах  компенсирующей </a:t>
            </a:r>
            <a:r>
              <a:rPr lang="ru-RU" sz="2000" b="1" dirty="0" smtClean="0"/>
              <a:t>направленности</a:t>
            </a:r>
            <a:endParaRPr lang="ru-RU" sz="2000" dirty="0"/>
          </a:p>
        </p:txBody>
      </p:sp>
      <p:pic>
        <p:nvPicPr>
          <p:cNvPr id="10" name="Объект 9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628800"/>
            <a:ext cx="4172272" cy="4293190"/>
          </a:xfrm>
        </p:spPr>
      </p:pic>
      <p:sp>
        <p:nvSpPr>
          <p:cNvPr id="5" name="Прямоугольник 4"/>
          <p:cNvSpPr/>
          <p:nvPr/>
        </p:nvSpPr>
        <p:spPr>
          <a:xfrm>
            <a:off x="827584" y="2967335"/>
            <a:ext cx="3528392" cy="2954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endParaRPr lang="ru-RU" sz="1400" dirty="0" smtClean="0"/>
          </a:p>
          <a:p>
            <a:pPr algn="r"/>
            <a:endParaRPr lang="ru-RU" sz="1400" dirty="0"/>
          </a:p>
          <a:p>
            <a:pPr algn="r"/>
            <a:endParaRPr lang="ru-RU" sz="1400" dirty="0" smtClean="0"/>
          </a:p>
          <a:p>
            <a:pPr algn="r"/>
            <a:endParaRPr lang="ru-RU" sz="1400" dirty="0"/>
          </a:p>
          <a:p>
            <a:pPr algn="r"/>
            <a:endParaRPr lang="ru-RU" sz="1400" dirty="0" smtClean="0"/>
          </a:p>
          <a:p>
            <a:pPr algn="r"/>
            <a:r>
              <a:rPr lang="ru-RU" sz="1400" b="1" dirty="0" smtClean="0"/>
              <a:t>Подготовила</a:t>
            </a:r>
            <a:r>
              <a:rPr lang="ru-RU" sz="1400" dirty="0"/>
              <a:t>:</a:t>
            </a:r>
          </a:p>
          <a:p>
            <a:pPr algn="r"/>
            <a:r>
              <a:rPr lang="ru-RU" sz="1400" dirty="0"/>
              <a:t>Шкраба Н.Г., старший </a:t>
            </a:r>
            <a:r>
              <a:rPr lang="ru-RU" sz="1400" dirty="0" smtClean="0"/>
              <a:t>воспитатель</a:t>
            </a:r>
          </a:p>
          <a:p>
            <a:pPr algn="ctr"/>
            <a:r>
              <a:rPr lang="ru-RU" sz="1400" b="1" dirty="0" smtClean="0"/>
              <a:t>        </a:t>
            </a:r>
            <a:r>
              <a:rPr lang="ru-RU" sz="1400" b="1" dirty="0"/>
              <a:t>  </a:t>
            </a:r>
            <a:r>
              <a:rPr lang="ru-RU" sz="1400" dirty="0" smtClean="0"/>
              <a:t>МАДОУ «ДЕТСКИЙ </a:t>
            </a:r>
            <a:r>
              <a:rPr lang="ru-RU" sz="1400" dirty="0"/>
              <a:t>САД КОМБИНИРОВАННОГО ВИДА № 7 </a:t>
            </a:r>
          </a:p>
          <a:p>
            <a:pPr algn="r"/>
            <a:r>
              <a:rPr lang="ru-RU" sz="1400" dirty="0"/>
              <a:t>г. ШЕБЕКИНО БЕЛГОРОДСКОЙ ОБЛАСТИ</a:t>
            </a:r>
            <a:r>
              <a:rPr lang="ru-RU" sz="1400" b="1" dirty="0"/>
              <a:t>»</a:t>
            </a:r>
            <a:endParaRPr lang="ru-RU" sz="1400" dirty="0"/>
          </a:p>
          <a:p>
            <a:pPr algn="r"/>
            <a:r>
              <a:rPr lang="ru-RU" sz="1400" b="1" dirty="0"/>
              <a:t> </a:t>
            </a:r>
            <a:endParaRPr lang="ru-RU" sz="1400" dirty="0"/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Ninel\Desktop\фото ППС\P106014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666030"/>
            <a:ext cx="4680520" cy="367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Ninel\Desktop\фото ППС\P106014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3717032"/>
            <a:ext cx="5544616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Ninel\Desktop\фото ППС\театр\P10508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111864"/>
            <a:ext cx="3251200" cy="3245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C:\Users\Ninel\Desktop\фото ППС\театр\P106013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311921"/>
            <a:ext cx="1872208" cy="2633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5554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Ninel\Desktop\фото ППС\Музыка\P105077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620688"/>
            <a:ext cx="4804306" cy="374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Ninel\Desktop\фото ППС\Музыка\P105005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4628" y="715660"/>
            <a:ext cx="3031827" cy="3649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Ninel\Desktop\фото ППС\Музыка\P105086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795" y="4424775"/>
            <a:ext cx="4300250" cy="2955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Ninel\Desktop\фото ППС\Музыка\P105084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7988" y="4509120"/>
            <a:ext cx="3596455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7333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Users\Ninel\Desktop\фото ППС\Музыка\P106016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6065" y="242888"/>
            <a:ext cx="3063875" cy="3118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Ninel\Desktop\фото ППС\Музыка\P106016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0100" y="242888"/>
            <a:ext cx="3052763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Ninel\Desktop\фото ППС\Музыка\P106016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40" y="3333718"/>
            <a:ext cx="3032125" cy="2874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:\Users\Ninel\Desktop\фото ППС\Музыка\P106017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3125" y="4831131"/>
            <a:ext cx="3190875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 descr="C:\Users\Ninel\Desktop\фото ППС\Музыка\P106017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6887" y="5106471"/>
            <a:ext cx="3502114" cy="2497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C:\Users\Ninel\Desktop\фото ППС\Музыка\P1060173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3360984"/>
            <a:ext cx="3816424" cy="1512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7" name="Picture 11" descr="C:\Users\Ninel\Desktop\фото ППС\Музыка\P1050902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65" y="227259"/>
            <a:ext cx="3048000" cy="3133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8518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ЦЕНТР </a:t>
            </a:r>
            <a:r>
              <a:rPr lang="ru-RU" dirty="0" err="1" smtClean="0"/>
              <a:t>ИзОБРАЗИТЕЛЬНОЙ</a:t>
            </a:r>
            <a:r>
              <a:rPr lang="ru-RU" dirty="0" smtClean="0"/>
              <a:t> </a:t>
            </a:r>
            <a:r>
              <a:rPr lang="ru-RU" dirty="0" err="1" smtClean="0"/>
              <a:t>ДЕЯТЕЛЬНОСТи</a:t>
            </a:r>
            <a:endParaRPr lang="ru-RU" dirty="0"/>
          </a:p>
        </p:txBody>
      </p:sp>
      <p:pic>
        <p:nvPicPr>
          <p:cNvPr id="9218" name="Picture 2" descr="C:\Users\Ninel\Desktop\фото ППС\Х эстет\P105078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124744"/>
            <a:ext cx="3456384" cy="406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Ninel\Desktop\фото ППС\Х эстет\P105087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8889" y="3366061"/>
            <a:ext cx="4064000" cy="3326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:\Users\Ninel\Desktop\фото ППС\Х эстет\P105081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268760"/>
            <a:ext cx="3816424" cy="223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C:\Users\Ninel\Desktop\фото ППС\Х эстет\P105077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725144"/>
            <a:ext cx="2952328" cy="3209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6692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ЗОНА ЭМОЦИОНАЛЬНО-РЕФЛЕКСИВНАЯ</a:t>
            </a:r>
            <a:endParaRPr lang="ru-RU" dirty="0"/>
          </a:p>
        </p:txBody>
      </p:sp>
      <p:pic>
        <p:nvPicPr>
          <p:cNvPr id="5122" name="Picture 2" descr="C:\Users\Ninel\Desktop\фото ППС\P106017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12776"/>
            <a:ext cx="40640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Ninel\Desktop\фото ППС\P106018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412776"/>
            <a:ext cx="3493380" cy="2929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Ninel\Desktop\фото ППС\P106017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4550194"/>
            <a:ext cx="3240360" cy="2240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 descr="C:\Documents and Settings\Владелец\Рабочий стол\фото развивающая среда в группах\IMG_394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7" t="3986" r="6516"/>
          <a:stretch>
            <a:fillRect/>
          </a:stretch>
        </p:blipFill>
        <p:spPr bwMode="auto">
          <a:xfrm>
            <a:off x="5508104" y="4466913"/>
            <a:ext cx="2943225" cy="2573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59423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ФИЗКУЛЬТУРНО-ОЗДОРОВИТЕЛЬНЫЙ ЦЕНТР</a:t>
            </a:r>
          </a:p>
        </p:txBody>
      </p:sp>
      <p:pic>
        <p:nvPicPr>
          <p:cNvPr id="3" name="Picture 7" descr="C:\Users\Ninel\Desktop\фото ППС\физическре\P106002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3573016"/>
            <a:ext cx="4496048" cy="3284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Ninel\Desktop\фото ППС\физическре\P105050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340768"/>
            <a:ext cx="5328592" cy="36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C:\Users\Ninel\Desktop\фото ППС\P106016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1320578"/>
            <a:ext cx="1706582" cy="2252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5" descr="C:\Users\Ninel\Desktop\фото ППС\P106017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941168"/>
            <a:ext cx="2112963" cy="2767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5232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 descr="C:\Users\Ninel\Desktop\фото ППС\физическре\P10600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836712"/>
            <a:ext cx="3744416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Ninel\Desktop\фото ППС\физическре\P106002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3438" y="692696"/>
            <a:ext cx="3528392" cy="3552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C:\Users\Ninel\Desktop\фото ППС\физическре\P106003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897" y="4149080"/>
            <a:ext cx="4109789" cy="2471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C:\Users\Ninel\Desktop\фото ППС\физическре\P106003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6871" y="4299725"/>
            <a:ext cx="2925569" cy="3586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6485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 descr="C:\Users\Ninel\Desktop\фото ППС\физическре\P10508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1292"/>
            <a:ext cx="4392488" cy="2942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C:\Users\Ninel\Desktop\фото ППС\физическре\P105081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2829" y="451292"/>
            <a:ext cx="3997325" cy="2281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9" name="Picture 5" descr="C:\Users\Ninel\Desktop\фото ППС\физическре\P105083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868377"/>
            <a:ext cx="2346325" cy="406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C:\Users\Ninel\Desktop\фото ППС\физическре\P105087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393748"/>
            <a:ext cx="4176464" cy="3559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1" name="Picture 7" descr="C:\Users\Ninel\Desktop\фото ППС\P106018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105580" y="4071102"/>
            <a:ext cx="3989624" cy="1584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6749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ru-RU" dirty="0" smtClean="0"/>
              <a:t>ЦЕНТР СЮЖЕТНО-РОЛЕВОЙ ИГРЫ</a:t>
            </a:r>
            <a:endParaRPr lang="ru-RU" dirty="0"/>
          </a:p>
        </p:txBody>
      </p:sp>
      <p:pic>
        <p:nvPicPr>
          <p:cNvPr id="16386" name="Picture 2" descr="C:\Users\Ninel\Desktop\фото ППС\с-р игры\P105084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506" y="1268760"/>
            <a:ext cx="40640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7" name="Picture 3" descr="C:\Users\Ninel\Desktop\фото ППС\с-р игры\P105086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268760"/>
            <a:ext cx="40640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9" name="Picture 5" descr="C:\Users\Ninel\Desktop\фото ППС\с-р игры\P1050838 - копия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56" y="116632"/>
            <a:ext cx="1008112" cy="1263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2" name="Picture 8" descr="C:\Users\Ninel\Desktop\фото ППС\с-р игры\P105088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879" y="4149080"/>
            <a:ext cx="3048000" cy="3568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3" name="Picture 9" descr="C:\Users\Ninel\Desktop\фото ППС\с-р игры\P105088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0371" y="4509120"/>
            <a:ext cx="4064000" cy="2687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4" name="Picture 10" descr="C:\Users\Ninel\Desktop\фото ППС\с-р игры\P1050838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879" y="4077072"/>
            <a:ext cx="1216492" cy="2104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9279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Ninel\Desktop\фото ППС\с-р игры\P105082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548680"/>
            <a:ext cx="3048000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C:\Users\Ninel\Desktop\фото ППС\с-р игры\P105086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653960"/>
            <a:ext cx="3429638" cy="2927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C:\Users\Ninel\Desktop\фото ППС\с-р игры\P105082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512493"/>
            <a:ext cx="40640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7" name="Picture 5" descr="C:\Users\Ninel\Desktop\фото декабрь 2015\P105089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3630020"/>
            <a:ext cx="3240360" cy="2951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557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u="sng" dirty="0">
                <a:effectLst/>
              </a:rPr>
              <a:t>Цель:</a:t>
            </a:r>
            <a:r>
              <a:rPr lang="ru-RU" sz="2800" dirty="0">
                <a:effectLst/>
              </a:rPr>
              <a:t> Проектирование образовательного пространства в условиях перехода на ФГОС ДО.</a:t>
            </a:r>
            <a:br>
              <a:rPr lang="ru-RU" sz="2800" dirty="0">
                <a:effectLst/>
              </a:rPr>
            </a:br>
            <a:endParaRPr lang="ru-RU" sz="2800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5536" y="1916832"/>
            <a:ext cx="4392488" cy="3816424"/>
          </a:xfrm>
        </p:spPr>
      </p:pic>
      <p:pic>
        <p:nvPicPr>
          <p:cNvPr id="9" name="Объект 8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628800"/>
            <a:ext cx="3585468" cy="4392488"/>
          </a:xfrm>
        </p:spPr>
      </p:pic>
    </p:spTree>
    <p:extLst>
      <p:ext uri="{BB962C8B-B14F-4D97-AF65-F5344CB8AC3E}">
        <p14:creationId xmlns:p14="http://schemas.microsoft.com/office/powerpoint/2010/main" val="1657244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ИНТЕРАКТИВНЫЕ ИГРЫ </a:t>
            </a:r>
            <a:endParaRPr lang="ru-RU" dirty="0"/>
          </a:p>
        </p:txBody>
      </p:sp>
      <p:pic>
        <p:nvPicPr>
          <p:cNvPr id="19458" name="Picture 2" descr="C:\Users\Ninel\Desktop\фото ППС\P105099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196752"/>
            <a:ext cx="3048000" cy="406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9" name="Picture 3" descr="C:\Users\Ninel\Desktop\фото ППС\P105083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3341" y="1988840"/>
            <a:ext cx="2163763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Ninel\Desktop\фото ППС\с-р игры\P105082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1363" y="4345377"/>
            <a:ext cx="3992563" cy="2276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C:\Users\Ninel\Desktop\фото декабрь 2015\P105089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5341" y="1200540"/>
            <a:ext cx="3048000" cy="3144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8280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400" dirty="0" smtClean="0"/>
              <a:t>ППС ДЛЯ КОРРЕКЦИОННОЙ РАБОТЫ  УЧИТЕЛЯ - ЛОГОПЕДА</a:t>
            </a:r>
            <a:endParaRPr lang="ru-RU" sz="2400" dirty="0"/>
          </a:p>
        </p:txBody>
      </p:sp>
      <p:pic>
        <p:nvPicPr>
          <p:cNvPr id="4" name="Picture 2" descr="C:\Users\Ninel\Desktop\фото\P102068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9105" y="3933056"/>
            <a:ext cx="40640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Ninel\Desktop\фото ППС\учитель-логопед\P106015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291" y="1279290"/>
            <a:ext cx="1225189" cy="1573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Ninel\Desktop\фото ППС\учитель-логопед\P106015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9105" y="1310035"/>
            <a:ext cx="2357437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Ninel\Desktop\фото ППС\учитель-логопед\P1050798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279290"/>
            <a:ext cx="3246437" cy="2103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C:\Users\Ninel\Desktop\фото ППС\учитель-логопед\P1060139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704" y="3933927"/>
            <a:ext cx="4064000" cy="2620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9512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Ninel\Desktop\фото ППС\учитель-логопед\P10508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548680"/>
            <a:ext cx="3048000" cy="406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C:\Users\Ninel\Desktop\фото ППС\учитель-логопед\P105080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836712"/>
            <a:ext cx="40640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C:\Users\Ninel\Desktop\фото ППС\учитель-логопед\P105081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4291404"/>
            <a:ext cx="4064000" cy="255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7187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ППС ДЛЯ КОРРЕКЦИОННОЙ РАБОТЫ ПЕДАГОГА-ПСИХОЛОГА</a:t>
            </a:r>
            <a:endParaRPr lang="ru-RU" dirty="0"/>
          </a:p>
        </p:txBody>
      </p:sp>
      <p:pic>
        <p:nvPicPr>
          <p:cNvPr id="13314" name="Picture 2" descr="C:\Users\Ninel\Desktop\фото ППС\педагог-психолог\P10600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628799"/>
            <a:ext cx="2890837" cy="2341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C:\Users\Ninel\Desktop\фото ППС\педагог-психолог\P106000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2036" y="1352282"/>
            <a:ext cx="2570163" cy="2508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C:\Users\Ninel\Desktop\фото ППС\педагог-психолог\P106000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199" y="908720"/>
            <a:ext cx="2524125" cy="238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7" name="Picture 5" descr="C:\Users\Ninel\Desktop\фото ППС\педагог-психолог\P1060008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4221088"/>
            <a:ext cx="3373437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C:\Users\Ninel\Desktop\фото ППС\педагог-психолог\P1060010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4881" y="3870890"/>
            <a:ext cx="3048000" cy="3475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798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Ninel\Desktop\фото ППС\педагог-психолог\SAM_140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096" y="3724874"/>
            <a:ext cx="4648373" cy="2915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C:\Users\Ninel\Desktop\фото ППС\педагог-психолог\SAM_140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68490"/>
            <a:ext cx="6984776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7" descr="C:\Users\Ninel\Desktop\фото ППС\педагог-психолог\P106001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3813140"/>
            <a:ext cx="3096344" cy="2738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4947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КАБИНЕТ МЕДСЕСТРЫ-ОРТОПТИСТКИ</a:t>
            </a:r>
            <a:endParaRPr lang="ru-RU" dirty="0"/>
          </a:p>
        </p:txBody>
      </p:sp>
      <p:pic>
        <p:nvPicPr>
          <p:cNvPr id="15362" name="Picture 2" descr="C:\Users\Ninel\Desktop\фото ППС\ортоптический\P10501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1268760"/>
            <a:ext cx="32512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C:\Users\Ninel\Desktop\фото ППС\ортоптический\P105017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484784"/>
            <a:ext cx="2632075" cy="4017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C:\Users\Ninel\Desktop\фото ППС\ортоптический\P105018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9346" y="1268760"/>
            <a:ext cx="1971675" cy="3748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5" name="Picture 5" descr="C:\Users\Ninel\Desktop\фото ППС\ортоптический\P105018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1021" y="3978747"/>
            <a:ext cx="3632300" cy="2402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9357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ПРЕДМЕТНО ПРОСТРАНСТВЕННАЯ СРЕДА</a:t>
            </a:r>
            <a:br>
              <a:rPr lang="ru-RU" dirty="0" smtClean="0"/>
            </a:br>
            <a:r>
              <a:rPr lang="ru-RU" dirty="0" smtClean="0"/>
              <a:t>ДЛЯ ДЕТЕЙ С НАРУШЕНИЯМИ ЗРЕНИЯ</a:t>
            </a:r>
            <a:endParaRPr lang="ru-RU" dirty="0"/>
          </a:p>
        </p:txBody>
      </p:sp>
      <p:pic>
        <p:nvPicPr>
          <p:cNvPr id="17411" name="Picture 3" descr="C:\Users\Ninel\Desktop\фото ППС\P105098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484784"/>
            <a:ext cx="3960440" cy="5112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C:\Users\Ninel\Desktop\фото декабрь 2015\P105085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1" y="1484784"/>
            <a:ext cx="4292923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2066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214290"/>
            <a:ext cx="8686800" cy="121444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100" b="1" dirty="0" smtClean="0"/>
              <a:t/>
            </a:r>
            <a:br>
              <a:rPr lang="ru-RU" sz="3100" b="1" dirty="0" smtClean="0"/>
            </a:br>
            <a:r>
              <a:rPr lang="ru-RU" sz="3100" b="1" dirty="0" smtClean="0"/>
              <a:t>В </a:t>
            </a:r>
            <a:r>
              <a:rPr lang="ru-RU" sz="3100" b="1" dirty="0"/>
              <a:t>ДОУ и  группах создана </a:t>
            </a:r>
            <a:r>
              <a:rPr lang="ru-RU" sz="3100" b="1" dirty="0" smtClean="0"/>
              <a:t>среда, которая способствует </a:t>
            </a:r>
            <a:r>
              <a:rPr lang="ru-RU" sz="3100" b="1" dirty="0"/>
              <a:t>сохранению и </a:t>
            </a:r>
            <a:r>
              <a:rPr lang="ru-RU" sz="3100" b="1" dirty="0" smtClean="0"/>
              <a:t>укреплению здоровья дошкольников</a:t>
            </a:r>
            <a:r>
              <a:rPr lang="ru-RU" sz="3200" b="1" dirty="0" smtClean="0"/>
              <a:t>:</a:t>
            </a:r>
            <a:r>
              <a:rPr lang="ru-RU" sz="3200" dirty="0"/>
              <a:t/>
            </a:r>
            <a:br>
              <a:rPr lang="ru-RU" sz="3200" dirty="0"/>
            </a:br>
            <a:endParaRPr lang="ru-RU" sz="3200" dirty="0"/>
          </a:p>
        </p:txBody>
      </p:sp>
      <p:pic>
        <p:nvPicPr>
          <p:cNvPr id="5" name="Содержимое 7" descr="DSCN7955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80307" y="1641071"/>
            <a:ext cx="4039985" cy="4145383"/>
          </a:xfrm>
        </p:spPr>
      </p:pic>
      <p:pic>
        <p:nvPicPr>
          <p:cNvPr id="6" name="Содержимое 6" descr="IMG_3238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000628" y="1714488"/>
            <a:ext cx="3429024" cy="407196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" name="Содержимое 6" descr="IMG_3220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28596" y="214290"/>
            <a:ext cx="4329114" cy="2857520"/>
          </a:xfrm>
        </p:spPr>
      </p:pic>
      <p:pic>
        <p:nvPicPr>
          <p:cNvPr id="18436" name="Picture 4" descr="F:\фото март-апрель, май 2013\IMG_325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786315" y="214291"/>
            <a:ext cx="4071936" cy="2928958"/>
          </a:xfrm>
          <a:prstGeom prst="rect">
            <a:avLst/>
          </a:prstGeom>
          <a:noFill/>
        </p:spPr>
      </p:pic>
      <p:pic>
        <p:nvPicPr>
          <p:cNvPr id="18434" name="Picture 2" descr="F:\фото март-апрель, май 2013\IMG_325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2139" y="3286124"/>
            <a:ext cx="4265613" cy="2817814"/>
          </a:xfrm>
          <a:prstGeom prst="rect">
            <a:avLst/>
          </a:prstGeom>
          <a:noFill/>
        </p:spPr>
      </p:pic>
      <p:pic>
        <p:nvPicPr>
          <p:cNvPr id="18435" name="Picture 3" descr="F:\фото март-апрель, май 2013\IMG_325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0628" y="3286124"/>
            <a:ext cx="3857652" cy="278608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IMG_3373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777847" y="7915"/>
            <a:ext cx="3373461" cy="3929091"/>
          </a:xfrm>
        </p:spPr>
      </p:pic>
      <p:pic>
        <p:nvPicPr>
          <p:cNvPr id="6" name="Содержимое 5" descr="IMG_3370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500562" y="285728"/>
            <a:ext cx="4186238" cy="3357586"/>
          </a:xfrm>
        </p:spPr>
      </p:pic>
      <p:pic>
        <p:nvPicPr>
          <p:cNvPr id="7" name="Содержимое 4" descr="IMG_336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7200" y="3714752"/>
            <a:ext cx="3971924" cy="2786082"/>
          </a:xfrm>
          <a:prstGeom prst="rect">
            <a:avLst/>
          </a:prstGeom>
        </p:spPr>
      </p:pic>
      <p:pic>
        <p:nvPicPr>
          <p:cNvPr id="8" name="Содержимое 5" descr="IMG_337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72000" y="3714752"/>
            <a:ext cx="4143404" cy="27860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/>
          </p:cNvSpPr>
          <p:nvPr>
            <p:ph type="title"/>
          </p:nvPr>
        </p:nvSpPr>
        <p:spPr>
          <a:xfrm>
            <a:off x="200773" y="324677"/>
            <a:ext cx="8943227" cy="1144327"/>
          </a:xfrm>
        </p:spPr>
        <p:txBody>
          <a:bodyPr lIns="92144" tIns="46072" rIns="92144" bIns="46072">
            <a:normAutofit fontScale="90000"/>
          </a:bodyPr>
          <a:lstStyle/>
          <a:p>
            <a:pPr eaLnBrk="1" hangingPunct="1"/>
            <a:r>
              <a:rPr lang="ru-RU" sz="2400" b="1" dirty="0">
                <a:solidFill>
                  <a:srgbClr val="730D47"/>
                </a:solidFill>
                <a:latin typeface="Times New Roman" pitchFamily="18" charset="0"/>
                <a:cs typeface="Times New Roman" pitchFamily="18" charset="0"/>
              </a:rPr>
              <a:t>«Создание кадровых и </a:t>
            </a:r>
            <a:r>
              <a:rPr lang="ru-RU" sz="2400" b="1" dirty="0" err="1">
                <a:solidFill>
                  <a:srgbClr val="730D47"/>
                </a:solidFill>
                <a:latin typeface="Times New Roman" pitchFamily="18" charset="0"/>
                <a:cs typeface="Times New Roman" pitchFamily="18" charset="0"/>
              </a:rPr>
              <a:t>материльно</a:t>
            </a:r>
            <a:r>
              <a:rPr lang="ru-RU" sz="2400" b="1" dirty="0">
                <a:solidFill>
                  <a:srgbClr val="730D47"/>
                </a:solidFill>
                <a:latin typeface="Times New Roman" pitchFamily="18" charset="0"/>
                <a:cs typeface="Times New Roman" pitchFamily="18" charset="0"/>
              </a:rPr>
              <a:t> - технических условий </a:t>
            </a:r>
            <a:r>
              <a:rPr lang="ru-RU" sz="2400" b="1" dirty="0" err="1">
                <a:solidFill>
                  <a:srgbClr val="730D47"/>
                </a:solidFill>
                <a:latin typeface="Times New Roman" pitchFamily="18" charset="0"/>
                <a:cs typeface="Times New Roman" pitchFamily="18" charset="0"/>
              </a:rPr>
              <a:t>условий</a:t>
            </a:r>
            <a:r>
              <a:rPr lang="ru-RU" sz="2400" b="1" dirty="0">
                <a:solidFill>
                  <a:srgbClr val="730D47"/>
                </a:solidFill>
                <a:latin typeface="Times New Roman" pitchFamily="18" charset="0"/>
                <a:cs typeface="Times New Roman" pitchFamily="18" charset="0"/>
              </a:rPr>
              <a:t> в соответствии с </a:t>
            </a:r>
            <a:r>
              <a:rPr lang="ru-RU" sz="2400" b="1" dirty="0" smtClean="0">
                <a:solidFill>
                  <a:srgbClr val="730D47"/>
                </a:solidFill>
                <a:latin typeface="Times New Roman" pitchFamily="18" charset="0"/>
                <a:cs typeface="Times New Roman" pitchFamily="18" charset="0"/>
              </a:rPr>
              <a:t>ФГОС ДО</a:t>
            </a:r>
            <a:endParaRPr lang="ru-RU" sz="2400" b="1" dirty="0">
              <a:solidFill>
                <a:srgbClr val="730D47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171" name="Rectangle 4"/>
          <p:cNvSpPr>
            <a:spLocks noChangeArrowheads="1"/>
          </p:cNvSpPr>
          <p:nvPr/>
        </p:nvSpPr>
        <p:spPr bwMode="auto">
          <a:xfrm>
            <a:off x="451338" y="1566088"/>
            <a:ext cx="3358528" cy="1305073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  <a:tint val="66000"/>
                  <a:satMod val="160000"/>
                </a:schemeClr>
              </a:gs>
              <a:gs pos="50000">
                <a:schemeClr val="tx2">
                  <a:lumMod val="75000"/>
                  <a:tint val="44500"/>
                  <a:satMod val="160000"/>
                </a:schemeClr>
              </a:gs>
              <a:gs pos="100000">
                <a:schemeClr val="tx2">
                  <a:lumMod val="75000"/>
                  <a:tint val="23500"/>
                  <a:satMod val="160000"/>
                </a:schemeClr>
              </a:gs>
            </a:gsLst>
            <a:lin ang="5400000" scaled="1"/>
            <a:tileRect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2144" tIns="46072" rIns="92144" bIns="46072" anchor="ctr"/>
          <a:lstStyle/>
          <a:p>
            <a:pPr algn="ctr" defTabSz="921441">
              <a:defRPr/>
            </a:pP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Анализ материально</a:t>
            </a:r>
          </a:p>
          <a:p>
            <a:pPr algn="ctr" defTabSz="921441">
              <a:defRPr/>
            </a:pP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-технического обеспечения </a:t>
            </a:r>
          </a:p>
          <a:p>
            <a:pPr algn="ctr" defTabSz="921441">
              <a:defRPr/>
            </a:pP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в соответствии с ФГОС, изучение </a:t>
            </a:r>
          </a:p>
          <a:p>
            <a:pPr algn="ctr" defTabSz="921441">
              <a:defRPr/>
            </a:pP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нормативной документации</a:t>
            </a:r>
          </a:p>
        </p:txBody>
      </p:sp>
      <p:sp>
        <p:nvSpPr>
          <p:cNvPr id="7172" name="Rectangle 5"/>
          <p:cNvSpPr>
            <a:spLocks noChangeArrowheads="1"/>
          </p:cNvSpPr>
          <p:nvPr/>
        </p:nvSpPr>
        <p:spPr bwMode="auto">
          <a:xfrm>
            <a:off x="419215" y="3211753"/>
            <a:ext cx="3357720" cy="1300299"/>
          </a:xfrm>
          <a:prstGeom prst="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2144" tIns="46072" rIns="92144" bIns="46072" anchor="ctr"/>
          <a:lstStyle/>
          <a:p>
            <a:pPr defTabSz="921441">
              <a:defRPr/>
            </a:pP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Обучение педагогов на семинарах,</a:t>
            </a:r>
          </a:p>
          <a:p>
            <a:pPr defTabSz="921441">
              <a:defRPr/>
            </a:pP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проведение смотров- конкурсов</a:t>
            </a:r>
          </a:p>
        </p:txBody>
      </p:sp>
      <p:sp>
        <p:nvSpPr>
          <p:cNvPr id="7173" name="Rectangle 6"/>
          <p:cNvSpPr>
            <a:spLocks noChangeArrowheads="1"/>
          </p:cNvSpPr>
          <p:nvPr/>
        </p:nvSpPr>
        <p:spPr bwMode="auto">
          <a:xfrm>
            <a:off x="419215" y="4873334"/>
            <a:ext cx="3356922" cy="1300299"/>
          </a:xfrm>
          <a:prstGeom prst="rect">
            <a:avLst/>
          </a:prstGeom>
          <a:gradFill rotWithShape="1">
            <a:gsLst>
              <a:gs pos="0">
                <a:srgbClr val="B196D2"/>
              </a:gs>
              <a:gs pos="50000">
                <a:srgbClr val="CFC0E2"/>
              </a:gs>
              <a:gs pos="100000">
                <a:srgbClr val="E7E1F0"/>
              </a:gs>
            </a:gsLst>
            <a:lin ang="189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2144" tIns="46072" rIns="92144" bIns="46072" anchor="ctr"/>
          <a:lstStyle/>
          <a:p>
            <a:pPr defTabSz="921441"/>
            <a:r>
              <a:rPr lang="ru-RU" sz="1600" b="1">
                <a:latin typeface="Times New Roman" pitchFamily="18" charset="0"/>
                <a:cs typeface="Times New Roman" pitchFamily="18" charset="0"/>
              </a:rPr>
              <a:t>Приобретение необходимых </a:t>
            </a:r>
          </a:p>
          <a:p>
            <a:pPr defTabSz="921441"/>
            <a:r>
              <a:rPr lang="ru-RU" sz="1600" b="1">
                <a:latin typeface="Times New Roman" pitchFamily="18" charset="0"/>
                <a:cs typeface="Times New Roman" pitchFamily="18" charset="0"/>
              </a:rPr>
              <a:t>игрушек, пособий, игровой мебели,</a:t>
            </a:r>
          </a:p>
          <a:p>
            <a:pPr defTabSz="921441"/>
            <a:r>
              <a:rPr lang="ru-RU" sz="1600" b="1">
                <a:latin typeface="Times New Roman" pitchFamily="18" charset="0"/>
                <a:cs typeface="Times New Roman" pitchFamily="18" charset="0"/>
              </a:rPr>
              <a:t>игровых уголков</a:t>
            </a:r>
          </a:p>
        </p:txBody>
      </p:sp>
      <p:pic>
        <p:nvPicPr>
          <p:cNvPr id="4109" name="Picture 2" descr="http://te.zavantag.com/tw_files2/urls_5/78/d-77815/7z-docs/1_html_m5694cd80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225" y="133690"/>
            <a:ext cx="1137178" cy="11459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C:\Users\Ninel\Desktop\SAM_138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7878" y="1412776"/>
            <a:ext cx="2597927" cy="2224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Ninel\Desktop\P105019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7878" y="3933056"/>
            <a:ext cx="2752245" cy="2637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Ninel\Desktop\P106003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1593" y="1600546"/>
            <a:ext cx="1744663" cy="279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5740824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0" grpId="0"/>
      <p:bldP spid="7171" grpId="0" animBg="1"/>
      <p:bldP spid="717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IMG_3369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57200" y="285728"/>
            <a:ext cx="4038600" cy="5857916"/>
          </a:xfrm>
        </p:spPr>
      </p:pic>
      <p:pic>
        <p:nvPicPr>
          <p:cNvPr id="8" name="Содержимое 7" descr="IMG_3347.jpg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714876" y="214290"/>
            <a:ext cx="4038600" cy="585791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100" b="1" dirty="0" smtClean="0"/>
              <a:t/>
            </a:r>
            <a:br>
              <a:rPr lang="ru-RU" sz="3100" b="1" dirty="0" smtClean="0"/>
            </a:br>
            <a:r>
              <a:rPr lang="ru-RU" sz="3200" dirty="0"/>
              <a:t/>
            </a:r>
            <a:br>
              <a:rPr lang="ru-RU" sz="3200" dirty="0"/>
            </a:br>
            <a:endParaRPr lang="ru-RU" sz="3200" dirty="0"/>
          </a:p>
        </p:txBody>
      </p:sp>
      <p:pic>
        <p:nvPicPr>
          <p:cNvPr id="10" name="Содержимое 9" descr="IMG_3353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821505" y="-250055"/>
            <a:ext cx="3143271" cy="4357718"/>
          </a:xfrm>
        </p:spPr>
      </p:pic>
      <p:pic>
        <p:nvPicPr>
          <p:cNvPr id="11" name="Содержимое 10" descr="IMG_3354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857752" y="3500438"/>
            <a:ext cx="4133848" cy="2643205"/>
          </a:xfrm>
        </p:spPr>
      </p:pic>
      <p:pic>
        <p:nvPicPr>
          <p:cNvPr id="5" name="Содержимое 7" descr="IMG_324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14876" y="214290"/>
            <a:ext cx="4181476" cy="3143272"/>
          </a:xfrm>
          <a:prstGeom prst="rect">
            <a:avLst/>
          </a:prstGeom>
        </p:spPr>
      </p:pic>
      <p:pic>
        <p:nvPicPr>
          <p:cNvPr id="6" name="Рисунок 3" descr="100_1535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313" y="3643314"/>
            <a:ext cx="4429125" cy="25685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>
                <a:effectLst/>
              </a:rPr>
              <a:t>ЦЕНТР познавательно-исследовательской деятельности </a:t>
            </a:r>
            <a:endParaRPr lang="ru-RU" dirty="0"/>
          </a:p>
        </p:txBody>
      </p:sp>
      <p:pic>
        <p:nvPicPr>
          <p:cNvPr id="25602" name="Picture 2" descr="C:\Users\Ninel\Desktop\фото декабрь 2015\P105077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700808"/>
            <a:ext cx="40640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3" name="Picture 3" descr="C:\Users\Ninel\Desktop\фото декабрь 2015\P105078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12776"/>
            <a:ext cx="3128963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4" name="Picture 4" descr="C:\Users\Ninel\Desktop\фото декабрь 2015\P105078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4941168"/>
            <a:ext cx="6120680" cy="1776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8116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/>
              <a:t>НАБОР «ЛЮДИ С ОГРАНИЧЕННЫМИ ВОЗМОЖНОСТЯМИ ЗДОРОВЬЯ»</a:t>
            </a:r>
          </a:p>
        </p:txBody>
      </p:sp>
      <p:pic>
        <p:nvPicPr>
          <p:cNvPr id="28674" name="Picture 2" descr="C:\Users\Ninel\Desktop\фото ППС\P105076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412776"/>
            <a:ext cx="7776864" cy="482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2505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1506" name="Picture 2" descr="C:\Users\Ninel\Desktop\фото декабрь 2015\P105095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4800" y="548680"/>
            <a:ext cx="4267200" cy="5760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7" name="Picture 3" descr="C:\Users\Ninel\Desktop\фото декабрь 2015\P105096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548680"/>
            <a:ext cx="4064000" cy="5760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3815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Ninel\Desktop\фото декабрь 2015\P105090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7342" y="1268760"/>
            <a:ext cx="4856658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1" name="Picture 3" descr="C:\Users\Ninel\Desktop\фото декабрь 2015\P105091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75" y="1484784"/>
            <a:ext cx="3398837" cy="4770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2" name="Picture 4" descr="C:\Users\Ninel\Desktop\фото декабрь 2015\P105089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4581128"/>
            <a:ext cx="20574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2800" dirty="0" smtClean="0">
                <a:effectLst/>
              </a:rPr>
              <a:t>ЦЕНТР СЕНСОРНОГО РАЗВИТИТЯ</a:t>
            </a:r>
            <a:endParaRPr lang="ru-RU" sz="2800" dirty="0"/>
          </a:p>
        </p:txBody>
      </p:sp>
      <p:pic>
        <p:nvPicPr>
          <p:cNvPr id="22533" name="Picture 5" descr="C:\Users\Ninel\Desktop\фото ППС\P106017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5078760"/>
            <a:ext cx="2664296" cy="1598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6575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Ninel\Desktop\фото декабрь 2015\P105085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3743" y="282333"/>
            <a:ext cx="3216275" cy="2011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79" name="Picture 3" descr="C:\Users\Ninel\Desktop\фото декабрь 2015\P105085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246385"/>
            <a:ext cx="3825875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0" name="Picture 4" descr="C:\Users\Ninel\Desktop\фото декабрь 2015\P105084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3645024"/>
            <a:ext cx="5202237" cy="3317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1" name="Picture 5" descr="C:\Users\Ninel\Desktop\P105083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843" y="2075185"/>
            <a:ext cx="2713037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2" name="Picture 6" descr="C:\Users\Ninel\Desktop\фото ППС\P106015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866" y="4365104"/>
            <a:ext cx="2736304" cy="2372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0263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Ninel\Desktop\фото ППС\физическре\P106001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764704"/>
            <a:ext cx="3024335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4" name="Picture 2" descr="C:\Users\Ninel\Desktop\фото декабрь 2015\P105090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849" y="836712"/>
            <a:ext cx="40640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5" name="Picture 3" descr="C:\Users\Ninel\Desktop\IMG_144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0086" y="3565789"/>
            <a:ext cx="5131849" cy="2887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7937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>
                <a:effectLst/>
              </a:rPr>
              <a:t>ТАКТИЛЬНЫЕ книги </a:t>
            </a:r>
            <a:r>
              <a:rPr lang="ru-RU" dirty="0">
                <a:effectLst/>
              </a:rPr>
              <a:t>для слабовидящих детей</a:t>
            </a:r>
            <a:endParaRPr lang="ru-RU" dirty="0"/>
          </a:p>
        </p:txBody>
      </p:sp>
      <p:pic>
        <p:nvPicPr>
          <p:cNvPr id="27651" name="Picture 3" descr="C:\Users\Ninel\Desktop\SAM_142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340768"/>
            <a:ext cx="7019874" cy="4949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3460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/>
              <a:t>СПАСИБО ЗА ВНИМАНИЕ !</a:t>
            </a:r>
            <a:endParaRPr lang="ru-RU" b="1" dirty="0"/>
          </a:p>
        </p:txBody>
      </p:sp>
      <p:pic>
        <p:nvPicPr>
          <p:cNvPr id="7" name="Рисунок 6" descr="http://im3-tub-ru.yandex.net/i?id=239381744-05-72&amp;n=21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728" y="2000240"/>
            <a:ext cx="6500858" cy="3786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104297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dirty="0" smtClean="0"/>
              <a:t/>
            </a:r>
            <a:br>
              <a:rPr lang="ru-RU" sz="4000" dirty="0" smtClean="0"/>
            </a:br>
            <a:r>
              <a:rPr lang="ru-RU" sz="1600" b="1" dirty="0">
                <a:effectLst/>
              </a:rPr>
              <a:t>В соответствии с требованиями ФГОС развивающая предметно-пространственная среда в группах компенсирующей направленности  строиться с учетом принципа интеграции образовательных областей, в соответствии с особенностями каждого возрастного этапа и учёта особенностей коррекции недостатков развития.</a:t>
            </a:r>
            <a:br>
              <a:rPr lang="ru-RU" sz="1600" b="1" dirty="0">
                <a:effectLst/>
              </a:rPr>
            </a:br>
            <a:r>
              <a:rPr lang="ru-RU" sz="1600" b="1" dirty="0" smtClean="0"/>
              <a:t/>
            </a:r>
            <a:br>
              <a:rPr lang="ru-RU" sz="1600" b="1" dirty="0" smtClean="0"/>
            </a:br>
            <a:endParaRPr lang="ru-RU" sz="1600" b="1" dirty="0"/>
          </a:p>
        </p:txBody>
      </p:sp>
      <p:graphicFrame>
        <p:nvGraphicFramePr>
          <p:cNvPr id="3" name="Объект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17096795"/>
              </p:ext>
            </p:extLst>
          </p:nvPr>
        </p:nvGraphicFramePr>
        <p:xfrm>
          <a:off x="304800" y="1844825"/>
          <a:ext cx="8686800" cy="4392486"/>
        </p:xfrm>
        <a:graphic>
          <a:graphicData uri="http://schemas.openxmlformats.org/drawingml/2006/table">
            <a:tbl>
              <a:tblPr firstRow="1" firstCol="1" bandRow="1">
                <a:tableStyleId>{8A107856-5554-42FB-B03E-39F5DBC370BA}</a:tableStyleId>
              </a:tblPr>
              <a:tblGrid>
                <a:gridCol w="1737360"/>
                <a:gridCol w="1737360"/>
                <a:gridCol w="1737360"/>
                <a:gridCol w="1737360"/>
                <a:gridCol w="1737360"/>
              </a:tblGrid>
              <a:tr h="325920">
                <a:tc gridSpan="5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Направления 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012322">
                <a:tc>
                  <a:txBody>
                    <a:bodyPr/>
                    <a:lstStyle/>
                    <a:p>
                      <a:pPr indent="508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Речевое </a:t>
                      </a:r>
                    </a:p>
                    <a:p>
                      <a:pPr indent="508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развитие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508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Познавательное развитие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508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Физическое развитие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508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Социально – коммуникативное</a:t>
                      </a:r>
                    </a:p>
                    <a:p>
                      <a:pPr indent="508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 развитие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508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Художественно-эстетическое развитие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0" marR="0" marT="0" marB="0"/>
                </a:tc>
              </a:tr>
              <a:tr h="325920">
                <a:tc gridSpan="5">
                  <a:txBody>
                    <a:bodyPr/>
                    <a:lstStyle/>
                    <a:p>
                      <a:pPr indent="508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Центры 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728324">
                <a:tc>
                  <a:txBody>
                    <a:bodyPr/>
                    <a:lstStyle/>
                    <a:p>
                      <a:pPr indent="5080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77800" algn="l"/>
                        </a:tabLst>
                      </a:pPr>
                      <a:r>
                        <a:rPr lang="ru-RU" sz="1600" dirty="0">
                          <a:effectLst/>
                        </a:rPr>
                        <a:t> </a:t>
                      </a:r>
                      <a:r>
                        <a:rPr lang="ru-RU" sz="1600" b="0" dirty="0">
                          <a:effectLst/>
                        </a:rPr>
                        <a:t>Речевой центр</a:t>
                      </a:r>
                    </a:p>
                    <a:p>
                      <a:pPr indent="5080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77800" algn="l"/>
                        </a:tabLst>
                      </a:pPr>
                      <a:r>
                        <a:rPr lang="ru-RU" sz="1600" b="0" dirty="0">
                          <a:effectLst/>
                        </a:rPr>
                        <a:t> Центр книги </a:t>
                      </a:r>
                    </a:p>
                    <a:p>
                      <a:pPr indent="5080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77800" algn="l"/>
                        </a:tabLst>
                      </a:pPr>
                      <a:r>
                        <a:rPr lang="ru-RU" sz="1600" b="0" dirty="0">
                          <a:effectLst/>
                        </a:rPr>
                        <a:t>Логопедический центр</a:t>
                      </a:r>
                      <a:endParaRPr lang="ru-RU" sz="1600" b="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5080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77800" algn="l"/>
                        </a:tabLst>
                      </a:pPr>
                      <a:r>
                        <a:rPr lang="ru-RU" sz="1600" dirty="0">
                          <a:effectLst/>
                        </a:rPr>
                        <a:t>   Центр математики</a:t>
                      </a:r>
                    </a:p>
                    <a:p>
                      <a:pPr indent="5080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77800" algn="l"/>
                        </a:tabLst>
                      </a:pPr>
                      <a:r>
                        <a:rPr lang="ru-RU" sz="1600" dirty="0">
                          <a:effectLst/>
                        </a:rPr>
                        <a:t>  Центр конструктивной деятельности</a:t>
                      </a:r>
                    </a:p>
                    <a:p>
                      <a:pPr indent="5080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77800" algn="l"/>
                        </a:tabLst>
                      </a:pPr>
                      <a:r>
                        <a:rPr lang="ru-RU" sz="1600" dirty="0">
                          <a:effectLst/>
                        </a:rPr>
                        <a:t>  Центр науки, экологии и экспериментирования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5080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77800" algn="l"/>
                        </a:tabLst>
                      </a:pPr>
                      <a:r>
                        <a:rPr lang="ru-RU" sz="1600" dirty="0">
                          <a:effectLst/>
                        </a:rPr>
                        <a:t> Центр здоровья</a:t>
                      </a:r>
                    </a:p>
                    <a:p>
                      <a:pPr indent="5080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77800" algn="l"/>
                        </a:tabLst>
                      </a:pPr>
                      <a:r>
                        <a:rPr lang="ru-RU" sz="1600" dirty="0">
                          <a:effectLst/>
                        </a:rPr>
                        <a:t> Спортивный уголок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5080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77800" algn="l"/>
                        </a:tabLst>
                      </a:pPr>
                      <a:r>
                        <a:rPr lang="ru-RU" sz="1600" dirty="0">
                          <a:effectLst/>
                        </a:rPr>
                        <a:t>   Центр игры</a:t>
                      </a:r>
                    </a:p>
                    <a:p>
                      <a:pPr indent="5080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77800" algn="l"/>
                        </a:tabLst>
                      </a:pPr>
                      <a:r>
                        <a:rPr lang="ru-RU" sz="1600" dirty="0">
                          <a:effectLst/>
                        </a:rPr>
                        <a:t>   Центр безопасности</a:t>
                      </a:r>
                    </a:p>
                    <a:p>
                      <a:pPr indent="5080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77800" algn="l"/>
                        </a:tabLst>
                      </a:pPr>
                      <a:r>
                        <a:rPr lang="ru-RU" sz="1600" dirty="0">
                          <a:effectLst/>
                        </a:rPr>
                        <a:t>   Центр социально – эмоционального развития</a:t>
                      </a:r>
                    </a:p>
                    <a:p>
                      <a:pPr indent="5080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77800" algn="l"/>
                        </a:tabLst>
                      </a:pPr>
                      <a:r>
                        <a:rPr lang="ru-RU" sz="1600" dirty="0">
                          <a:effectLst/>
                        </a:rPr>
                        <a:t>Центр труда, уголок дежурств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5080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77800" algn="l"/>
                        </a:tabLst>
                      </a:pPr>
                      <a:r>
                        <a:rPr lang="ru-RU" sz="1600" dirty="0">
                          <a:effectLst/>
                        </a:rPr>
                        <a:t>   Центр изобразительной деятельности</a:t>
                      </a:r>
                    </a:p>
                    <a:p>
                      <a:pPr indent="5080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77800" algn="l"/>
                        </a:tabLst>
                      </a:pPr>
                      <a:r>
                        <a:rPr lang="ru-RU" sz="1600" dirty="0">
                          <a:effectLst/>
                        </a:rPr>
                        <a:t>   Центр музыки и театра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0" marR="0" marT="0" marB="0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2000" b="1" dirty="0">
                <a:solidFill>
                  <a:srgbClr val="730D47"/>
                </a:solidFill>
                <a:latin typeface="Times New Roman" pitchFamily="18" charset="0"/>
                <a:cs typeface="Times New Roman" pitchFamily="18" charset="0"/>
              </a:rPr>
              <a:t>Предметно-пространственная среда в старших </a:t>
            </a:r>
            <a:br>
              <a:rPr lang="ru-RU" sz="2000" b="1" dirty="0">
                <a:solidFill>
                  <a:srgbClr val="730D47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solidFill>
                  <a:srgbClr val="730D47"/>
                </a:solidFill>
                <a:latin typeface="Times New Roman" pitchFamily="18" charset="0"/>
                <a:cs typeface="Times New Roman" pitchFamily="18" charset="0"/>
              </a:rPr>
              <a:t>группах компенсирующей направленности для детей </a:t>
            </a:r>
            <a:br>
              <a:rPr lang="ru-RU" sz="2000" b="1" dirty="0">
                <a:solidFill>
                  <a:srgbClr val="730D47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solidFill>
                  <a:srgbClr val="730D47"/>
                </a:solidFill>
                <a:latin typeface="Times New Roman" pitchFamily="18" charset="0"/>
                <a:cs typeface="Times New Roman" pitchFamily="18" charset="0"/>
              </a:rPr>
              <a:t>с тяжелыми нарушениями речи</a:t>
            </a:r>
            <a:endParaRPr lang="ru-RU" sz="2000" dirty="0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380" y="1349737"/>
            <a:ext cx="3654571" cy="24966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 descr="F:\фото декабрь 2015\P105079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5" y="1378882"/>
            <a:ext cx="3591063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:\Users\Ninel\Desktop\P106002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910" y="3994911"/>
            <a:ext cx="3816424" cy="2378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Ninel\Desktop\фото декабрь 2015\P105078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4009304"/>
            <a:ext cx="2870982" cy="2551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5899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000" dirty="0" smtClean="0"/>
              <a:t>ЦЕНТР ГРАМОТНОСТИ ИЛИ БУДЕМ ГОВОРИТЬ ПРАВИЛЬНО</a:t>
            </a:r>
            <a:endParaRPr lang="ru-RU" sz="2000" dirty="0"/>
          </a:p>
        </p:txBody>
      </p:sp>
      <p:pic>
        <p:nvPicPr>
          <p:cNvPr id="1026" name="Picture 2" descr="C:\Users\Ninel\Desktop\фото ППС\P1060146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1886" y="4549763"/>
            <a:ext cx="3744416" cy="1916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Ninel\Desktop\фото ППС\P106015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12776"/>
            <a:ext cx="3600400" cy="270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Ninel\Desktop\P105062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412776"/>
            <a:ext cx="40640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Ninel\Desktop\P105079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293096"/>
            <a:ext cx="3672408" cy="2430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Ninel\Desktop\P105078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9908" y="3000164"/>
            <a:ext cx="2992106" cy="2244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283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Ninel\Desktop\P106015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8832" y="276145"/>
            <a:ext cx="2492037" cy="2473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Ninel\Desktop\фото ППС\P106014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6746" y="4834112"/>
            <a:ext cx="2448272" cy="2216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Ninel\Desktop\P105079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48680"/>
            <a:ext cx="2304256" cy="5760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:\Users\Ninel\Desktop\P106015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5018" y="137772"/>
            <a:ext cx="2908821" cy="2543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Ninel\Desktop\P106014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930" y="2852936"/>
            <a:ext cx="2492037" cy="1981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Ninel\Desktop\P1050830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5018" y="2946586"/>
            <a:ext cx="3357462" cy="3362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9694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Users\Ninel\Desktop\P105078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196752"/>
            <a:ext cx="3816424" cy="2794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ЗОНА КУЛЬТУРНО-КОММУНИКАТИВНАЯ</a:t>
            </a:r>
            <a:endParaRPr lang="ru-RU" dirty="0"/>
          </a:p>
        </p:txBody>
      </p:sp>
      <p:pic>
        <p:nvPicPr>
          <p:cNvPr id="26627" name="Picture 3" descr="C:\Users\Ninel\Desktop\фото декабрь 2015\P105078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196753"/>
            <a:ext cx="3419475" cy="2794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8" name="Picture 4" descr="C:\Users\Ninel\Desktop\фото декабрь 2015\P105078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072" y="3810000"/>
            <a:ext cx="3255963" cy="2715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9" name="Picture 5" descr="C:\Users\Ninel\Desktop\P1050848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4111148"/>
            <a:ext cx="3816424" cy="240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941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264484"/>
            <a:ext cx="8686800" cy="908108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ЦЕНТР  ТЕАТРА И МУЗЫКИ</a:t>
            </a:r>
            <a:br>
              <a:rPr lang="ru-RU" dirty="0" smtClean="0"/>
            </a:br>
            <a:r>
              <a:rPr lang="ru-RU" sz="1600" dirty="0" smtClean="0"/>
              <a:t>ТЕАТРАЛЬНАЯ </a:t>
            </a:r>
            <a:r>
              <a:rPr lang="ru-RU" sz="1600" dirty="0" err="1" smtClean="0"/>
              <a:t>СТУДИя</a:t>
            </a:r>
            <a:endParaRPr lang="ru-RU" sz="1600" dirty="0"/>
          </a:p>
        </p:txBody>
      </p:sp>
      <p:pic>
        <p:nvPicPr>
          <p:cNvPr id="3075" name="Picture 3" descr="C:\Users\Ninel\Desktop\фото ППС\театр\P104049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87" y="3068960"/>
            <a:ext cx="2976332" cy="2232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Ninel\Desktop\фото ППС\театр\P102069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2446" y="1101498"/>
            <a:ext cx="4064000" cy="218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Ninel\Desktop\фото ППС\театр\P106013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5969" y="440476"/>
            <a:ext cx="1182018" cy="2156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C:\Users\Ninel\Desktop\фото ППС\театр\P106013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87" y="116632"/>
            <a:ext cx="1408972" cy="1728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C:\Users\Ninel\Desktop\фото ППС\театр\P1050970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7216" y="3614122"/>
            <a:ext cx="2951163" cy="157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C:\Users\Ninel\Desktop\фото ППС\театр\P1050973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3285898"/>
            <a:ext cx="2676525" cy="2078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3" name="Picture 11" descr="C:\Users\Ninel\Desktop\фото ППС\театр\P1050981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87" y="5188922"/>
            <a:ext cx="3154363" cy="2052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C:\Users\Ninel\Desktop\фото ППС\театр\P1050968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5893" y="5188922"/>
            <a:ext cx="2323803" cy="1881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5" name="Picture 13" descr="C:\Users\Ninel\Desktop\фото ППС\театр\P1060138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4025" y="5301209"/>
            <a:ext cx="2128312" cy="1591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C:\Users\Ninel\Desktop\P1050241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44824"/>
            <a:ext cx="3096343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7114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908</TotalTime>
  <Words>165</Words>
  <Application>Microsoft Office PowerPoint</Application>
  <PresentationFormat>Экран (4:3)</PresentationFormat>
  <Paragraphs>67</Paragraphs>
  <Slides>39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39</vt:i4>
      </vt:variant>
    </vt:vector>
  </HeadingPairs>
  <TitlesOfParts>
    <vt:vector size="40" baseType="lpstr">
      <vt:lpstr>Трек</vt:lpstr>
      <vt:lpstr>   </vt:lpstr>
      <vt:lpstr>Цель: Проектирование образовательного пространства в условиях перехода на ФГОС ДО. </vt:lpstr>
      <vt:lpstr>«Создание кадровых и материльно - технических условий условий в соответствии с ФГОС ДО</vt:lpstr>
      <vt:lpstr> В соответствии с требованиями ФГОС развивающая предметно-пространственная среда в группах компенсирующей направленности  строиться с учетом принципа интеграции образовательных областей, в соответствии с особенностями каждого возрастного этапа и учёта особенностей коррекции недостатков развития.  </vt:lpstr>
      <vt:lpstr>Предметно-пространственная среда в старших  группах компенсирующей направленности для детей  с тяжелыми нарушениями речи</vt:lpstr>
      <vt:lpstr>ЦЕНТР ГРАМОТНОСТИ ИЛИ БУДЕМ ГОВОРИТЬ ПРАВИЛЬНО</vt:lpstr>
      <vt:lpstr>Презентация PowerPoint</vt:lpstr>
      <vt:lpstr>ЗОНА КУЛЬТУРНО-КОММУНИКАТИВНАЯ</vt:lpstr>
      <vt:lpstr>ЦЕНТР  ТЕАТРА И МУЗЫКИ ТЕАТРАЛЬНАЯ СТУДИя</vt:lpstr>
      <vt:lpstr>Презентация PowerPoint</vt:lpstr>
      <vt:lpstr>Презентация PowerPoint</vt:lpstr>
      <vt:lpstr>Презентация PowerPoint</vt:lpstr>
      <vt:lpstr>ЦЕНТР ИзОБРАЗИТЕЛЬНОЙ ДЕЯТЕЛЬНОСТи</vt:lpstr>
      <vt:lpstr>ЗОНА ЭМОЦИОНАЛЬНО-РЕФЛЕКСИВНАЯ</vt:lpstr>
      <vt:lpstr>ФИЗКУЛЬТУРНО-ОЗДОРОВИТЕЛЬНЫЙ ЦЕНТР</vt:lpstr>
      <vt:lpstr>Презентация PowerPoint</vt:lpstr>
      <vt:lpstr>Презентация PowerPoint</vt:lpstr>
      <vt:lpstr>ЦЕНТР СЮЖЕТНО-РОЛЕВОЙ ИГРЫ</vt:lpstr>
      <vt:lpstr>Презентация PowerPoint</vt:lpstr>
      <vt:lpstr>ИНТЕРАКТИВНЫЕ ИГРЫ </vt:lpstr>
      <vt:lpstr>ППС ДЛЯ КОРРЕКЦИОННОЙ РАБОТЫ  УЧИТЕЛЯ - ЛОГОПЕДА</vt:lpstr>
      <vt:lpstr>Презентация PowerPoint</vt:lpstr>
      <vt:lpstr>ППС ДЛЯ КОРРЕКЦИОННОЙ РАБОТЫ ПЕДАГОГА-ПСИХОЛОГА</vt:lpstr>
      <vt:lpstr>Презентация PowerPoint</vt:lpstr>
      <vt:lpstr>КАБИНЕТ МЕДСЕСТРЫ-ОРТОПТИСТКИ</vt:lpstr>
      <vt:lpstr>ПРЕДМЕТНО ПРОСТРАНСТВЕННАЯ СРЕДА ДЛЯ ДЕТЕЙ С НАРУШЕНИЯМИ ЗРЕНИЯ</vt:lpstr>
      <vt:lpstr> В ДОУ и  группах создана среда, которая способствует сохранению и укреплению здоровья дошкольников: </vt:lpstr>
      <vt:lpstr>Презентация PowerPoint</vt:lpstr>
      <vt:lpstr>Презентация PowerPoint</vt:lpstr>
      <vt:lpstr>Презентация PowerPoint</vt:lpstr>
      <vt:lpstr>  </vt:lpstr>
      <vt:lpstr>ЦЕНТР познавательно-исследовательской деятельности </vt:lpstr>
      <vt:lpstr>НАБОР «ЛЮДИ С ОГРАНИЧЕННЫМИ ВОЗМОЖНОСТЯМИ ЗДОРОВЬЯ»</vt:lpstr>
      <vt:lpstr>Презентация PowerPoint</vt:lpstr>
      <vt:lpstr>ЦЕНТР СЕНСОРНОГО РАЗВИТИТЯ</vt:lpstr>
      <vt:lpstr>Презентация PowerPoint</vt:lpstr>
      <vt:lpstr>Презентация PowerPoint</vt:lpstr>
      <vt:lpstr>ТАКТИЛЬНЫЕ книги для слабовидящих детей</vt:lpstr>
      <vt:lpstr>СПАСИБО ЗА ВНИМАНИЕ !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ЗДОРОВЬЕСБЕРЕГАЮЩИЕ ТЕХНОЛОГИИ В.Ф.БАЗАРНОГО В РАБОТЕ С ДЕТЬМИ ДОШКОЛЬНОГО ВОЗРАСТА</dc:title>
  <dc:creator>User</dc:creator>
  <cp:lastModifiedBy>Ninel</cp:lastModifiedBy>
  <cp:revision>78</cp:revision>
  <dcterms:created xsi:type="dcterms:W3CDTF">2014-04-19T13:11:43Z</dcterms:created>
  <dcterms:modified xsi:type="dcterms:W3CDTF">2015-12-15T14:51:06Z</dcterms:modified>
</cp:coreProperties>
</file>