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7"/>
  </p:notesMasterIdLst>
  <p:sldIdLst>
    <p:sldId id="283" r:id="rId2"/>
    <p:sldId id="284" r:id="rId3"/>
    <p:sldId id="256" r:id="rId4"/>
    <p:sldId id="267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72" r:id="rId15"/>
    <p:sldId id="258" r:id="rId16"/>
    <p:sldId id="277" r:id="rId17"/>
    <p:sldId id="262" r:id="rId18"/>
    <p:sldId id="278" r:id="rId19"/>
    <p:sldId id="265" r:id="rId20"/>
    <p:sldId id="263" r:id="rId21"/>
    <p:sldId id="291" r:id="rId22"/>
    <p:sldId id="288" r:id="rId23"/>
    <p:sldId id="273" r:id="rId24"/>
    <p:sldId id="264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83EF-1ABA-442B-A223-093D2B3E7421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49BB4-3106-42D7-A0E0-C4A3F13B8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3E092E-E239-4144-8928-F319ECF43F9F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4869160"/>
            <a:ext cx="7274669" cy="136815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Урок истории в 11 классе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Выполнил учитель истории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МБОУ «Сосновская вечерняя (сменная) СОШ при ИК-7» Смирнов Владимир Николаевич</a:t>
            </a:r>
          </a:p>
          <a:p>
            <a:pPr algn="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556792"/>
            <a:ext cx="7175351" cy="2664297"/>
          </a:xfrm>
        </p:spPr>
        <p:txBody>
          <a:bodyPr/>
          <a:lstStyle/>
          <a:p>
            <a:r>
              <a:rPr lang="ru-RU" dirty="0" err="1" smtClean="0"/>
              <a:t>Столыпинские</a:t>
            </a:r>
            <a:r>
              <a:rPr lang="ru-RU" dirty="0" smtClean="0"/>
              <a:t> реформы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5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3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285750"/>
            <a:ext cx="42148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i="1">
                <a:latin typeface="Calibri" pitchFamily="34" charset="0"/>
              </a:rPr>
              <a:t>В 1906 году личность Столыпина рассматривалась императором как</a:t>
            </a:r>
          </a:p>
          <a:p>
            <a:pPr eaLnBrk="1" hangingPunct="1"/>
            <a:r>
              <a:rPr lang="ru-RU" sz="2400" i="1">
                <a:latin typeface="Calibri" pitchFamily="34" charset="0"/>
              </a:rPr>
              <a:t>первый кандидат на пост министра внутренних дел.</a:t>
            </a:r>
          </a:p>
          <a:p>
            <a:pPr eaLnBrk="1" hangingPunct="1"/>
            <a:r>
              <a:rPr lang="ru-RU" sz="2400" i="1">
                <a:latin typeface="Calibri" pitchFamily="34" charset="0"/>
              </a:rPr>
              <a:t>В июле 1906 года вместо Горемыкина Столыпин стал</a:t>
            </a:r>
          </a:p>
          <a:p>
            <a:pPr eaLnBrk="1" hangingPunct="1"/>
            <a:r>
              <a:rPr lang="ru-RU" sz="2400" i="1">
                <a:latin typeface="Calibri" pitchFamily="34" charset="0"/>
              </a:rPr>
              <a:t>председателем Совета министров.</a:t>
            </a:r>
          </a:p>
        </p:txBody>
      </p:sp>
      <p:pic>
        <p:nvPicPr>
          <p:cNvPr id="7173" name="Рисунок 5" descr="280px-Goremykin_LOC_15471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42875" y="5786438"/>
            <a:ext cx="173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Горемыкин И.Л.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7470"/>
      </p:ext>
    </p:extLst>
  </p:cSld>
  <p:clrMapOvr>
    <a:masterClrMapping/>
  </p:clrMapOvr>
  <p:transition advTm="1156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6" name="Рисунок 4" descr="Bundesarchiv_Bild_183-R04510,_Russland,_Attentat_auf_Stolyp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286875" cy="643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500188" y="9286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3" y="214313"/>
            <a:ext cx="7959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Calibri" pitchFamily="34" charset="0"/>
              </a:rPr>
              <a:t>12 августа 1906 года произошло покушение на Столыпина, 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которое было организовано и осуществлено 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«Союзом социалистов-революционеров максималистов».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61152"/>
      </p:ext>
    </p:extLst>
  </p:cSld>
  <p:clrMapOvr>
    <a:masterClrMapping/>
  </p:clrMapOvr>
  <p:transition advTm="5594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3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0"/>
            <a:ext cx="52355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В 1906 году вышел указ «О выходе из 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крестьянской общины», однако настоящей </a:t>
            </a:r>
          </a:p>
          <a:p>
            <a:pPr eaLnBrk="1" hangingPunct="1"/>
            <a:r>
              <a:rPr lang="ru-RU">
                <a:latin typeface="Calibri" pitchFamily="34" charset="0"/>
              </a:rPr>
              <a:t>свободны он не дал. Политика Столыпина решала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вопросы земли, финансирования армии, строения 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Амурских железных дорог. Аграрная реформа </a:t>
            </a:r>
          </a:p>
          <a:p>
            <a:pPr eaLnBrk="1" hangingPunct="1"/>
            <a:r>
              <a:rPr lang="ru-RU">
                <a:latin typeface="Calibri" pitchFamily="34" charset="0"/>
              </a:rPr>
              <a:t>Столыпина была направлена на разрушение 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общинной системы землевладения.</a:t>
            </a:r>
          </a:p>
          <a:p>
            <a:pPr eaLnBrk="1" hangingPunct="1"/>
            <a:r>
              <a:rPr lang="ru-RU">
                <a:latin typeface="Calibri" pitchFamily="34" charset="0"/>
              </a:rPr>
              <a:t>Реформы Столыпина предусматривали 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массовое переселение крестьян в Сибирь.</a:t>
            </a:r>
          </a:p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galery_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4069430" cy="5429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121479"/>
      </p:ext>
    </p:extLst>
  </p:cSld>
  <p:clrMapOvr>
    <a:masterClrMapping/>
  </p:clrMapOvr>
  <p:transition advTm="1317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Содержимое 3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78313" y="0"/>
            <a:ext cx="4708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latin typeface="Calibri" pitchFamily="34" charset="0"/>
              </a:rPr>
              <a:t>В сентябре 1911 года произошло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 убийство Петра Аркадьевича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Столыпина служащим 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Охранного отделения. </a:t>
            </a:r>
          </a:p>
        </p:txBody>
      </p:sp>
      <p:pic>
        <p:nvPicPr>
          <p:cNvPr id="10245" name="Рисунок 6" descr="450px-Stolypin_gra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7963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0" y="542925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Могила Столыпина (Киево-Печерская</a:t>
            </a:r>
          </a:p>
          <a:p>
            <a:pPr eaLnBrk="1" hangingPunct="1"/>
            <a:r>
              <a:rPr lang="ru-RU">
                <a:latin typeface="Calibri" pitchFamily="34" charset="0"/>
              </a:rPr>
              <a:t>лавра)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571064"/>
      </p:ext>
    </p:extLst>
  </p:cSld>
  <p:clrMapOvr>
    <a:masterClrMapping/>
  </p:clrMapOvr>
  <p:transition advTm="261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6 марта 1907 года, П. А. Столыпин выступил перед II Государственной Думой с изложением правительственной программы реформ.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Предполагалось провести преобразования в: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Аграрной сфере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Сфере прав и свобод совести(переход из одного вероисповедания в другое, закон о старообрядческих общинах и др. ).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9190" y="3071810"/>
            <a:ext cx="40719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3. Реформы в правовой сфере (были обещаны законопроекты о неприкосновенности личности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4. Административная реформа  (введение волостного земства)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5. Рабочая реформа  (профессионального союза и государственного </a:t>
            </a:r>
            <a:r>
              <a:rPr lang="ru-RU" sz="1400" dirty="0" smtClean="0"/>
              <a:t> страхования</a:t>
            </a:r>
            <a:r>
              <a:rPr lang="ru-RU" sz="1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6. Реформа образования (всеобщее начальное образование)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7. Военная реформа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267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76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Введение военно-полевых судов по делам о терроре и вооруженном грабеже, предусматривавших упрощенную форму судопроизводства.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i="1" dirty="0" smtClean="0"/>
              <a:t>Дела рассматривались в течение двух дней при закрытых дверях, приговор вступал в силу немедленно и приводился в исполнение в течение 24 часов. </a:t>
            </a:r>
            <a:endParaRPr lang="en-US" sz="12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i="1" dirty="0" smtClean="0"/>
              <a:t>Во многих районах страны вводилось «военное» или «особое» положение, усилились высылки без суда и следствия. </a:t>
            </a:r>
            <a:endParaRPr lang="en-US" sz="1200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Репрессивный этап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3210848"/>
            <a:ext cx="55721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i="1" dirty="0" smtClean="0"/>
              <a:t>Было казнено 3825 человек, а 26 тыс. человек отправлены на каторгу (для сравнения: </a:t>
            </a:r>
            <a:endParaRPr lang="en-US" sz="14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i="1" dirty="0" smtClean="0"/>
              <a:t>эсеры в ходе террора убили 4126 человек; целью покушений было от силы два десятка чиновников, остальные были убиты случайно, в ходе этих покушений). </a:t>
            </a:r>
            <a:endParaRPr lang="en-US" sz="14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Была предпринята попытка урезать автономию университетов.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В 1906-1911 гг. было закрыто 500 профсоюзов, а в оставшихся резко сократилось число членов.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Было запрещено 978 газет и журналов.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главным инструментом проведения реформы стали кнут, штык и виселица(«столыпинские галстуки»).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271464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85794"/>
            <a:ext cx="4267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577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Основной целью своих реформ П. А. Столыпин считал создание «великой России».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Этот программный лозунг подразумевал, помимо всего прочего, сохранение целостности и единства Российской империи при главенстве в ней русской нации.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Поэтому правительство стремилось ликвидировать те немногие уступки, которые были вырваны национальными окраинами во время революции.    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2857496"/>
            <a:ext cx="3929058" cy="360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Таким образом, политика, проводимая П. А. Столыпиным, усиливала процесс буржуазной трансформации социальной структуры российского общества с перспективой укрепления основ правового государства и гражданского общества.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Задуманная им ломка патриархальных установок русского крестьянства и насаждение буржуазных стереотипов поведения требовали значительного времени, это понимал и сам реформатор.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810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7759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Аграрная реформа П.А. Столыпина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428868"/>
            <a:ext cx="3214710" cy="78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целями реформы Столыпина были следующие: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2786050" y="642918"/>
            <a:ext cx="3500462" cy="1357322"/>
          </a:xfrm>
          <a:prstGeom prst="accentBorderCallout1">
            <a:avLst>
              <a:gd name="adj1" fmla="val 46546"/>
              <a:gd name="adj2" fmla="val -2792"/>
              <a:gd name="adj3" fmla="val 119378"/>
              <a:gd name="adj4" fmla="val -32176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капиталистических отношений в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деревне, разрушение общины, передача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крестьянам земли в частную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собственность, создание хуторских 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фермерских хозяйств;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5000628" y="5072074"/>
            <a:ext cx="3500462" cy="642942"/>
          </a:xfrm>
          <a:prstGeom prst="accentBorderCallout1">
            <a:avLst>
              <a:gd name="adj1" fmla="val 51073"/>
              <a:gd name="adj2" fmla="val -2396"/>
              <a:gd name="adj3" fmla="val -277747"/>
              <a:gd name="adj4" fmla="val -85484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широкого рынка для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промышленности;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4929190" y="4143380"/>
            <a:ext cx="3500462" cy="714380"/>
          </a:xfrm>
          <a:prstGeom prst="accentBorderCallout1">
            <a:avLst>
              <a:gd name="adj1" fmla="val 51719"/>
              <a:gd name="adj2" fmla="val -2396"/>
              <a:gd name="adj3" fmla="val -124106"/>
              <a:gd name="adj4" fmla="val -8244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переселение революционно настроенных,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малоземельных крестьян из центра на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окраины.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5000628" y="5857892"/>
            <a:ext cx="3500462" cy="857256"/>
          </a:xfrm>
          <a:prstGeom prst="accentBorderCallout1">
            <a:avLst>
              <a:gd name="adj1" fmla="val 49780"/>
              <a:gd name="adj2" fmla="val -2792"/>
              <a:gd name="adj3" fmla="val -304465"/>
              <a:gd name="adj4" fmla="val -8733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прочной социальной базы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самодержавия в лице крепкого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зажиточного крестьянина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8615" y="0"/>
            <a:ext cx="2365385" cy="37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818137"/>
            <a:ext cx="3929090" cy="23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786190"/>
            <a:ext cx="4267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1 (граница и черта) 9"/>
          <p:cNvSpPr/>
          <p:nvPr/>
        </p:nvSpPr>
        <p:spPr>
          <a:xfrm>
            <a:off x="5000628" y="928670"/>
            <a:ext cx="3571900" cy="642942"/>
          </a:xfrm>
          <a:prstGeom prst="accentBorderCallout1">
            <a:avLst>
              <a:gd name="adj1" fmla="val 20905"/>
              <a:gd name="adj2" fmla="val -2903"/>
              <a:gd name="adj3" fmla="val 261186"/>
              <a:gd name="adj4" fmla="val -5268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Принятие указа 9 ноября 1906г о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переходе наделов на частную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собственность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5000628" y="1643050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279287"/>
              <a:gd name="adj4" fmla="val -5268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Ликвидация чересполосицы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5000628" y="2143116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135773"/>
              <a:gd name="adj4" fmla="val -5190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Создание хуторов и отрубов</a:t>
            </a:r>
          </a:p>
        </p:txBody>
      </p:sp>
      <p:sp>
        <p:nvSpPr>
          <p:cNvPr id="13" name="Выноска 1 (граница и черта) 12"/>
          <p:cNvSpPr/>
          <p:nvPr/>
        </p:nvSpPr>
        <p:spPr>
          <a:xfrm>
            <a:off x="5072066" y="2571744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3895"/>
              <a:gd name="adj4" fmla="val -5384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Разрушение общины</a:t>
            </a:r>
          </a:p>
        </p:txBody>
      </p:sp>
      <p:sp>
        <p:nvSpPr>
          <p:cNvPr id="14" name="Выноска 1 (граница и черта) 13"/>
          <p:cNvSpPr/>
          <p:nvPr/>
        </p:nvSpPr>
        <p:spPr>
          <a:xfrm>
            <a:off x="5072066" y="3000372"/>
            <a:ext cx="3571900" cy="642942"/>
          </a:xfrm>
          <a:prstGeom prst="accentBorderCallout1">
            <a:avLst>
              <a:gd name="adj1" fmla="val 20905"/>
              <a:gd name="adj2" fmla="val -2903"/>
              <a:gd name="adj3" fmla="val -59889"/>
              <a:gd name="adj4" fmla="val -5423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Создание крестьянского банка </a:t>
            </a:r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5072066" y="3714752"/>
            <a:ext cx="3571900" cy="1714512"/>
          </a:xfrm>
          <a:prstGeom prst="accentBorderCallout1">
            <a:avLst>
              <a:gd name="adj1" fmla="val 20905"/>
              <a:gd name="adj2" fmla="val -2903"/>
              <a:gd name="adj3" fmla="val -64468"/>
              <a:gd name="adj4" fmla="val -538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Массовое переселение, в котором основную массу переселенцев на восток составили до этого безземельные или малоземельные русские крестьяне-бедняки, но также и украинцы, белорусы, татары и даже эстонцы и поляки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285992"/>
            <a:ext cx="2643206" cy="78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мероприятия: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5143536" cy="282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144463"/>
            <a:ext cx="4392332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3116"/>
            <a:ext cx="2643206" cy="107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 осуществлялась по трем направлениям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929190" y="428604"/>
            <a:ext cx="3857652" cy="1214446"/>
          </a:xfrm>
          <a:prstGeom prst="accentBorderCallout1">
            <a:avLst>
              <a:gd name="adj1" fmla="val 51707"/>
              <a:gd name="adj2" fmla="val -2903"/>
              <a:gd name="adj3" fmla="val 177400"/>
              <a:gd name="adj4" fmla="val -4919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разрушение общины,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земли в частную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собственность крестьян,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полное уравнение с другими сословиями;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5000628" y="1785926"/>
            <a:ext cx="3786214" cy="1643074"/>
          </a:xfrm>
          <a:prstGeom prst="accentBorderCallout1">
            <a:avLst>
              <a:gd name="adj1" fmla="val 52104"/>
              <a:gd name="adj2" fmla="val -3291"/>
              <a:gd name="adj3" fmla="val 56474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крестьянам через Крестьянский банк для покупки казенных или дворянских земель;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хуторов и отрубов;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возникновение фермерского высокопроизводительного, свободного хозяйства;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5000628" y="3643314"/>
            <a:ext cx="3786214" cy="1214446"/>
          </a:xfrm>
          <a:prstGeom prst="accentBorderCallout1">
            <a:avLst>
              <a:gd name="adj1" fmla="val 51707"/>
              <a:gd name="adj2" fmla="val -3291"/>
              <a:gd name="adj3" fmla="val -69015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переселение безземельных или малоземельных крестьян из центра на окраины (Сибирь, Кавказ, Средняя Азия, Дальний Восток).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3214710" cy="22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42420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740231"/>
            <a:ext cx="4071934" cy="21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Познакомиться с  целями, содержанием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значением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реформ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П.А.Столыпина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формирование умений участвовать в обсуждении, аргументировано высказывать свою точку зрения, работать с документами и  вопросами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самостоятельно делать выводы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 учащихся уважительное отношение к истории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государства, патриотические чувства, формировать чувство гордости за свою Родину.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0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3429024" cy="714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Меры по разрушению общины: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290"/>
            <a:ext cx="5072098" cy="142876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была предана крестьянам в частную собственность, которую они могли передавать по наследству.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3500430" cy="1428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 мог потребовать свести все участки в единый — отруб.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5072098" cy="192882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 мог выселиться за пределы деревни на отведенную ему землю и основать хутор, который Столыпин считал идеальной формой землевладения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3286148" cy="20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857364"/>
            <a:ext cx="5000660" cy="26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000108"/>
            <a:ext cx="3357586" cy="20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285728"/>
            <a:ext cx="8643966" cy="26776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Реформа, безусловно, была выгодна богатым крестьянам, которые имели деньги, чтобы создать крупное хуторское хозяйство.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же крестьян не видело очевидных выгод от реформы.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помощь Крестьянского банка, который давал большую ссуду на приобретение земли, не выравнивала положение.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Крестьянин, взявший ссуду, зачастую разорялся и терял землю. Все же за период с 1907 по 1914 г. вышло из общины и взяло землю 26% крестьянских дворов, т. е. более четверти общинников.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отруба и хутора вышли 10,5% дворов, а 11,7% крестьян продали землю и ушли в город.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500702"/>
            <a:ext cx="3000396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Крестьяне не хотели брать землю в частную собственность по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 причинам:</a:t>
            </a:r>
            <a:endParaRPr lang="en-US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429124" y="3786190"/>
            <a:ext cx="3786214" cy="642942"/>
          </a:xfrm>
          <a:prstGeom prst="accentBorderCallout1">
            <a:avLst>
              <a:gd name="adj1" fmla="val 51073"/>
              <a:gd name="adj2" fmla="val -2112"/>
              <a:gd name="adj3" fmla="val 330143"/>
              <a:gd name="adj4" fmla="val -29916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Община была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мощным средством     </a:t>
            </a: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защиты;</a:t>
            </a:r>
            <a:endParaRPr lang="en-US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401415" y="4695397"/>
            <a:ext cx="3786214" cy="1000132"/>
          </a:xfrm>
          <a:prstGeom prst="accentBorderCallout1">
            <a:avLst>
              <a:gd name="adj1" fmla="val 49996"/>
              <a:gd name="adj2" fmla="val -2844"/>
              <a:gd name="adj3" fmla="val 130817"/>
              <a:gd name="adj4" fmla="val -2735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большинство крестьян не умело 	хозяйствовать единолично на 	свой страх и риск;</a:t>
            </a:r>
            <a:endParaRPr lang="en-US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429124" y="5929330"/>
            <a:ext cx="3786214" cy="642942"/>
          </a:xfrm>
          <a:prstGeom prst="accentBorderCallout1">
            <a:avLst>
              <a:gd name="adj1" fmla="val 20905"/>
              <a:gd name="adj2" fmla="val -2844"/>
              <a:gd name="adj3" fmla="val 19841"/>
              <a:gd name="adj4" fmla="val -2881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разрушался патриархальный уклад     </a:t>
            </a:r>
          </a:p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крестьян.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00372"/>
            <a:ext cx="3500462" cy="23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1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7402793"/>
              </p:ext>
            </p:extLst>
          </p:nvPr>
        </p:nvGraphicFramePr>
        <p:xfrm>
          <a:off x="1183640" y="836712"/>
          <a:ext cx="6700520" cy="3528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4184"/>
                <a:gridCol w="4896336"/>
              </a:tblGrid>
              <a:tr h="588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Понятия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Определения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А) отруб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1) форма организации труда и производства, основанная на групповой собственности, форма связей между предприятиями занятыми производством определенной продукции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Б) хутор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2) участок земли, выделенный крестьянину при выходе из общины с сохранением его двора в деревни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В) кооперация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3) крестьяне, переселенные из центральных губерний на свободные казенные земли за Урал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Г) переселенцы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4) участок земли, выделенный крестьянину при выходе из общины, с переселением из деревни на свой участок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23106"/>
              </p:ext>
            </p:extLst>
          </p:nvPr>
        </p:nvGraphicFramePr>
        <p:xfrm>
          <a:off x="683568" y="4941168"/>
          <a:ext cx="7060560" cy="100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5140"/>
                <a:gridCol w="1765140"/>
                <a:gridCol w="1765140"/>
                <a:gridCol w="1765140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3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В задачу переселенческого управления, входило разрешение вопроса перенаселенности центральных губерний России. Основными районами переселения были Сибирь, Средняя Азия, Дальний Восток и Северный Кавказ.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Правительство всячески поощряло заселение данных регионов.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2571744"/>
            <a:ext cx="35719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были устранены все препятствия и создан серьезный стимул для переселения в осваиваемые районы страны.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Кредиты, отпускаемые переселенцам, увеличились в четыре раза по сравнению с периодом 1900-1904 гг.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 Проезд был бесплатным,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специальные по конструкции, "столыпинские" вагоны, позволяли везти с собой скот и имущество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5412345" cy="36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4552952" cy="29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306" y="0"/>
            <a:ext cx="55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Итоги.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4643438" y="1000108"/>
            <a:ext cx="3786214" cy="1000132"/>
          </a:xfrm>
          <a:prstGeom prst="accentBorderCallout1">
            <a:avLst>
              <a:gd name="adj1" fmla="val 51073"/>
              <a:gd name="adj2" fmla="val -2112"/>
              <a:gd name="adj3" fmla="val 311597"/>
              <a:gd name="adj4" fmla="val -504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Сохранилось помещичье землевладение, не была разрушена сельская община, большинство крестьян обрабатывало землю примитивными орудиями. 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4714876" y="2143116"/>
            <a:ext cx="3786214" cy="1000132"/>
          </a:xfrm>
          <a:prstGeom prst="accentBorderCallout1">
            <a:avLst>
              <a:gd name="adj1" fmla="val 51073"/>
              <a:gd name="adj2" fmla="val -2112"/>
              <a:gd name="adj3" fmla="val 204853"/>
              <a:gd name="adj4" fmla="val -53335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500 тысяч переселенцев вернулись на прежнее место жительства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более, чем 3,5 млн. чел 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4786314" y="3357562"/>
            <a:ext cx="3786214" cy="857256"/>
          </a:xfrm>
          <a:prstGeom prst="accentBorderCallout1">
            <a:avLst>
              <a:gd name="adj1" fmla="val 51073"/>
              <a:gd name="adj2" fmla="val -2112"/>
              <a:gd name="adj3" fmla="val 94725"/>
              <a:gd name="adj4" fmla="val -5443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Столыпинская реформа положила начало частной собственности на землю у  огромной массы крестьян. 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4786314" y="4429132"/>
            <a:ext cx="3786214" cy="1357322"/>
          </a:xfrm>
          <a:prstGeom prst="accentBorderCallout1">
            <a:avLst>
              <a:gd name="adj1" fmla="val 51073"/>
              <a:gd name="adj2" fmla="val -2112"/>
              <a:gd name="adj3" fmla="val -19513"/>
              <a:gd name="adj4" fmla="val -5443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Приток разорившихся крестьян в город увеличил рынок рабочей силы, возрос   спрос на сельскохозяйственную продукцию.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способствовало развитию промышленности и торговли. 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4786314" y="6000768"/>
            <a:ext cx="3786214" cy="642942"/>
          </a:xfrm>
          <a:prstGeom prst="accentBorderCallout1">
            <a:avLst>
              <a:gd name="adj1" fmla="val 51073"/>
              <a:gd name="adj2" fmla="val -2112"/>
              <a:gd name="adj3" fmla="val -273219"/>
              <a:gd name="adj4" fmla="val -54067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целом реформа способствовала развитию капитализма в России.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463"/>
            <a:ext cx="4411663" cy="31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6260"/>
            <a:ext cx="2998777" cy="20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844" y="3286124"/>
            <a:ext cx="2500330" cy="1643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 не решила основных противоречий в деревне.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36339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Ответы на вопросы теста:</a:t>
            </a:r>
            <a:endParaRPr lang="ru-RU" sz="2400" dirty="0"/>
          </a:p>
          <a:p>
            <a:r>
              <a:rPr lang="ru-RU" sz="2400" dirty="0"/>
              <a:t>1-А;  2- Б;  3- В;  4- А;  5- В;  </a:t>
            </a:r>
          </a:p>
          <a:p>
            <a:r>
              <a:rPr lang="ru-RU" sz="2400" dirty="0"/>
              <a:t>6- В;  7- Б;  8- В;  9- А;  10- В.</a:t>
            </a:r>
          </a:p>
          <a:p>
            <a:r>
              <a:rPr lang="ru-RU" sz="2400" dirty="0"/>
              <a:t>Критерии оценок: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10 правильных ответов- « 5»</a:t>
            </a:r>
          </a:p>
          <a:p>
            <a:r>
              <a:rPr lang="ru-RU" sz="2400" dirty="0"/>
              <a:t>7-9 правильных ответов- « 4»</a:t>
            </a:r>
          </a:p>
          <a:p>
            <a:r>
              <a:rPr lang="ru-RU" sz="2400" dirty="0"/>
              <a:t>5,6 правильных ответов- « 3»</a:t>
            </a:r>
          </a:p>
          <a:p>
            <a:r>
              <a:rPr lang="ru-RU" sz="2400" dirty="0"/>
              <a:t>меньше 5 правильных ответов- « 2»</a:t>
            </a:r>
          </a:p>
        </p:txBody>
      </p:sp>
    </p:spTree>
    <p:extLst>
      <p:ext uri="{BB962C8B-B14F-4D97-AF65-F5344CB8AC3E}">
        <p14:creationId xmlns:p14="http://schemas.microsoft.com/office/powerpoint/2010/main" val="250712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11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        Реформы П. А.  Столыпина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000636"/>
            <a:ext cx="6984776" cy="12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«Крепкий личный собственник нужен для переустройства нашего царства, переустройства его на крепких монархических устоях».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0794" y="648866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П. А.  Столыпин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394" y="781183"/>
            <a:ext cx="3200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8001056" cy="321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Даты и события: </a:t>
            </a:r>
          </a:p>
          <a:p>
            <a:endParaRPr lang="ru-RU" i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1906—1911 гг. — П. А. Столыпин во главе Совета министров, </a:t>
            </a:r>
            <a:r>
              <a:rPr lang="ru-RU" dirty="0" err="1" smtClean="0">
                <a:solidFill>
                  <a:schemeClr val="tx1"/>
                </a:solidFill>
              </a:rPr>
              <a:t>Столыпинская</a:t>
            </a:r>
            <a:r>
              <a:rPr lang="ru-RU" dirty="0" smtClean="0">
                <a:solidFill>
                  <a:schemeClr val="tx1"/>
                </a:solidFill>
              </a:rPr>
              <a:t> аграрная реформа.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Манифест от 3 ноября 1905 года отменил выкупные платежи,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указ от 9 ноября 1906 года, разрешавший крестьянам выходить из общины и укреплять землю в личную собственность.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Расположите события в хронологической последовательности.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 descr="0_ac62_318a20ab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" descr="stolipin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6357938" y="3571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03825" y="3441700"/>
            <a:ext cx="3940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latin typeface="Calibri" pitchFamily="34" charset="0"/>
              </a:rPr>
              <a:t>Пётр Аркадьевич</a:t>
            </a:r>
            <a:endParaRPr lang="en-US" sz="2400" b="1" i="1">
              <a:latin typeface="Algerian" pitchFamily="82" charset="0"/>
            </a:endParaRPr>
          </a:p>
          <a:p>
            <a:pPr eaLnBrk="1" hangingPunct="1"/>
            <a:r>
              <a:rPr lang="ru-RU" sz="2400" b="1" i="1">
                <a:latin typeface="Calibri" pitchFamily="34" charset="0"/>
              </a:rPr>
              <a:t> Столыпин</a:t>
            </a:r>
            <a:r>
              <a:rPr lang="en-US" sz="2400" b="1" i="1">
                <a:latin typeface="Algerian" pitchFamily="82" charset="0"/>
              </a:rPr>
              <a:t> </a:t>
            </a:r>
            <a:r>
              <a:rPr lang="ru-RU" sz="2400" b="1" i="1">
                <a:latin typeface="Algerian" pitchFamily="82" charset="0"/>
              </a:rPr>
              <a:t>-</a:t>
            </a:r>
            <a:r>
              <a:rPr lang="en-US" sz="2400" b="1" i="1">
                <a:latin typeface="Algerian" pitchFamily="82" charset="0"/>
              </a:rPr>
              <a:t> </a:t>
            </a:r>
            <a:r>
              <a:rPr lang="ru-RU" sz="2400" b="1" i="1">
                <a:latin typeface="Calibri" pitchFamily="34" charset="0"/>
              </a:rPr>
              <a:t>политический</a:t>
            </a:r>
            <a:endParaRPr lang="en-US" sz="2400" b="1" i="1">
              <a:latin typeface="Algerian" pitchFamily="82" charset="0"/>
            </a:endParaRPr>
          </a:p>
          <a:p>
            <a:pPr eaLnBrk="1" hangingPunct="1"/>
            <a:r>
              <a:rPr lang="ru-RU" sz="2400" b="1" i="1">
                <a:latin typeface="Calibri" pitchFamily="34" charset="0"/>
              </a:rPr>
              <a:t> деятель,</a:t>
            </a:r>
            <a:r>
              <a:rPr lang="en-US" sz="2400" b="1" i="1">
                <a:latin typeface="Algerian" pitchFamily="82" charset="0"/>
              </a:rPr>
              <a:t> </a:t>
            </a:r>
            <a:r>
              <a:rPr lang="ru-RU" sz="2400" b="1" i="1">
                <a:latin typeface="Calibri" pitchFamily="34" charset="0"/>
              </a:rPr>
              <a:t>премьер-министр,</a:t>
            </a:r>
            <a:endParaRPr lang="en-US" sz="2400" b="1" i="1">
              <a:latin typeface="Algerian" pitchFamily="82" charset="0"/>
            </a:endParaRPr>
          </a:p>
          <a:p>
            <a:pPr eaLnBrk="1" hangingPunct="1"/>
            <a:r>
              <a:rPr lang="ru-RU" sz="2400" b="1" i="1">
                <a:latin typeface="Calibri" pitchFamily="34" charset="0"/>
              </a:rPr>
              <a:t> министр внутренних дел.</a:t>
            </a:r>
            <a:endParaRPr lang="en-US" sz="2400" b="1" i="1">
              <a:latin typeface="Algerian" pitchFamily="82" charset="0"/>
            </a:endParaRPr>
          </a:p>
          <a:p>
            <a:pPr eaLnBrk="1" hangingPunct="1"/>
            <a:r>
              <a:rPr lang="ru-RU" sz="2400" b="1" i="1">
                <a:latin typeface="Calibri" pitchFamily="34" charset="0"/>
              </a:rPr>
              <a:t>Родился 2 апреля 1862 года в столице Саксонии Дрездене.</a:t>
            </a:r>
            <a:endParaRPr lang="en-US" sz="2400" b="1" i="1">
              <a:latin typeface="Algerian" pitchFamily="82" charset="0"/>
            </a:endParaRPr>
          </a:p>
          <a:p>
            <a:pPr eaLnBrk="1" hangingPunct="1"/>
            <a:endParaRPr lang="ru-RU" sz="2400">
              <a:latin typeface="Calibri" pitchFamily="34" charset="0"/>
            </a:endParaRPr>
          </a:p>
        </p:txBody>
      </p:sp>
      <p:sp>
        <p:nvSpPr>
          <p:cNvPr id="2056" name="Прямоугольник 8"/>
          <p:cNvSpPr>
            <a:spLocks noChangeArrowheads="1"/>
          </p:cNvSpPr>
          <p:nvPr/>
        </p:nvSpPr>
        <p:spPr bwMode="auto">
          <a:xfrm>
            <a:off x="5286375" y="428625"/>
            <a:ext cx="4054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Петр </a:t>
            </a:r>
            <a:endParaRPr lang="en-US" sz="4800" b="1">
              <a:solidFill>
                <a:schemeClr val="bg1"/>
              </a:solidFill>
            </a:endParaRPr>
          </a:p>
          <a:p>
            <a:r>
              <a:rPr lang="ru-RU" sz="4800" b="1">
                <a:solidFill>
                  <a:schemeClr val="bg1"/>
                </a:solidFill>
              </a:rPr>
              <a:t>Аркадьевич </a:t>
            </a:r>
            <a:endParaRPr lang="en-US" sz="4800" b="1">
              <a:solidFill>
                <a:schemeClr val="bg1"/>
              </a:solidFill>
            </a:endParaRPr>
          </a:p>
          <a:p>
            <a:r>
              <a:rPr lang="ru-RU" sz="4800" b="1">
                <a:solidFill>
                  <a:schemeClr val="bg1"/>
                </a:solidFill>
              </a:rPr>
              <a:t>Столыпин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86500" y="6429375"/>
            <a:ext cx="2357438" cy="428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528241"/>
      </p:ext>
    </p:extLst>
  </p:cSld>
  <p:clrMapOvr>
    <a:masterClrMapping/>
  </p:clrMapOvr>
  <p:transition advTm="131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Содержимое 3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Рисунок 5" descr="Serednikovo_glavny_d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50" y="285750"/>
            <a:ext cx="8450263" cy="1662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Детство провел сначала в усадьбе Середниково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Московской губернии (до 1869 года), потом в имении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Колноберже</a:t>
            </a:r>
            <a:r>
              <a:rPr lang="ru-RU" sz="2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Коменской губернии (до 1877 года).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568336"/>
      </p:ext>
    </p:extLst>
  </p:cSld>
  <p:clrMapOvr>
    <a:masterClrMapping/>
  </p:clrMapOvr>
  <p:transition advTm="90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Содержимое 3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Рисунок 4" descr="imag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0" y="0"/>
            <a:ext cx="45831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latin typeface="Calibri" pitchFamily="34" charset="0"/>
              </a:rPr>
              <a:t>Первое в биографии 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Столыпина образование 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было получено в Орловской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 Мужской гимназии.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 После этого обучался в</a:t>
            </a:r>
          </a:p>
          <a:p>
            <a:pPr eaLnBrk="1" hangingPunct="1"/>
            <a:r>
              <a:rPr lang="ru-RU" sz="2400" b="1" i="1">
                <a:latin typeface="Calibri" pitchFamily="34" charset="0"/>
              </a:rPr>
              <a:t> Петербургском университете.</a:t>
            </a:r>
          </a:p>
        </p:txBody>
      </p:sp>
    </p:spTree>
    <p:extLst>
      <p:ext uri="{BB962C8B-B14F-4D97-AF65-F5344CB8AC3E}">
        <p14:creationId xmlns:p14="http://schemas.microsoft.com/office/powerpoint/2010/main" val="1141467466"/>
      </p:ext>
    </p:extLst>
  </p:cSld>
  <p:clrMapOvr>
    <a:masterClrMapping/>
  </p:clrMapOvr>
  <p:transition advTm="5172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5" y="214313"/>
            <a:ext cx="4114800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После окончания университета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зачислен в ряды МВД, получает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диплом кандидата.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 своему желанию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переходит в Департамент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земледелия и сельской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промышленности Министерства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государственных имуществ.</a:t>
            </a:r>
          </a:p>
        </p:txBody>
      </p:sp>
      <p:pic>
        <p:nvPicPr>
          <p:cNvPr id="5125" name="Рисунок 5" descr="Pyotr_Stolypin_LOC_073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488380"/>
      </p:ext>
    </p:extLst>
  </p:cSld>
  <p:clrMapOvr>
    <a:masterClrMapping/>
  </p:clrMapOvr>
  <p:transition advTm="1142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5" descr="0_ac62_318a20ab_XL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4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4386388" cy="6572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14875" y="714375"/>
            <a:ext cx="4684713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1889 году Петр Столыпин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становится предводителем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дворянства в Ковенском уезде.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Затем избирается мировым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судьей. В 1901 году становится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Губернатором Гродно,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затем губернатором Саратова.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6360346"/>
      </p:ext>
    </p:extLst>
  </p:cSld>
  <p:clrMapOvr>
    <a:masterClrMapping/>
  </p:clrMapOvr>
  <p:transition advTm="104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1959</TotalTime>
  <Words>1287</Words>
  <Application>Microsoft Office PowerPoint</Application>
  <PresentationFormat>Экран (4:3)</PresentationFormat>
  <Paragraphs>207</Paragraphs>
  <Slides>25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Столыпинские реформы</vt:lpstr>
      <vt:lpstr>Цели урока</vt:lpstr>
      <vt:lpstr>          Реформы П. А.  Столыпина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ПА Столыпина</dc:title>
  <dc:creator>Леонид</dc:creator>
  <cp:lastModifiedBy>Николай</cp:lastModifiedBy>
  <cp:revision>242</cp:revision>
  <dcterms:created xsi:type="dcterms:W3CDTF">2009-09-12T05:40:31Z</dcterms:created>
  <dcterms:modified xsi:type="dcterms:W3CDTF">2015-10-23T08:01:40Z</dcterms:modified>
</cp:coreProperties>
</file>