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876C661-95A3-49D6-BB66-FCB58B8915CC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654C324-7262-4EA1-9985-485710C49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C661-95A3-49D6-BB66-FCB58B8915CC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C324-7262-4EA1-9985-485710C49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C661-95A3-49D6-BB66-FCB58B8915CC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C324-7262-4EA1-9985-485710C49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C661-95A3-49D6-BB66-FCB58B8915CC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C324-7262-4EA1-9985-485710C49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C661-95A3-49D6-BB66-FCB58B8915CC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C324-7262-4EA1-9985-485710C49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C661-95A3-49D6-BB66-FCB58B8915CC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C324-7262-4EA1-9985-485710C493F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C661-95A3-49D6-BB66-FCB58B8915CC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C324-7262-4EA1-9985-485710C493F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C661-95A3-49D6-BB66-FCB58B8915CC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C324-7262-4EA1-9985-485710C49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C661-95A3-49D6-BB66-FCB58B8915CC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C324-7262-4EA1-9985-485710C49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876C661-95A3-49D6-BB66-FCB58B8915CC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654C324-7262-4EA1-9985-485710C49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876C661-95A3-49D6-BB66-FCB58B8915CC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654C324-7262-4EA1-9985-485710C493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876C661-95A3-49D6-BB66-FCB58B8915CC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654C324-7262-4EA1-9985-485710C493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2204864"/>
            <a:ext cx="5712179" cy="122413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ПРЕЗЕНТАЦИЯ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НЕТРАДИЦИОННЫХ МОНТЕССОРИ – МАТЕРИАЛОВ  И ПОСОБИЙ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91680" y="4437112"/>
            <a:ext cx="5712179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Times New Roman"/>
              </a:rPr>
              <a:t>Ревусова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Times New Roman"/>
              </a:rPr>
              <a:t> Л.П., </a:t>
            </a:r>
          </a:p>
          <a:p>
            <a:pPr algn="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Times New Roman"/>
              </a:rPr>
              <a:t>воспитатель МАДОУ ДС №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Times New Roman"/>
              </a:rPr>
              <a:t>5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Times New Roman"/>
              </a:rPr>
              <a:t> «Росток»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3275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47585"/>
            <a:ext cx="6965245" cy="120248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Творите </a:t>
            </a:r>
            <a:r>
              <a:rPr lang="ru-RU" sz="2400" b="1" i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с Вашими детьми и для детей!</a:t>
            </a:r>
            <a:r>
              <a:rPr lang="ru-RU" sz="2400" b="1" i="1" dirty="0">
                <a:solidFill>
                  <a:srgbClr val="FF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2400" b="1" i="1" dirty="0">
                <a:solidFill>
                  <a:srgbClr val="FF000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endParaRPr lang="ru-RU" sz="24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Macintosh\Desktop\к мо\DSC031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5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cintosh\Desktop\к мо\DSC031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3087"/>
            <a:ext cx="2306627" cy="1729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5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0" y="1700808"/>
            <a:ext cx="5941144" cy="324036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44446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	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Важность </a:t>
            </a:r>
            <a:r>
              <a:rPr lang="ru-RU" sz="1400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Монтессори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-материалов огромна, занимаясь с ними, ребенок учится, не замечая этого, учится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легко, играя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.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	С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помощью </a:t>
            </a:r>
            <a:r>
              <a:rPr lang="ru-RU" sz="1400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Монтессори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-материалов ребенок познает мир, развивает логическое и пространственное мышление, мелкую моторику, координацию движений, получает практические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навыки самообслуживания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.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/>
            </a:r>
            <a:b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</a:b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	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Кроме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того, в процессе освоения материалов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ребенок: </a:t>
            </a:r>
            <a:b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</a:b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* учится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ставить цели и достигать их;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*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приобретает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практические навыки решения различных задач;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*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действует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путем проб и ошибок, что способствует развитию умения нахождения собственных ошибок и исправления их.</a:t>
            </a:r>
            <a:endParaRPr lang="ru-RU" sz="1400" b="1" dirty="0">
              <a:solidFill>
                <a:schemeClr val="bg2">
                  <a:lumMod val="50000"/>
                </a:schemeClr>
              </a:solidFill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12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6136" y="1340769"/>
            <a:ext cx="2016224" cy="4248471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</a:rPr>
              <a:t>Использование сухих пальчиковых бассейнов с разными наполнителями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</a:rPr>
              <a:t>повышает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</a:rPr>
              <a:t>интерес к занятию,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</a:rPr>
              <a:t>массирует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</a:rPr>
              <a:t>руку малыша, развивает его тактильные ощущения.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</a:rPr>
              <a:t>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</a:rPr>
              <a:t/>
            </a:r>
            <a:b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</a:rPr>
            </a:b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</a:rPr>
              <a:t>Игра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</a:rPr>
              <a:t>тонизирует речевые отделы головного мозга, обогащает сенсорный опыт ребёнка.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</a:rPr>
              <a:t> </a:t>
            </a:r>
            <a:endParaRPr lang="ru-RU" sz="1400" b="1" dirty="0">
              <a:solidFill>
                <a:schemeClr val="bg2">
                  <a:lumMod val="50000"/>
                </a:schemeClr>
              </a:solidFill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1026" name="Picture 2" descr="C:\Users\Admin\Desktop\ДОО 10\младшая группа № 6\фотографии по сенсорике\DSCN0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268760"/>
            <a:ext cx="2088233" cy="156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ДОО 10\младшая группа № 6\фотографии по сенсорике\DSCN09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944" y="3496838"/>
            <a:ext cx="1734409" cy="1301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ДОО 10\младшая группа № 6\фотографии по сенсорике\DSCN09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07" y="3506890"/>
            <a:ext cx="172792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acintosh\Desktop\к мо\DSC031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880" y="1291298"/>
            <a:ext cx="2058502" cy="154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1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7" y="692696"/>
            <a:ext cx="2557163" cy="2938860"/>
          </a:xfrm>
        </p:spPr>
        <p:txBody>
          <a:bodyPr>
            <a:normAutofit/>
          </a:bodyPr>
          <a:lstStyle/>
          <a:p>
            <a:pPr algn="l" fontAlgn="base">
              <a:lnSpc>
                <a:spcPct val="115000"/>
              </a:lnSpc>
              <a:spcAft>
                <a:spcPts val="0"/>
              </a:spcAft>
            </a:pPr>
            <a:r>
              <a:rPr lang="ru-RU" sz="1400" b="1" i="1" u="sng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Игры с </a:t>
            </a:r>
            <a:r>
              <a:rPr lang="ru-RU" sz="1400" b="1" i="1" u="sng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крупными камешками и пуговицами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помогают развивать мелкую моторику, знакомиться с такими понятиями, как «величина», «цвет», «пространственное расположение», координацию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движений и творческую фантазию</a:t>
            </a:r>
            <a:endParaRPr lang="ru-RU" sz="1200" b="1" dirty="0">
              <a:solidFill>
                <a:schemeClr val="bg2">
                  <a:lumMod val="50000"/>
                </a:schemeClr>
              </a:solidFill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2051" name="Picture 3" descr="C:\Users\Admin\Desktop\ДОО 10\младшая группа № 6\фотографии по сенсорике\DSCN09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45" y="3631556"/>
            <a:ext cx="1639455" cy="2185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9354" y="1916634"/>
            <a:ext cx="223224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fontAlgn="base">
              <a:lnSpc>
                <a:spcPct val="115000"/>
              </a:lnSpc>
            </a:pPr>
            <a:endParaRPr lang="ru-RU" sz="12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88064" y="5439410"/>
            <a:ext cx="2469691" cy="514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fontAlgn="base">
              <a:lnSpc>
                <a:spcPct val="115000"/>
              </a:lnSpc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Segoe Script" panose="020B0504020000000003" pitchFamily="34" charset="0"/>
                <a:ea typeface="Calibri"/>
                <a:cs typeface="Times New Roman"/>
              </a:rPr>
              <a:t>Сортировка пуговиц</a:t>
            </a:r>
            <a:endParaRPr lang="ru-RU" sz="1200" b="1" dirty="0">
              <a:solidFill>
                <a:schemeClr val="bg2">
                  <a:lumMod val="50000"/>
                </a:schemeClr>
              </a:solidFill>
              <a:latin typeface="Segoe Script" panose="020B0504020000000003" pitchFamily="34" charset="0"/>
              <a:ea typeface="Calibri"/>
              <a:cs typeface="Times New Roman"/>
            </a:endParaRPr>
          </a:p>
        </p:txBody>
      </p:sp>
      <p:pic>
        <p:nvPicPr>
          <p:cNvPr id="2052" name="Picture 4" descr="C:\Users\Admin\Desktop\ДОО 10\младшая группа № 6\фотографии по сенсорике\DSCN09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83" y="3645024"/>
            <a:ext cx="2088232" cy="156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ДОО 10\младшая группа № 6\фотографии по сенсорике\DSCN09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619" y="3645024"/>
            <a:ext cx="1639455" cy="2185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709546" y="2708920"/>
            <a:ext cx="3750369" cy="514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>
              <a:lnSpc>
                <a:spcPct val="115000"/>
              </a:lnSpc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Segoe Script" panose="020B0504020000000003" pitchFamily="34" charset="0"/>
                <a:ea typeface="Calibri"/>
                <a:cs typeface="Times New Roman"/>
              </a:rPr>
              <a:t>Выкладывание камешков</a:t>
            </a:r>
            <a:endParaRPr lang="ru-RU" sz="1200" b="1" dirty="0">
              <a:solidFill>
                <a:schemeClr val="bg2">
                  <a:lumMod val="50000"/>
                </a:schemeClr>
              </a:solidFill>
              <a:latin typeface="Segoe Script" panose="020B0504020000000003" pitchFamily="34" charset="0"/>
              <a:ea typeface="Calibri"/>
              <a:cs typeface="Times New Roman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811600" y="5702419"/>
            <a:ext cx="2469691" cy="514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fontAlgn="base">
              <a:lnSpc>
                <a:spcPct val="115000"/>
              </a:lnSpc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Segoe Script" panose="020B0504020000000003" pitchFamily="34" charset="0"/>
                <a:ea typeface="Calibri"/>
                <a:cs typeface="Times New Roman"/>
              </a:rPr>
              <a:t>Рисование пуговицами</a:t>
            </a:r>
            <a:endParaRPr lang="ru-RU" sz="1200" b="1" dirty="0">
              <a:solidFill>
                <a:schemeClr val="bg2">
                  <a:lumMod val="50000"/>
                </a:schemeClr>
              </a:solidFill>
              <a:latin typeface="Segoe Script" panose="020B0504020000000003" pitchFamily="34" charset="0"/>
              <a:ea typeface="Calibri"/>
              <a:cs typeface="Times New Roman"/>
            </a:endParaRPr>
          </a:p>
        </p:txBody>
      </p:sp>
      <p:pic>
        <p:nvPicPr>
          <p:cNvPr id="5122" name="Picture 2" descr="C:\Users\Macintosh\Desktop\к мо\DSC031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86" y="1039688"/>
            <a:ext cx="1937611" cy="1453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acintosh\Desktop\к мо\DSC031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77" y="1035250"/>
            <a:ext cx="1916876" cy="1437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3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836712"/>
            <a:ext cx="2408148" cy="1733053"/>
          </a:xfrm>
        </p:spPr>
        <p:txBody>
          <a:bodyPr>
            <a:noAutofit/>
          </a:bodyPr>
          <a:lstStyle/>
          <a:p>
            <a:pPr algn="l"/>
            <a:r>
              <a:rPr lang="ru-RU" sz="1400" b="1" i="1" u="sng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</a:rPr>
              <a:t/>
            </a:r>
            <a:br>
              <a:rPr lang="ru-RU" sz="1400" b="1" i="1" u="sng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</a:rPr>
            </a:br>
            <a:r>
              <a:rPr lang="ru-RU" sz="1400" b="1" i="1" u="sng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</a:rPr>
              <a:t>Манипуляции с ложкой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</a:rPr>
              <a:t>вылавливание плавающих предметов из воды черпачком, перекладывание предметов ложкой из ёмкости в ёмкость</a:t>
            </a:r>
            <a:r>
              <a:rPr lang="ru-RU" sz="1400" b="1" i="1" u="sng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</a:rPr>
              <a:t/>
            </a:r>
            <a:br>
              <a:rPr lang="ru-RU" sz="1400" b="1" i="1" u="sng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</a:rPr>
            </a:br>
            <a:endParaRPr lang="ru-RU" sz="14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443586" y="3604173"/>
            <a:ext cx="2408148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400" b="1" i="1" u="sng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Пересыпание </a:t>
            </a:r>
            <a:r>
              <a:rPr lang="ru-RU" sz="1400" b="1" i="1" u="sng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и просеивание крупы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способствует развитию мускульной координации,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умению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аккуратно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пересыпать и просеивать, обретению уверенности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в своих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силах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100" name="Picture 4" descr="C:\Users\Admin\Desktop\ДОО 10\младшая группа № 6\фотографии по сенсорике\DSCN0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52" y="3765858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Macintosh\Desktop\к мо\DSC031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96" y="2791344"/>
            <a:ext cx="2167544" cy="1625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cintosh\Desktop\к мо\DSC031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95" y="836711"/>
            <a:ext cx="2167545" cy="1625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acintosh\Desktop\к мо\DSC031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36712"/>
            <a:ext cx="2167545" cy="1625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052736"/>
            <a:ext cx="2696180" cy="2323386"/>
          </a:xfrm>
        </p:spPr>
        <p:txBody>
          <a:bodyPr>
            <a:normAutofit fontScale="90000"/>
          </a:bodyPr>
          <a:lstStyle/>
          <a:p>
            <a:pPr algn="l" fontAlgn="base">
              <a:lnSpc>
                <a:spcPct val="115000"/>
              </a:lnSpc>
              <a:spcAft>
                <a:spcPts val="0"/>
              </a:spcAft>
            </a:pPr>
            <a:r>
              <a:rPr lang="ru-RU" sz="1400" b="1" i="1" u="sng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</a:rPr>
              <a:t>Игры с тренажёрами-застёжками</a:t>
            </a:r>
            <a:r>
              <a:rPr lang="ru-RU" sz="1400" b="1" i="1" u="sng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</a:rPr>
              <a:t>.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Каждое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действие, например завязывание шнурков, рекомендуется проделывать медленно и старательно, чтобы ребенок имел возможность внимательно пронаблюдать весь процесс. </a:t>
            </a:r>
            <a:b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endParaRPr lang="ru-RU" sz="14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Admin\Desktop\ДОО 10\младшая группа № 6\фотографии по сенсорике\DSCN09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2454225" cy="184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ДОО 10\младшая группа № 6\фотографии по сенсорике\DSCN09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3030288" cy="2273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ДОО 10\младшая группа № 6\фотографии по сенсорике\DSCN09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030289" cy="2273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5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815580"/>
            <a:ext cx="2572757" cy="3096344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Игры с прищепками</a:t>
            </a:r>
            <a:r>
              <a:rPr lang="ru-RU" sz="16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 помогают ребёнку знакомиться с такими понятиями, как «величина», «цвет», «пространственное расположение» способствуют развитию мелкой </a:t>
            </a:r>
            <a:r>
              <a:rPr lang="ru-RU" sz="1600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моторики, внимания, воображения.</a:t>
            </a:r>
            <a:br>
              <a:rPr lang="ru-RU" sz="1600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147" name="Picture 3" descr="C:\Users\Admin\Desktop\ДОО 10\младшая группа № 6\фотографии по сенсорике\DSCN0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04823"/>
            <a:ext cx="2245546" cy="1684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esktop\ДОО 10\младшая группа № 6\фотографии по сенсорике\DSCN08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055" y="4293096"/>
            <a:ext cx="2236081" cy="1677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cintosh\Desktop\к мо\DSC031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95" y="1052735"/>
            <a:ext cx="2340493" cy="175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cintosh\Desktop\к мо\DSC031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95" y="3212974"/>
            <a:ext cx="2265311" cy="169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6606" y="980728"/>
            <a:ext cx="2480156" cy="2467402"/>
          </a:xfrm>
        </p:spPr>
        <p:txBody>
          <a:bodyPr>
            <a:normAutofit/>
          </a:bodyPr>
          <a:lstStyle/>
          <a:p>
            <a:pPr algn="l"/>
            <a:r>
              <a:rPr lang="ru-RU" sz="1400" b="1" i="1" u="sng" dirty="0">
                <a:solidFill>
                  <a:srgbClr val="0070C0"/>
                </a:solidFill>
                <a:latin typeface="Comic Sans MS" panose="030F0702030302020204" pitchFamily="66" charset="0"/>
                <a:ea typeface="Calibri"/>
              </a:rPr>
              <a:t>Упражнения с пробками.</a:t>
            </a:r>
            <a:r>
              <a:rPr lang="ru-RU" sz="1400" b="1" dirty="0">
                <a:solidFill>
                  <a:srgbClr val="0070C0"/>
                </a:solidFill>
                <a:latin typeface="Comic Sans MS" panose="030F0702030302020204" pitchFamily="66" charset="0"/>
                <a:ea typeface="Calibri"/>
              </a:rPr>
              <a:t> Манипуляции с пробками способствуют развитию мелкой моторики, наблюдательности, закреплению понятий «величина», «цвет», «пространственное расположение». </a:t>
            </a:r>
            <a:endParaRPr lang="ru-RU" sz="1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C:\Users\Admin\Desktop\ДОО 10\младшая группа № 6\фотографии по сенсорике\DSCN0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191992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dmin\Desktop\ДОО 10\младшая группа № 6\фотографии по сенсорике\DSCN08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61" y="3284984"/>
            <a:ext cx="1944215" cy="259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24744"/>
            <a:ext cx="2017638" cy="1510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Macintosh\Desktop\к мо\DSC031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76" y="3284984"/>
            <a:ext cx="2046764" cy="153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7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59832" y="836712"/>
            <a:ext cx="3240360" cy="73921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Тренажёр запоров и </a:t>
            </a:r>
            <a:r>
              <a:rPr lang="ru-RU" sz="14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замков</a:t>
            </a:r>
            <a:endParaRPr lang="ru-RU" sz="1400" b="1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9220" name="Picture 4" descr="C:\Users\Admin\Desktop\ДОО 10\младшая группа № 6\фотографии по сенсорике\DSCN09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65982"/>
            <a:ext cx="2152920" cy="161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Desktop\ДОО 10\младшая группа № 6\фотографии по сенсорике\DSCN09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0529"/>
            <a:ext cx="2152920" cy="161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3028010" y="3429000"/>
            <a:ext cx="3240360" cy="52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Тактильная </a:t>
            </a:r>
            <a:r>
              <a:rPr lang="ru-RU" sz="14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доска</a:t>
            </a:r>
            <a:endParaRPr lang="ru-RU" sz="1400" b="1" dirty="0">
              <a:solidFill>
                <a:srgbClr val="0070C0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ru-RU" sz="1400" b="1" dirty="0">
              <a:solidFill>
                <a:srgbClr val="0070C0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75173"/>
            <a:ext cx="2128418" cy="1596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52112"/>
            <a:ext cx="2531192" cy="1898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952112"/>
            <a:ext cx="2531193" cy="1898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1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673</TotalTime>
  <Words>163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Презентация PowerPoint</vt:lpstr>
      <vt:lpstr> Важность Монтессори-материалов огромна, занимаясь с ними, ребенок учится, не замечая этого, учится легко, играя.   С помощью Монтессори-материалов ребенок познает мир, развивает логическое и пространственное мышление, мелкую моторику, координацию движений, получает практические навыки самообслуживания.   Кроме того, в процессе освоения материалов ребенок:  * учится ставить цели и достигать их; * приобретает практические навыки решения различных задач; * действует путем проб и ошибок, что способствует развитию умения нахождения собственных ошибок и исправления их.</vt:lpstr>
      <vt:lpstr>Использование сухих пальчиковых бассейнов с разными наполнителями повышает интерес к занятию, массирует руку малыша, развивает его тактильные ощущения.  Игра тонизирует речевые отделы головного мозга, обогащает сенсорный опыт ребёнка. </vt:lpstr>
      <vt:lpstr>Игры с крупными камешками и пуговицами помогают развивать мелкую моторику, знакомиться с такими понятиями, как «величина», «цвет», «пространственное расположение», координацию движений и творческую фантазию</vt:lpstr>
      <vt:lpstr> Манипуляции с ложкой вылавливание плавающих предметов из воды черпачком, перекладывание предметов ложкой из ёмкости в ёмкость </vt:lpstr>
      <vt:lpstr>Игры с тренажёрами-застёжками.  Каждое действие, например завязывание шнурков, рекомендуется проделывать медленно и старательно, чтобы ребенок имел возможность внимательно пронаблюдать весь процесс.  </vt:lpstr>
      <vt:lpstr>Игры с прищепками помогают ребёнку знакомиться с такими понятиями, как «величина», «цвет», «пространственное расположение» способствуют развитию мелкой моторики, внимания, воображения.  </vt:lpstr>
      <vt:lpstr>Упражнения с пробками. Манипуляции с пробками способствуют развитию мелкой моторики, наблюдательности, закреплению понятий «величина», «цвет», «пространственное расположение». </vt:lpstr>
      <vt:lpstr>Тренажёр запоров и замков</vt:lpstr>
      <vt:lpstr> Творите с Вашими детьми и для детей!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Macintosh</cp:lastModifiedBy>
  <cp:revision>43</cp:revision>
  <dcterms:created xsi:type="dcterms:W3CDTF">2015-03-30T10:28:22Z</dcterms:created>
  <dcterms:modified xsi:type="dcterms:W3CDTF">2015-12-17T17:57:21Z</dcterms:modified>
</cp:coreProperties>
</file>