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3" r:id="rId12"/>
    <p:sldId id="264" r:id="rId13"/>
    <p:sldId id="266" r:id="rId14"/>
    <p:sldId id="271" r:id="rId15"/>
    <p:sldId id="272" r:id="rId16"/>
    <p:sldId id="269" r:id="rId17"/>
    <p:sldId id="273" r:id="rId18"/>
    <p:sldId id="274" r:id="rId19"/>
    <p:sldId id="277" r:id="rId20"/>
    <p:sldId id="275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BA41234-AF46-4EA7-850B-E61180DE442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F668F2-6645-43C1-9233-D7B30064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http://cs263.vkontakte.ru/u19105383/71449324/x_8f611e1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МНЕМОТЕХНИКА КАК ПРИЕМ ОБУЧЕНИЯ СВЯЗНОЙ РЕЧИ. </a:t>
            </a:r>
            <a:endParaRPr lang="ru-RU" sz="6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.cap.ru/home/3696/kartinki/post-176430-126081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643602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785813" y="500063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642938" y="1785938"/>
            <a:ext cx="1071562" cy="100012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" y="3571875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71500" y="5286375"/>
            <a:ext cx="1357313" cy="13573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500563" y="357188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429125" y="2786063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2" descr="http://infomixx.ru/?fad=draw-simple-pictures-5mk5wgjoBqbrWa92xHh1Ia3PxTIo7v1yIsNSoWxuGBDT6OcsVBOY66O44Z9yE8N6mzqyKNR/51brrq_cP4VS12JAGZQGHPpKrA==b5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85750"/>
            <a:ext cx="17367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mamainfo.ru/content/images/fr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15716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cs301301.vkontakte.ru/u12300076/-14/x_43e2dfd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2928938"/>
            <a:ext cx="1143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www.artsides.ru/big/item_24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5072063"/>
            <a:ext cx="29289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http://design.newpages.com.ua/images/uroki/karand/givotnie/wolf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" b="10345"/>
          <a:stretch>
            <a:fillRect/>
          </a:stretch>
        </p:blipFill>
        <p:spPr bwMode="auto">
          <a:xfrm>
            <a:off x="5857875" y="214313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http://pictures.ucoz.ru/_ph/3/2/30176957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2714625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785938" y="142875"/>
            <a:ext cx="5000625" cy="1428750"/>
          </a:xfrm>
          <a:prstGeom prst="triangle">
            <a:avLst>
              <a:gd name="adj" fmla="val 49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1571625"/>
            <a:ext cx="5000625" cy="335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00063" y="5429250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357313" y="5286375"/>
            <a:ext cx="1071562" cy="100012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428875" y="5214938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419872" y="5157192"/>
            <a:ext cx="1357312" cy="13573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857750" y="5072063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858000" y="4357688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32083 -0.4935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7691 -0.47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1065 L -0.0059 -0.259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563 -0.16157 -0.23108 -0.32292 -0.29532 -0.36528 C -0.35955 -0.40764 -0.37396 -0.27338 -0.38577 -0.25417 C -0.39757 -0.23495 -0.38212 -0.24213 -0.36667 -0.2493 " pathEditMode="relative" ptsTypes="aa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0" y="0"/>
            <a:ext cx="3857625" cy="1428750"/>
          </a:xfrm>
          <a:prstGeom prst="triangle">
            <a:avLst>
              <a:gd name="adj" fmla="val 49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50"/>
            <a:ext cx="3786188" cy="2428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0" y="4000500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28625" y="4000500"/>
            <a:ext cx="1071563" cy="100012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928688" y="4000500"/>
            <a:ext cx="1071562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428750" y="4000500"/>
            <a:ext cx="1357313" cy="13573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143125" y="3929063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00063" y="1428750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50" y="2786063"/>
            <a:ext cx="4714875" cy="37861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00500" y="1071563"/>
            <a:ext cx="5143500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4572000" y="3214688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786313" y="3714750"/>
            <a:ext cx="1071562" cy="100012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5429250" y="4286250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072188" y="4572000"/>
            <a:ext cx="1357312" cy="13573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929438" y="4857750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6732240" y="2924944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rot="16200000" flipH="1">
            <a:off x="678656" y="750094"/>
            <a:ext cx="2357438" cy="37147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0" y="1428750"/>
            <a:ext cx="3786188" cy="23574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7472" y="310896"/>
          <a:ext cx="8558784" cy="63367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58784"/>
              </a:tblGrid>
              <a:tr h="633679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78088" y="500063"/>
          <a:ext cx="2165414" cy="6147646"/>
        </p:xfrm>
        <a:graphic>
          <a:graphicData uri="http://schemas.openxmlformats.org/drawingml/2006/table">
            <a:tbl>
              <a:tblPr/>
              <a:tblGrid>
                <a:gridCol w="2165414"/>
              </a:tblGrid>
              <a:tr h="614764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1013" y="347663"/>
          <a:ext cx="2039112" cy="6291072"/>
        </p:xfrm>
        <a:graphic>
          <a:graphicData uri="http://schemas.openxmlformats.org/drawingml/2006/table">
            <a:tbl>
              <a:tblPr/>
              <a:tblGrid>
                <a:gridCol w="2039112"/>
              </a:tblGrid>
              <a:tr h="629107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4175" y="2332038"/>
          <a:ext cx="8494776" cy="2249424"/>
        </p:xfrm>
        <a:graphic>
          <a:graphicData uri="http://schemas.openxmlformats.org/drawingml/2006/table">
            <a:tbl>
              <a:tblPr/>
              <a:tblGrid>
                <a:gridCol w="8494776"/>
              </a:tblGrid>
              <a:tr h="224942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714375" y="857250"/>
            <a:ext cx="571500" cy="121443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500188" y="1000125"/>
            <a:ext cx="571500" cy="1071563"/>
          </a:xfrm>
          <a:prstGeom prst="triangle">
            <a:avLst>
              <a:gd name="adj" fmla="val 46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1285875" y="1357313"/>
            <a:ext cx="214313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4875" y="500063"/>
          <a:ext cx="2185416" cy="6254496"/>
        </p:xfrm>
        <a:graphic>
          <a:graphicData uri="http://schemas.openxmlformats.org/drawingml/2006/table">
            <a:tbl>
              <a:tblPr/>
              <a:tblGrid>
                <a:gridCol w="2185416"/>
              </a:tblGrid>
              <a:tr h="6254496">
                <a:tc>
                  <a:txBody>
                    <a:bodyPr/>
                    <a:lstStyle/>
                    <a:p>
                      <a:r>
                        <a:rPr lang="en-US" dirty="0" smtClean="0"/>
                        <a:t>3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58000" y="500063"/>
          <a:ext cx="2020808" cy="6202510"/>
        </p:xfrm>
        <a:graphic>
          <a:graphicData uri="http://schemas.openxmlformats.org/drawingml/2006/table">
            <a:tbl>
              <a:tblPr/>
              <a:tblGrid>
                <a:gridCol w="2020808"/>
              </a:tblGrid>
              <a:tr h="62025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84175" y="2359025"/>
          <a:ext cx="8503920" cy="2194560"/>
        </p:xfrm>
        <a:graphic>
          <a:graphicData uri="http://schemas.openxmlformats.org/drawingml/2006/table">
            <a:tbl>
              <a:tblPr/>
              <a:tblGrid>
                <a:gridCol w="8503920"/>
              </a:tblGrid>
              <a:tr h="219456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88" y="4645025"/>
          <a:ext cx="8549640" cy="1975104"/>
        </p:xfrm>
        <a:graphic>
          <a:graphicData uri="http://schemas.openxmlformats.org/drawingml/2006/table">
            <a:tbl>
              <a:tblPr/>
              <a:tblGrid>
                <a:gridCol w="8549640"/>
              </a:tblGrid>
              <a:tr h="1975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11163" y="500063"/>
          <a:ext cx="2112264" cy="6129358"/>
        </p:xfrm>
        <a:graphic>
          <a:graphicData uri="http://schemas.openxmlformats.org/drawingml/2006/table">
            <a:tbl>
              <a:tblPr/>
              <a:tblGrid>
                <a:gridCol w="2112264"/>
              </a:tblGrid>
              <a:tr h="612935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Солнце 15"/>
          <p:cNvSpPr/>
          <p:nvPr/>
        </p:nvSpPr>
        <p:spPr>
          <a:xfrm>
            <a:off x="3000375" y="857250"/>
            <a:ext cx="1214438" cy="1143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3500438" y="1357313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072063" y="1143000"/>
            <a:ext cx="1428750" cy="1071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Капля 19"/>
          <p:cNvSpPr/>
          <p:nvPr/>
        </p:nvSpPr>
        <p:spPr>
          <a:xfrm>
            <a:off x="5429250" y="1571625"/>
            <a:ext cx="500063" cy="357188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5572125" y="1643063"/>
            <a:ext cx="214313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Двойная волна 21"/>
          <p:cNvSpPr/>
          <p:nvPr/>
        </p:nvSpPr>
        <p:spPr>
          <a:xfrm>
            <a:off x="7072313" y="1428750"/>
            <a:ext cx="1571625" cy="5715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Трапеция 22"/>
          <p:cNvSpPr/>
          <p:nvPr/>
        </p:nvSpPr>
        <p:spPr>
          <a:xfrm>
            <a:off x="7358063" y="928688"/>
            <a:ext cx="428625" cy="571500"/>
          </a:xfrm>
          <a:prstGeom prst="trapezoid">
            <a:avLst/>
          </a:prstGeom>
          <a:gradFill>
            <a:gsLst>
              <a:gs pos="0">
                <a:srgbClr val="506624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Трапеция 23"/>
          <p:cNvSpPr/>
          <p:nvPr/>
        </p:nvSpPr>
        <p:spPr>
          <a:xfrm>
            <a:off x="8001000" y="857250"/>
            <a:ext cx="571500" cy="785813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7643813" y="1571625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Двойная волна 25"/>
          <p:cNvSpPr/>
          <p:nvPr/>
        </p:nvSpPr>
        <p:spPr>
          <a:xfrm>
            <a:off x="571500" y="3857625"/>
            <a:ext cx="1571625" cy="5715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1500188" y="3929063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Лента лицом вниз 27"/>
          <p:cNvSpPr/>
          <p:nvPr/>
        </p:nvSpPr>
        <p:spPr>
          <a:xfrm>
            <a:off x="571500" y="2857500"/>
            <a:ext cx="714375" cy="357188"/>
          </a:xfrm>
          <a:prstGeom prst="ribbon">
            <a:avLst/>
          </a:prstGeom>
          <a:solidFill>
            <a:srgbClr val="D73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Лента лицом вниз 29"/>
          <p:cNvSpPr/>
          <p:nvPr/>
        </p:nvSpPr>
        <p:spPr>
          <a:xfrm>
            <a:off x="1428750" y="3000375"/>
            <a:ext cx="714375" cy="35718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28" idx="2"/>
          </p:cNvCxnSpPr>
          <p:nvPr/>
        </p:nvCxnSpPr>
        <p:spPr>
          <a:xfrm rot="16200000" flipH="1">
            <a:off x="892969" y="3250407"/>
            <a:ext cx="714375" cy="6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535907" y="3393281"/>
            <a:ext cx="500062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извлечение 34"/>
          <p:cNvSpPr/>
          <p:nvPr/>
        </p:nvSpPr>
        <p:spPr>
          <a:xfrm>
            <a:off x="3357563" y="3357563"/>
            <a:ext cx="285750" cy="100012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Облако 35"/>
          <p:cNvSpPr/>
          <p:nvPr/>
        </p:nvSpPr>
        <p:spPr>
          <a:xfrm>
            <a:off x="2857500" y="2500313"/>
            <a:ext cx="1357313" cy="1357312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3357563" y="3143250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500438" y="2714625"/>
            <a:ext cx="357187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714750" y="2928938"/>
            <a:ext cx="357188" cy="21431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 rot="1861329">
            <a:off x="3643313" y="3214688"/>
            <a:ext cx="357187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Облако 41"/>
          <p:cNvSpPr/>
          <p:nvPr/>
        </p:nvSpPr>
        <p:spPr>
          <a:xfrm>
            <a:off x="4714875" y="3929063"/>
            <a:ext cx="2000250" cy="5715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5500688" y="4071938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Капля 44"/>
          <p:cNvSpPr/>
          <p:nvPr/>
        </p:nvSpPr>
        <p:spPr>
          <a:xfrm>
            <a:off x="7286625" y="3000375"/>
            <a:ext cx="1428750" cy="1285875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7500938" y="3857625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Блок-схема: извлечение 46"/>
          <p:cNvSpPr/>
          <p:nvPr/>
        </p:nvSpPr>
        <p:spPr>
          <a:xfrm>
            <a:off x="8286750" y="3214688"/>
            <a:ext cx="285750" cy="500062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Капля 47"/>
          <p:cNvSpPr/>
          <p:nvPr/>
        </p:nvSpPr>
        <p:spPr>
          <a:xfrm>
            <a:off x="642938" y="4929188"/>
            <a:ext cx="1428750" cy="1285875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Блок-схема: узел 48"/>
          <p:cNvSpPr/>
          <p:nvPr/>
        </p:nvSpPr>
        <p:spPr>
          <a:xfrm>
            <a:off x="857250" y="5572125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Блок-схема: извлечение 49"/>
          <p:cNvSpPr/>
          <p:nvPr/>
        </p:nvSpPr>
        <p:spPr>
          <a:xfrm>
            <a:off x="1714500" y="5000625"/>
            <a:ext cx="285750" cy="50006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Блок-схема: объединение 50"/>
          <p:cNvSpPr/>
          <p:nvPr/>
        </p:nvSpPr>
        <p:spPr>
          <a:xfrm>
            <a:off x="1071563" y="5072063"/>
            <a:ext cx="357187" cy="642937"/>
          </a:xfrm>
          <a:prstGeom prst="flowChartMerg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Молния 52"/>
          <p:cNvSpPr/>
          <p:nvPr/>
        </p:nvSpPr>
        <p:spPr>
          <a:xfrm>
            <a:off x="5643563" y="4714875"/>
            <a:ext cx="1071562" cy="785813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Блок-схема: узел 53"/>
          <p:cNvSpPr/>
          <p:nvPr/>
        </p:nvSpPr>
        <p:spPr>
          <a:xfrm>
            <a:off x="6000750" y="4857750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Солнце 54"/>
          <p:cNvSpPr/>
          <p:nvPr/>
        </p:nvSpPr>
        <p:spPr>
          <a:xfrm>
            <a:off x="7429500" y="5214938"/>
            <a:ext cx="1214438" cy="1143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7786688" y="5715000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Блок-схема: узел 56"/>
          <p:cNvSpPr/>
          <p:nvPr/>
        </p:nvSpPr>
        <p:spPr>
          <a:xfrm>
            <a:off x="8072438" y="5643563"/>
            <a:ext cx="214312" cy="21431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Молния 57"/>
          <p:cNvSpPr/>
          <p:nvPr/>
        </p:nvSpPr>
        <p:spPr>
          <a:xfrm>
            <a:off x="7786688" y="4714875"/>
            <a:ext cx="857250" cy="571500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Молния 58"/>
          <p:cNvSpPr/>
          <p:nvPr/>
        </p:nvSpPr>
        <p:spPr>
          <a:xfrm flipV="1">
            <a:off x="3071813" y="6072188"/>
            <a:ext cx="1428750" cy="428625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" name="Блок-схема: узел 59"/>
          <p:cNvSpPr/>
          <p:nvPr/>
        </p:nvSpPr>
        <p:spPr>
          <a:xfrm>
            <a:off x="3143250" y="6000750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Капля 60"/>
          <p:cNvSpPr/>
          <p:nvPr/>
        </p:nvSpPr>
        <p:spPr>
          <a:xfrm>
            <a:off x="4714875" y="5286375"/>
            <a:ext cx="1428750" cy="1285875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Блок-схема: извлечение 61"/>
          <p:cNvSpPr/>
          <p:nvPr/>
        </p:nvSpPr>
        <p:spPr>
          <a:xfrm>
            <a:off x="4857750" y="5572125"/>
            <a:ext cx="285750" cy="50006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Блок-схема: объединение 62"/>
          <p:cNvSpPr/>
          <p:nvPr/>
        </p:nvSpPr>
        <p:spPr>
          <a:xfrm>
            <a:off x="5214938" y="5429250"/>
            <a:ext cx="357187" cy="642938"/>
          </a:xfrm>
          <a:prstGeom prst="flowChartMerg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6" name="Скругленная соединительная линия 65"/>
          <p:cNvCxnSpPr/>
          <p:nvPr/>
        </p:nvCxnSpPr>
        <p:spPr>
          <a:xfrm rot="16200000" flipV="1">
            <a:off x="5250657" y="5393531"/>
            <a:ext cx="857250" cy="71437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528" name="TextBox 67"/>
          <p:cNvSpPr txBox="1">
            <a:spLocks noChangeArrowheads="1"/>
          </p:cNvSpPr>
          <p:nvPr/>
        </p:nvSpPr>
        <p:spPr bwMode="auto">
          <a:xfrm>
            <a:off x="2714625" y="47863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  <a:endParaRPr lang="ru-RU">
              <a:latin typeface="Calibri" pitchFamily="34" charset="0"/>
            </a:endParaRPr>
          </a:p>
        </p:txBody>
      </p:sp>
      <p:sp>
        <p:nvSpPr>
          <p:cNvPr id="18529" name="TextBox 68"/>
          <p:cNvSpPr txBox="1">
            <a:spLocks noChangeArrowheads="1"/>
          </p:cNvSpPr>
          <p:nvPr/>
        </p:nvSpPr>
        <p:spPr bwMode="auto">
          <a:xfrm>
            <a:off x="4857750" y="4714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11</a:t>
            </a:r>
            <a:endParaRPr lang="ru-RU">
              <a:latin typeface="Calibri" pitchFamily="34" charset="0"/>
            </a:endParaRPr>
          </a:p>
        </p:txBody>
      </p:sp>
      <p:sp>
        <p:nvSpPr>
          <p:cNvPr id="18530" name="TextBox 69"/>
          <p:cNvSpPr txBox="1">
            <a:spLocks noChangeArrowheads="1"/>
          </p:cNvSpPr>
          <p:nvPr/>
        </p:nvSpPr>
        <p:spPr bwMode="auto">
          <a:xfrm>
            <a:off x="7143750" y="471487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Desktop\мнемотаблицы. сказки\ss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2400"/>
            <a:ext cx="5328592" cy="65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схема, в которую заложена определенная  информация.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мнемосхем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514225487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2397621" cy="223380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331640" y="386104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m2-tub-ru.yandex.net/i?id=118359956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2088232" cy="2102247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2051720" y="5157192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60032" y="3573016"/>
            <a:ext cx="2210544" cy="2066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92280" y="508518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http://img1.liveinternet.ru/images/attach/c/5/84/882/84882491_large_9772bd3edc59dikie_zhivotnuyerasskazhi1.jpg"/>
          <p:cNvPicPr/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0" y="476672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технологий моделирования при заучивании стихотворений: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Чтение стихотворения воспитателем.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Беседа о прочитанном.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Рассказывание стихотворения воспитателем с параллельным выставлением моделей.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Рассказывание стихотворения детьми с опорой на модели (по цепочке).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Рассказывание стихотворения одним ребенком с одновременным подбором и выставлением моделей.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. Д. Ушинский писал:</a:t>
            </a:r>
          </a:p>
          <a:p>
            <a:pPr algn="ctr">
              <a:defRPr/>
            </a:pP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«Учите  ребёнка  каким-нибудь  неизвестным  ему  пяти словам  - он  будет  долго  и  напрасно  мучиться,  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но  свяжите двадцать  таких  слов  с  картинками, 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и  он  их  усвоит  на  лету».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11760" y="5085184"/>
            <a:ext cx="4680520" cy="1772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://omel.ucoz.ru/stichi/owoch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918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508518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Овощи на стол кладем.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Лук, морковка, кабачок,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Помидор, горох, лучок.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81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  СТИХОТВОРЕНИЙ.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.gendocs.ru/pars_docs/tw_refs/78/77315/77315_html_13a784e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568952" cy="6336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2"/>
            <a:ext cx="835292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результат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расширяется круг знаний об окружающем мире;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появляется желание пересказывать тексты, придумывать интересные истории;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появляется интерес к заучиванию стихов и потешек, скороговорок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загадок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словарный запас выходит на более высокий уровень;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преодолевают робость, застенчивость, учатся свободно держаться перед  аудиторией.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1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2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3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74168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13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71500" y="500063"/>
            <a:ext cx="7858125" cy="585787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437" y="2967335"/>
            <a:ext cx="18473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5" y="500043"/>
            <a:ext cx="735811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Особенности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речевого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развития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дошкольников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395536" y="1844824"/>
            <a:ext cx="4032448" cy="18573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Высказывания </a:t>
            </a:r>
            <a:r>
              <a:rPr lang="ru-RU" sz="2400" b="1" dirty="0">
                <a:solidFill>
                  <a:srgbClr val="002060"/>
                </a:solidFill>
              </a:rPr>
              <a:t>короткие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4071938" y="1643063"/>
            <a:ext cx="4214812" cy="19288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Отличаются </a:t>
            </a:r>
            <a:r>
              <a:rPr lang="ru-RU" sz="2400" b="1" dirty="0" err="1">
                <a:solidFill>
                  <a:srgbClr val="002060"/>
                </a:solidFill>
              </a:rPr>
              <a:t>непоследо</a:t>
            </a:r>
            <a:r>
              <a:rPr lang="ru-RU" sz="2400" b="1" dirty="0">
                <a:solidFill>
                  <a:srgbClr val="002060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вательностью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42938" y="3857625"/>
            <a:ext cx="3857625" cy="21431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Состоят из фрагментов, логически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 не связанных между собой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4714875" y="3714750"/>
            <a:ext cx="3429000" cy="22145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Содержат низкий уровень </a:t>
            </a:r>
            <a:r>
              <a:rPr lang="ru-RU" sz="2400" b="1" dirty="0" err="1">
                <a:solidFill>
                  <a:srgbClr val="002060"/>
                </a:solidFill>
              </a:rPr>
              <a:t>информатив</a:t>
            </a:r>
            <a:r>
              <a:rPr lang="ru-RU" sz="2400" b="1" dirty="0">
                <a:solidFill>
                  <a:srgbClr val="002060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23900" y="652463"/>
            <a:ext cx="7858125" cy="585787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Мнемотехника-это система методов и приёмов,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и конечно, развитие речи.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85750"/>
            <a:ext cx="8640959" cy="6357938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Наглядное моделирование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воспроизведение существенных свойств изучаемого объекта, создание его заместителя и работа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система методов и приёмов, обеспечивающих эффективное запоминание, сохранение и воспроизведение информации.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развивать: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ассоциативное  мышление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зрительную и слуховую память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зрительное и слуховое внимание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воображение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связную речь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мелкую моторику рук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при обучении связной речи представляет применение знаковой символики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3275856" y="1556792"/>
            <a:ext cx="2714625" cy="2000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наглядного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</a:p>
        </p:txBody>
      </p:sp>
      <p:sp>
        <p:nvSpPr>
          <p:cNvPr id="13316" name="AutoShape 15"/>
          <p:cNvSpPr>
            <a:spLocks noChangeArrowheads="1"/>
          </p:cNvSpPr>
          <p:nvPr/>
        </p:nvSpPr>
        <p:spPr bwMode="auto">
          <a:xfrm>
            <a:off x="714375" y="4643438"/>
            <a:ext cx="2016125" cy="1633537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литературы</a:t>
            </a:r>
          </a:p>
        </p:txBody>
      </p:sp>
      <p:sp>
        <p:nvSpPr>
          <p:cNvPr id="13317" name="AutoShape 17"/>
          <p:cNvSpPr>
            <a:spLocks noChangeArrowheads="1"/>
          </p:cNvSpPr>
          <p:nvPr/>
        </p:nvSpPr>
        <p:spPr bwMode="auto">
          <a:xfrm>
            <a:off x="6804248" y="4725144"/>
            <a:ext cx="1944687" cy="1633537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sp>
        <p:nvSpPr>
          <p:cNvPr id="13318" name="AutoShape 19"/>
          <p:cNvSpPr>
            <a:spLocks noChangeArrowheads="1"/>
          </p:cNvSpPr>
          <p:nvPr/>
        </p:nvSpPr>
        <p:spPr bwMode="auto">
          <a:xfrm>
            <a:off x="395536" y="1556792"/>
            <a:ext cx="2159000" cy="2643188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стихов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20"/>
          <p:cNvSpPr>
            <a:spLocks noChangeArrowheads="1"/>
          </p:cNvSpPr>
          <p:nvPr/>
        </p:nvSpPr>
        <p:spPr bwMode="auto">
          <a:xfrm>
            <a:off x="6357938" y="1643063"/>
            <a:ext cx="2500312" cy="2643187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одежды, 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обуви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овощей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фруктов, 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сочинении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сказок,  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ассказов по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картине 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серии картин)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13320" name="AutoShape 21"/>
          <p:cNvSpPr>
            <a:spLocks noChangeArrowheads="1"/>
          </p:cNvSpPr>
          <p:nvPr/>
        </p:nvSpPr>
        <p:spPr bwMode="auto">
          <a:xfrm>
            <a:off x="3786188" y="4714875"/>
            <a:ext cx="2016125" cy="1633538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загадывание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загадок</a:t>
            </a:r>
          </a:p>
        </p:txBody>
      </p:sp>
      <p:sp>
        <p:nvSpPr>
          <p:cNvPr id="6153" name="Line 22"/>
          <p:cNvSpPr>
            <a:spLocks noChangeShapeType="1"/>
          </p:cNvSpPr>
          <p:nvPr/>
        </p:nvSpPr>
        <p:spPr bwMode="auto">
          <a:xfrm flipH="1">
            <a:off x="2714625" y="26431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23"/>
          <p:cNvSpPr>
            <a:spLocks noChangeShapeType="1"/>
          </p:cNvSpPr>
          <p:nvPr/>
        </p:nvSpPr>
        <p:spPr bwMode="auto">
          <a:xfrm>
            <a:off x="5857875" y="25003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24"/>
          <p:cNvSpPr>
            <a:spLocks noChangeShapeType="1"/>
          </p:cNvSpPr>
          <p:nvPr/>
        </p:nvSpPr>
        <p:spPr bwMode="auto">
          <a:xfrm flipH="1">
            <a:off x="2500313" y="3286125"/>
            <a:ext cx="9366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25"/>
          <p:cNvSpPr>
            <a:spLocks noChangeShapeType="1"/>
          </p:cNvSpPr>
          <p:nvPr/>
        </p:nvSpPr>
        <p:spPr bwMode="auto">
          <a:xfrm>
            <a:off x="5715000" y="3357563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26"/>
          <p:cNvSpPr>
            <a:spLocks noChangeShapeType="1"/>
          </p:cNvSpPr>
          <p:nvPr/>
        </p:nvSpPr>
        <p:spPr bwMode="auto">
          <a:xfrm>
            <a:off x="4643438" y="36433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285750"/>
            <a:ext cx="8429625" cy="6215063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 </a:t>
            </a:r>
            <a:r>
              <a:rPr lang="ru-RU" i="1" dirty="0"/>
              <a:t>В ходе использования приема наглядного моделирования дети знакомятся с графическим способом предоставления информации - моделью. В качестве условных заместителей (элементов модели) могут выступать символы разнообразного характера: 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схем, моделей 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785813"/>
            <a:ext cx="8229600" cy="585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8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картинки </a:t>
            </a:r>
          </a:p>
          <a:p>
            <a:pPr algn="ctr" eaLnBrk="1" hangingPunct="1">
              <a:buFont typeface="Arial" charset="0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силуэтные изображения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</a:t>
            </a:r>
          </a:p>
          <a:p>
            <a:pPr eaLnBrk="1" hangingPunct="1">
              <a:buFontTx/>
              <a:buChar char="-"/>
            </a:pP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и условные </a:t>
            </a:r>
          </a:p>
          <a:p>
            <a:pPr eaLnBrk="1" hangingPunct="1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обозначения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7173" name="Рисунок 8" descr="imgh590945.png"/>
          <p:cNvPicPr>
            <a:picLocks noChangeAspect="1"/>
          </p:cNvPicPr>
          <p:nvPr/>
        </p:nvPicPr>
        <p:blipFill>
          <a:blip r:embed="rId2" cstate="print"/>
          <a:srcRect l="7227" t="65625" r="7227" b="16667"/>
          <a:stretch>
            <a:fillRect/>
          </a:stretch>
        </p:blipFill>
        <p:spPr bwMode="auto">
          <a:xfrm>
            <a:off x="5004048" y="1052736"/>
            <a:ext cx="3357563" cy="7858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myphoto" descr="http://cs263.vkontakte.ru/u19105383/71449324/x_8f611e1d.jpg"/>
          <p:cNvPicPr>
            <a:picLocks noChangeAspect="1" noChangeArrowheads="1"/>
          </p:cNvPicPr>
          <p:nvPr/>
        </p:nvPicPr>
        <p:blipFill>
          <a:blip r:embed="rId3" r:link="rId4" cstate="print"/>
          <a:srcRect l="64374" t="45238" r="10799" b="24687"/>
          <a:stretch>
            <a:fillRect/>
          </a:stretch>
        </p:blipFill>
        <p:spPr>
          <a:xfrm rot="5400000">
            <a:off x="6581386" y="1275598"/>
            <a:ext cx="857252" cy="257176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6" descr="im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29000"/>
            <a:ext cx="3214687" cy="7858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Рисунок 11" descr="мнемотаблица"/>
          <p:cNvPicPr/>
          <p:nvPr/>
        </p:nvPicPr>
        <p:blipFill>
          <a:blip r:embed="rId6" cstate="print"/>
          <a:srcRect b="66023"/>
          <a:stretch>
            <a:fillRect/>
          </a:stretch>
        </p:blipFill>
        <p:spPr bwMode="auto">
          <a:xfrm>
            <a:off x="5220072" y="4581128"/>
            <a:ext cx="3146673" cy="10801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3937" cy="6336704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В качестве модели связного высказывания может быть представлена </a:t>
            </a:r>
            <a:r>
              <a:rPr lang="ru-RU" i="1" dirty="0"/>
              <a:t>полоска разноцветных кругов</a:t>
            </a:r>
            <a:r>
              <a:rPr lang="ru-RU" dirty="0"/>
              <a:t> – пособие “</a:t>
            </a:r>
            <a:r>
              <a:rPr lang="ru-RU" dirty="0" err="1"/>
              <a:t>Логико-малыш</a:t>
            </a:r>
            <a:r>
              <a:rPr lang="ru-RU" dirty="0"/>
              <a:t> </a:t>
            </a:r>
            <a:endParaRPr lang="ru-RU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качестве символов-заместителей на начальном этапе работы используются геометрические фигуры, своей формой и цветом напоминающие замещаемый предмет.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На последующих этапах дети выбирают заместители, без учета внешних признаков  объекта, ориентированных на качественные характеристики (злой,  добрый, трусливый и т. п.).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000125" y="1643063"/>
            <a:ext cx="1143000" cy="1143000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Рисунок 6" descr="1325103599_295275732_1--140--.jpg"/>
          <p:cNvPicPr>
            <a:picLocks noChangeAspect="1"/>
          </p:cNvPicPr>
          <p:nvPr/>
        </p:nvPicPr>
        <p:blipFill>
          <a:blip r:embed="rId2" cstate="print"/>
          <a:srcRect l="26961" t="5952" r="25861"/>
          <a:stretch>
            <a:fillRect/>
          </a:stretch>
        </p:blipFill>
        <p:spPr bwMode="auto">
          <a:xfrm>
            <a:off x="2214563" y="1708137"/>
            <a:ext cx="845269" cy="11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8593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143375" y="1928813"/>
            <a:ext cx="785813" cy="785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576" y="4869160"/>
            <a:ext cx="1143000" cy="9286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7984" y="4941168"/>
            <a:ext cx="1143000" cy="9286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2" name="Рисунок 14" descr="0_707e9_60b6b02d_XL.jpg"/>
          <p:cNvPicPr>
            <a:picLocks noChangeAspect="1"/>
          </p:cNvPicPr>
          <p:nvPr/>
        </p:nvPicPr>
        <p:blipFill>
          <a:blip r:embed="rId4" cstate="print"/>
          <a:srcRect r="14574" b="784"/>
          <a:stretch>
            <a:fillRect/>
          </a:stretch>
        </p:blipFill>
        <p:spPr bwMode="auto">
          <a:xfrm>
            <a:off x="5796136" y="4437112"/>
            <a:ext cx="15224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6" descr="0_515c8_991af0df_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365104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358187" cy="6357937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Этап 4.</a:t>
            </a:r>
            <a:r>
              <a:rPr lang="ru-RU" i="1" dirty="0"/>
              <a:t> Пересказ сказки с опорой на мнемотаблицу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191500" cy="65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 ХУДОЖЕСТВЕННОЙ  ЛИТЕРАТУРЫ</a:t>
            </a:r>
            <a:r>
              <a:rPr lang="ru-RU" sz="31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052736"/>
            <a:ext cx="5510386" cy="5329014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1. Рассматривание таблицы и разбор того, что на ней изображено.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2. Осуществляется перекодирование информации – преобразование из абстрактных символов в образы.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3. Пересказ сказки с опорой на символы, т. е. происходит отработка метода запоминания.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4. Делается графическая зарисовка -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5. Каждая таблица может быть воспроизведена ребёнком при её показе ему. </a:t>
            </a:r>
          </a:p>
          <a:p>
            <a:pPr eaLnBrk="1" hangingPunct="1">
              <a:buNone/>
            </a:pPr>
            <a:endParaRPr lang="ru-RU" sz="2400" i="1" dirty="0" smtClean="0"/>
          </a:p>
        </p:txBody>
      </p:sp>
      <p:pic>
        <p:nvPicPr>
          <p:cNvPr id="11269" name="Содержимое 7" descr="0_77d61_87a55496_X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557338"/>
            <a:ext cx="3400425" cy="397668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358187" cy="6357937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 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—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 и назвать героев сказки, уточнить их количество, детали одежды; 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—рассмотреть картинки из сказки; 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—обыграть сказку; 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—нарисовать или вылепить героев сказки.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208</TotalTime>
  <Words>536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Тема8</vt:lpstr>
      <vt:lpstr>Слайд 1</vt:lpstr>
      <vt:lpstr>Слайд 2</vt:lpstr>
      <vt:lpstr>Слайд 3</vt:lpstr>
      <vt:lpstr>Слайд 4</vt:lpstr>
      <vt:lpstr>Моделирование при обучении связной речи представляет применение знаковой символики </vt:lpstr>
      <vt:lpstr>Элементы схем, моделей </vt:lpstr>
      <vt:lpstr>Слайд 7</vt:lpstr>
      <vt:lpstr>ПЕРЕСКАЗ  ХУДОЖЕСТВЕННОЙ  ЛИТЕРАТУРЫ Этапы работы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</dc:creator>
  <cp:lastModifiedBy>ро</cp:lastModifiedBy>
  <cp:revision>18</cp:revision>
  <dcterms:created xsi:type="dcterms:W3CDTF">2014-02-04T16:29:08Z</dcterms:created>
  <dcterms:modified xsi:type="dcterms:W3CDTF">2014-02-18T14:00:19Z</dcterms:modified>
</cp:coreProperties>
</file>