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81" r:id="rId4"/>
    <p:sldId id="259" r:id="rId5"/>
    <p:sldId id="271" r:id="rId6"/>
    <p:sldId id="272" r:id="rId7"/>
    <p:sldId id="278" r:id="rId8"/>
    <p:sldId id="257" r:id="rId9"/>
    <p:sldId id="260" r:id="rId10"/>
    <p:sldId id="261" r:id="rId11"/>
    <p:sldId id="262" r:id="rId12"/>
    <p:sldId id="277" r:id="rId13"/>
    <p:sldId id="263" r:id="rId14"/>
    <p:sldId id="264" r:id="rId15"/>
    <p:sldId id="265" r:id="rId16"/>
    <p:sldId id="258" r:id="rId17"/>
    <p:sldId id="269" r:id="rId18"/>
    <p:sldId id="282" r:id="rId19"/>
    <p:sldId id="283" r:id="rId20"/>
    <p:sldId id="284" r:id="rId21"/>
    <p:sldId id="285" r:id="rId22"/>
    <p:sldId id="286" r:id="rId23"/>
    <p:sldId id="299" r:id="rId24"/>
    <p:sldId id="300" r:id="rId25"/>
    <p:sldId id="288" r:id="rId26"/>
    <p:sldId id="325" r:id="rId27"/>
    <p:sldId id="291" r:id="rId28"/>
    <p:sldId id="292" r:id="rId29"/>
    <p:sldId id="293" r:id="rId30"/>
    <p:sldId id="294" r:id="rId31"/>
    <p:sldId id="295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296" r:id="rId40"/>
    <p:sldId id="297" r:id="rId41"/>
    <p:sldId id="298" r:id="rId42"/>
    <p:sldId id="314" r:id="rId43"/>
    <p:sldId id="315" r:id="rId44"/>
    <p:sldId id="316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26" r:id="rId54"/>
    <p:sldId id="309" r:id="rId55"/>
    <p:sldId id="310" r:id="rId56"/>
    <p:sldId id="311" r:id="rId57"/>
    <p:sldId id="312" r:id="rId58"/>
    <p:sldId id="270" r:id="rId59"/>
    <p:sldId id="266" r:id="rId60"/>
    <p:sldId id="267" r:id="rId61"/>
    <p:sldId id="268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103" d="100"/>
          <a:sy n="103" d="100"/>
        </p:scale>
        <p:origin x="-204" y="26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E0D55-7753-4708-B3B5-F9D50CF1DC7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1A96826-21A3-447B-9EC9-500F99CF3CD0}">
      <dgm:prSet phldrT="[Текст]"/>
      <dgm:spPr/>
      <dgm:t>
        <a:bodyPr/>
        <a:lstStyle/>
        <a:p>
          <a:r>
            <a:rPr lang="ru-RU" b="1" dirty="0" smtClean="0"/>
            <a:t> Содержательно- насыщенной</a:t>
          </a:r>
          <a:endParaRPr lang="ru-RU" b="1" dirty="0"/>
        </a:p>
      </dgm:t>
    </dgm:pt>
    <dgm:pt modelId="{21D9EFDC-7A8E-434D-9DE4-0CBF90B45548}" type="parTrans" cxnId="{8DE8DB31-B74D-41B8-AC9C-5B480A66EF8F}">
      <dgm:prSet/>
      <dgm:spPr/>
      <dgm:t>
        <a:bodyPr/>
        <a:lstStyle/>
        <a:p>
          <a:endParaRPr lang="ru-RU"/>
        </a:p>
      </dgm:t>
    </dgm:pt>
    <dgm:pt modelId="{5D60A4D9-6183-4323-903B-B8CE9B049EF2}" type="sibTrans" cxnId="{8DE8DB31-B74D-41B8-AC9C-5B480A66EF8F}">
      <dgm:prSet/>
      <dgm:spPr/>
      <dgm:t>
        <a:bodyPr/>
        <a:lstStyle/>
        <a:p>
          <a:endParaRPr lang="ru-RU"/>
        </a:p>
      </dgm:t>
    </dgm:pt>
    <dgm:pt modelId="{25D9011F-28C6-41B8-87EB-310E00E688C6}">
      <dgm:prSet phldrT="[Текст]"/>
      <dgm:spPr/>
      <dgm:t>
        <a:bodyPr/>
        <a:lstStyle/>
        <a:p>
          <a:r>
            <a:rPr lang="ru-RU" b="1" dirty="0" smtClean="0"/>
            <a:t>Полифункциональной</a:t>
          </a:r>
          <a:endParaRPr lang="ru-RU" b="1" dirty="0"/>
        </a:p>
      </dgm:t>
    </dgm:pt>
    <dgm:pt modelId="{07AF40D5-2E30-4FF3-AA86-D9B47391796F}" type="parTrans" cxnId="{835AB343-61FC-4B22-ACA6-6ACAD62B0698}">
      <dgm:prSet/>
      <dgm:spPr/>
      <dgm:t>
        <a:bodyPr/>
        <a:lstStyle/>
        <a:p>
          <a:endParaRPr lang="ru-RU"/>
        </a:p>
      </dgm:t>
    </dgm:pt>
    <dgm:pt modelId="{F6E21F39-F2B0-47BB-A30C-2CD98D66C6F7}" type="sibTrans" cxnId="{835AB343-61FC-4B22-ACA6-6ACAD62B0698}">
      <dgm:prSet/>
      <dgm:spPr/>
      <dgm:t>
        <a:bodyPr/>
        <a:lstStyle/>
        <a:p>
          <a:endParaRPr lang="ru-RU"/>
        </a:p>
      </dgm:t>
    </dgm:pt>
    <dgm:pt modelId="{0F482500-326B-4278-AEA4-67B6B8B80084}">
      <dgm:prSet phldrT="[Текст]"/>
      <dgm:spPr/>
      <dgm:t>
        <a:bodyPr/>
        <a:lstStyle/>
        <a:p>
          <a:r>
            <a:rPr lang="ru-RU" b="1" dirty="0" smtClean="0"/>
            <a:t>Трансформируемой</a:t>
          </a:r>
          <a:endParaRPr lang="ru-RU" b="1" dirty="0"/>
        </a:p>
      </dgm:t>
    </dgm:pt>
    <dgm:pt modelId="{DFF536BC-5EB3-4BB9-AD5F-3664D6287B48}" type="parTrans" cxnId="{C2A5B71A-8A4C-4FC1-95A3-F15FAE7F0A64}">
      <dgm:prSet/>
      <dgm:spPr/>
      <dgm:t>
        <a:bodyPr/>
        <a:lstStyle/>
        <a:p>
          <a:endParaRPr lang="ru-RU"/>
        </a:p>
      </dgm:t>
    </dgm:pt>
    <dgm:pt modelId="{15149580-4474-476D-A9AF-4A4500238AB2}" type="sibTrans" cxnId="{C2A5B71A-8A4C-4FC1-95A3-F15FAE7F0A64}">
      <dgm:prSet/>
      <dgm:spPr/>
      <dgm:t>
        <a:bodyPr/>
        <a:lstStyle/>
        <a:p>
          <a:endParaRPr lang="ru-RU"/>
        </a:p>
      </dgm:t>
    </dgm:pt>
    <dgm:pt modelId="{057E3AA2-47EC-4694-ADA7-CD45B49C9DBC}">
      <dgm:prSet phldrT="[Текст]"/>
      <dgm:spPr/>
      <dgm:t>
        <a:bodyPr/>
        <a:lstStyle/>
        <a:p>
          <a:r>
            <a:rPr lang="ru-RU" b="1" dirty="0" smtClean="0"/>
            <a:t>Доступной</a:t>
          </a:r>
          <a:endParaRPr lang="ru-RU" b="1" dirty="0"/>
        </a:p>
      </dgm:t>
    </dgm:pt>
    <dgm:pt modelId="{B84FF241-039A-4FDD-98C5-0A52A9785BCC}" type="parTrans" cxnId="{26D4CBC9-DC0A-4FB6-B4B6-59AB085A4681}">
      <dgm:prSet/>
      <dgm:spPr/>
      <dgm:t>
        <a:bodyPr/>
        <a:lstStyle/>
        <a:p>
          <a:endParaRPr lang="ru-RU"/>
        </a:p>
      </dgm:t>
    </dgm:pt>
    <dgm:pt modelId="{F001B6CA-1299-421F-89BB-14B1F0B39FB7}" type="sibTrans" cxnId="{26D4CBC9-DC0A-4FB6-B4B6-59AB085A4681}">
      <dgm:prSet/>
      <dgm:spPr/>
      <dgm:t>
        <a:bodyPr/>
        <a:lstStyle/>
        <a:p>
          <a:endParaRPr lang="ru-RU"/>
        </a:p>
      </dgm:t>
    </dgm:pt>
    <dgm:pt modelId="{0BF09BB5-7B44-40B6-8D0F-931B256745AA}">
      <dgm:prSet phldrT="[Текст]"/>
      <dgm:spPr/>
      <dgm:t>
        <a:bodyPr/>
        <a:lstStyle/>
        <a:p>
          <a:r>
            <a:rPr lang="ru-RU" b="1" dirty="0" smtClean="0"/>
            <a:t>Безопасной</a:t>
          </a:r>
          <a:endParaRPr lang="ru-RU" b="1" dirty="0"/>
        </a:p>
      </dgm:t>
    </dgm:pt>
    <dgm:pt modelId="{5557951E-EA87-4B81-9019-85F6EABFCAE8}" type="parTrans" cxnId="{4FCE112E-D310-44FC-93A3-BC5441704FF9}">
      <dgm:prSet/>
      <dgm:spPr/>
      <dgm:t>
        <a:bodyPr/>
        <a:lstStyle/>
        <a:p>
          <a:endParaRPr lang="ru-RU"/>
        </a:p>
      </dgm:t>
    </dgm:pt>
    <dgm:pt modelId="{F74E160B-F505-4D8A-BAE6-49BEDF3AAAF6}" type="sibTrans" cxnId="{4FCE112E-D310-44FC-93A3-BC5441704FF9}">
      <dgm:prSet/>
      <dgm:spPr/>
      <dgm:t>
        <a:bodyPr/>
        <a:lstStyle/>
        <a:p>
          <a:endParaRPr lang="ru-RU"/>
        </a:p>
      </dgm:t>
    </dgm:pt>
    <dgm:pt modelId="{79D9FFBF-2E7B-4A6A-ADD1-0834D39FB737}">
      <dgm:prSet phldrT="[Текст]"/>
      <dgm:spPr/>
      <dgm:t>
        <a:bodyPr/>
        <a:lstStyle/>
        <a:p>
          <a:r>
            <a:rPr lang="ru-RU" b="1" dirty="0" smtClean="0"/>
            <a:t>Вариативной</a:t>
          </a:r>
          <a:endParaRPr lang="ru-RU" b="1" dirty="0"/>
        </a:p>
      </dgm:t>
    </dgm:pt>
    <dgm:pt modelId="{C380D6C3-3AD5-463E-ABCD-CF545628BA6F}" type="parTrans" cxnId="{09DDA5F2-55B6-4EED-A58F-D59BEE26240C}">
      <dgm:prSet/>
      <dgm:spPr/>
      <dgm:t>
        <a:bodyPr/>
        <a:lstStyle/>
        <a:p>
          <a:endParaRPr lang="ru-RU"/>
        </a:p>
      </dgm:t>
    </dgm:pt>
    <dgm:pt modelId="{F8F44C38-8C89-46B9-B047-685089546D5F}" type="sibTrans" cxnId="{09DDA5F2-55B6-4EED-A58F-D59BEE26240C}">
      <dgm:prSet/>
      <dgm:spPr/>
      <dgm:t>
        <a:bodyPr/>
        <a:lstStyle/>
        <a:p>
          <a:endParaRPr lang="ru-RU"/>
        </a:p>
      </dgm:t>
    </dgm:pt>
    <dgm:pt modelId="{144F8196-E455-42D7-9D46-2FFA2F32A2E5}" type="pres">
      <dgm:prSet presAssocID="{7F2E0D55-7753-4708-B3B5-F9D50CF1DC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757E0F-A076-421B-8B85-3BC699943515}" type="pres">
      <dgm:prSet presAssocID="{A1A96826-21A3-447B-9EC9-500F99CF3CD0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D36EE7-70F6-4480-B1B4-552ACACB9DC8}" type="pres">
      <dgm:prSet presAssocID="{5D60A4D9-6183-4323-903B-B8CE9B049EF2}" presName="sibTrans" presStyleCnt="0"/>
      <dgm:spPr/>
    </dgm:pt>
    <dgm:pt modelId="{C798F090-CFCD-484D-A847-E948198D7E43}" type="pres">
      <dgm:prSet presAssocID="{25D9011F-28C6-41B8-87EB-310E00E688C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6171-CD6A-4B58-81C7-F5DA056CC9BE}" type="pres">
      <dgm:prSet presAssocID="{F6E21F39-F2B0-47BB-A30C-2CD98D66C6F7}" presName="sibTrans" presStyleCnt="0"/>
      <dgm:spPr/>
    </dgm:pt>
    <dgm:pt modelId="{4C8C87D6-53E7-4D22-A6C8-1EBD3BEDD2BA}" type="pres">
      <dgm:prSet presAssocID="{0F482500-326B-4278-AEA4-67B6B8B8008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4D08E5-3D3C-4DC9-94A2-881C401CA653}" type="pres">
      <dgm:prSet presAssocID="{15149580-4474-476D-A9AF-4A4500238AB2}" presName="sibTrans" presStyleCnt="0"/>
      <dgm:spPr/>
    </dgm:pt>
    <dgm:pt modelId="{EA1F3910-F3A1-43FF-A5B2-30EB34E87148}" type="pres">
      <dgm:prSet presAssocID="{057E3AA2-47EC-4694-ADA7-CD45B49C9DBC}" presName="node" presStyleLbl="node1" presStyleIdx="3" presStyleCnt="6" custLinFactNeighborX="-12598" custLinFactNeighborY="-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B92644-52A8-4F6B-A5F1-2E30994F03ED}" type="pres">
      <dgm:prSet presAssocID="{F001B6CA-1299-421F-89BB-14B1F0B39FB7}" presName="sibTrans" presStyleCnt="0"/>
      <dgm:spPr/>
    </dgm:pt>
    <dgm:pt modelId="{6C595E4A-5424-4963-A76D-2864035456D4}" type="pres">
      <dgm:prSet presAssocID="{0BF09BB5-7B44-40B6-8D0F-931B256745A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45EB31-C6A3-43CE-8B28-57E1C7B7CFF7}" type="pres">
      <dgm:prSet presAssocID="{F74E160B-F505-4D8A-BAE6-49BEDF3AAAF6}" presName="sibTrans" presStyleCnt="0"/>
      <dgm:spPr/>
    </dgm:pt>
    <dgm:pt modelId="{8E62EDE2-4157-40AE-BB5F-70F820AC1EA6}" type="pres">
      <dgm:prSet presAssocID="{79D9FFBF-2E7B-4A6A-ADD1-0834D39FB73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E8DB31-B74D-41B8-AC9C-5B480A66EF8F}" srcId="{7F2E0D55-7753-4708-B3B5-F9D50CF1DC7A}" destId="{A1A96826-21A3-447B-9EC9-500F99CF3CD0}" srcOrd="0" destOrd="0" parTransId="{21D9EFDC-7A8E-434D-9DE4-0CBF90B45548}" sibTransId="{5D60A4D9-6183-4323-903B-B8CE9B049EF2}"/>
    <dgm:cxn modelId="{09DDA5F2-55B6-4EED-A58F-D59BEE26240C}" srcId="{7F2E0D55-7753-4708-B3B5-F9D50CF1DC7A}" destId="{79D9FFBF-2E7B-4A6A-ADD1-0834D39FB737}" srcOrd="5" destOrd="0" parTransId="{C380D6C3-3AD5-463E-ABCD-CF545628BA6F}" sibTransId="{F8F44C38-8C89-46B9-B047-685089546D5F}"/>
    <dgm:cxn modelId="{B4D8A7F3-0EBC-4BBC-BFC8-A732D0407B2A}" type="presOf" srcId="{0F482500-326B-4278-AEA4-67B6B8B80084}" destId="{4C8C87D6-53E7-4D22-A6C8-1EBD3BEDD2BA}" srcOrd="0" destOrd="0" presId="urn:microsoft.com/office/officeart/2005/8/layout/default#1"/>
    <dgm:cxn modelId="{835AB343-61FC-4B22-ACA6-6ACAD62B0698}" srcId="{7F2E0D55-7753-4708-B3B5-F9D50CF1DC7A}" destId="{25D9011F-28C6-41B8-87EB-310E00E688C6}" srcOrd="1" destOrd="0" parTransId="{07AF40D5-2E30-4FF3-AA86-D9B47391796F}" sibTransId="{F6E21F39-F2B0-47BB-A30C-2CD98D66C6F7}"/>
    <dgm:cxn modelId="{C2A5B71A-8A4C-4FC1-95A3-F15FAE7F0A64}" srcId="{7F2E0D55-7753-4708-B3B5-F9D50CF1DC7A}" destId="{0F482500-326B-4278-AEA4-67B6B8B80084}" srcOrd="2" destOrd="0" parTransId="{DFF536BC-5EB3-4BB9-AD5F-3664D6287B48}" sibTransId="{15149580-4474-476D-A9AF-4A4500238AB2}"/>
    <dgm:cxn modelId="{E00CAA7E-63DA-4EC7-BADE-D11256156312}" type="presOf" srcId="{25D9011F-28C6-41B8-87EB-310E00E688C6}" destId="{C798F090-CFCD-484D-A847-E948198D7E43}" srcOrd="0" destOrd="0" presId="urn:microsoft.com/office/officeart/2005/8/layout/default#1"/>
    <dgm:cxn modelId="{E04A045A-6AEC-4024-92B6-69BE5B1993C8}" type="presOf" srcId="{79D9FFBF-2E7B-4A6A-ADD1-0834D39FB737}" destId="{8E62EDE2-4157-40AE-BB5F-70F820AC1EA6}" srcOrd="0" destOrd="0" presId="urn:microsoft.com/office/officeart/2005/8/layout/default#1"/>
    <dgm:cxn modelId="{D90DDF39-E083-4F06-AFF8-8A8FE4CAC0F9}" type="presOf" srcId="{A1A96826-21A3-447B-9EC9-500F99CF3CD0}" destId="{E6757E0F-A076-421B-8B85-3BC699943515}" srcOrd="0" destOrd="0" presId="urn:microsoft.com/office/officeart/2005/8/layout/default#1"/>
    <dgm:cxn modelId="{4FCE112E-D310-44FC-93A3-BC5441704FF9}" srcId="{7F2E0D55-7753-4708-B3B5-F9D50CF1DC7A}" destId="{0BF09BB5-7B44-40B6-8D0F-931B256745AA}" srcOrd="4" destOrd="0" parTransId="{5557951E-EA87-4B81-9019-85F6EABFCAE8}" sibTransId="{F74E160B-F505-4D8A-BAE6-49BEDF3AAAF6}"/>
    <dgm:cxn modelId="{801656C3-9A88-4194-A90B-EF19301D274B}" type="presOf" srcId="{057E3AA2-47EC-4694-ADA7-CD45B49C9DBC}" destId="{EA1F3910-F3A1-43FF-A5B2-30EB34E87148}" srcOrd="0" destOrd="0" presId="urn:microsoft.com/office/officeart/2005/8/layout/default#1"/>
    <dgm:cxn modelId="{9D0709D9-18A6-4336-ACF5-54ED5F24A42B}" type="presOf" srcId="{7F2E0D55-7753-4708-B3B5-F9D50CF1DC7A}" destId="{144F8196-E455-42D7-9D46-2FFA2F32A2E5}" srcOrd="0" destOrd="0" presId="urn:microsoft.com/office/officeart/2005/8/layout/default#1"/>
    <dgm:cxn modelId="{26D4CBC9-DC0A-4FB6-B4B6-59AB085A4681}" srcId="{7F2E0D55-7753-4708-B3B5-F9D50CF1DC7A}" destId="{057E3AA2-47EC-4694-ADA7-CD45B49C9DBC}" srcOrd="3" destOrd="0" parTransId="{B84FF241-039A-4FDD-98C5-0A52A9785BCC}" sibTransId="{F001B6CA-1299-421F-89BB-14B1F0B39FB7}"/>
    <dgm:cxn modelId="{E0434903-F253-4B7A-98B4-866AF684DDBD}" type="presOf" srcId="{0BF09BB5-7B44-40B6-8D0F-931B256745AA}" destId="{6C595E4A-5424-4963-A76D-2864035456D4}" srcOrd="0" destOrd="0" presId="urn:microsoft.com/office/officeart/2005/8/layout/default#1"/>
    <dgm:cxn modelId="{29C2E496-2684-4DB4-A602-BF56BC9623C5}" type="presParOf" srcId="{144F8196-E455-42D7-9D46-2FFA2F32A2E5}" destId="{E6757E0F-A076-421B-8B85-3BC699943515}" srcOrd="0" destOrd="0" presId="urn:microsoft.com/office/officeart/2005/8/layout/default#1"/>
    <dgm:cxn modelId="{A53313BA-05EA-4AA2-BD64-0CB8E9686483}" type="presParOf" srcId="{144F8196-E455-42D7-9D46-2FFA2F32A2E5}" destId="{BDD36EE7-70F6-4480-B1B4-552ACACB9DC8}" srcOrd="1" destOrd="0" presId="urn:microsoft.com/office/officeart/2005/8/layout/default#1"/>
    <dgm:cxn modelId="{BBC698F1-EFDA-49BF-BF81-D2F110B4DB3E}" type="presParOf" srcId="{144F8196-E455-42D7-9D46-2FFA2F32A2E5}" destId="{C798F090-CFCD-484D-A847-E948198D7E43}" srcOrd="2" destOrd="0" presId="urn:microsoft.com/office/officeart/2005/8/layout/default#1"/>
    <dgm:cxn modelId="{F32068BB-A747-40C1-AA3F-C6F8C55CE27B}" type="presParOf" srcId="{144F8196-E455-42D7-9D46-2FFA2F32A2E5}" destId="{DE3B6171-CD6A-4B58-81C7-F5DA056CC9BE}" srcOrd="3" destOrd="0" presId="urn:microsoft.com/office/officeart/2005/8/layout/default#1"/>
    <dgm:cxn modelId="{5598D2A4-DEBF-4708-ACD7-05F970E91566}" type="presParOf" srcId="{144F8196-E455-42D7-9D46-2FFA2F32A2E5}" destId="{4C8C87D6-53E7-4D22-A6C8-1EBD3BEDD2BA}" srcOrd="4" destOrd="0" presId="urn:microsoft.com/office/officeart/2005/8/layout/default#1"/>
    <dgm:cxn modelId="{7AC71805-F146-4511-85F3-6EBF1AC3E3DD}" type="presParOf" srcId="{144F8196-E455-42D7-9D46-2FFA2F32A2E5}" destId="{4C4D08E5-3D3C-4DC9-94A2-881C401CA653}" srcOrd="5" destOrd="0" presId="urn:microsoft.com/office/officeart/2005/8/layout/default#1"/>
    <dgm:cxn modelId="{B290FE88-C150-4763-9B1D-5084909A7D69}" type="presParOf" srcId="{144F8196-E455-42D7-9D46-2FFA2F32A2E5}" destId="{EA1F3910-F3A1-43FF-A5B2-30EB34E87148}" srcOrd="6" destOrd="0" presId="urn:microsoft.com/office/officeart/2005/8/layout/default#1"/>
    <dgm:cxn modelId="{F9E94D5D-94C1-4366-BB54-8F7C5F1AB746}" type="presParOf" srcId="{144F8196-E455-42D7-9D46-2FFA2F32A2E5}" destId="{7BB92644-52A8-4F6B-A5F1-2E30994F03ED}" srcOrd="7" destOrd="0" presId="urn:microsoft.com/office/officeart/2005/8/layout/default#1"/>
    <dgm:cxn modelId="{C8635033-C6CE-4EEF-BD83-F7654434BAC6}" type="presParOf" srcId="{144F8196-E455-42D7-9D46-2FFA2F32A2E5}" destId="{6C595E4A-5424-4963-A76D-2864035456D4}" srcOrd="8" destOrd="0" presId="urn:microsoft.com/office/officeart/2005/8/layout/default#1"/>
    <dgm:cxn modelId="{04AC418A-14D0-4542-A9D0-65AC03B49F55}" type="presParOf" srcId="{144F8196-E455-42D7-9D46-2FFA2F32A2E5}" destId="{F345EB31-C6A3-43CE-8B28-57E1C7B7CFF7}" srcOrd="9" destOrd="0" presId="urn:microsoft.com/office/officeart/2005/8/layout/default#1"/>
    <dgm:cxn modelId="{43B5B13D-087C-4C92-B9E3-8662E60A5896}" type="presParOf" srcId="{144F8196-E455-42D7-9D46-2FFA2F32A2E5}" destId="{8E62EDE2-4157-40AE-BB5F-70F820AC1EA6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757E0F-A076-421B-8B85-3BC699943515}">
      <dsp:nvSpPr>
        <dsp:cNvPr id="0" name=""/>
        <dsp:cNvSpPr/>
      </dsp:nvSpPr>
      <dsp:spPr>
        <a:xfrm>
          <a:off x="0" y="363415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 Содержательно- насыщенной</a:t>
          </a:r>
          <a:endParaRPr lang="ru-RU" sz="1700" b="1" kern="1200" dirty="0"/>
        </a:p>
      </dsp:txBody>
      <dsp:txXfrm>
        <a:off x="0" y="363415"/>
        <a:ext cx="2542782" cy="1525669"/>
      </dsp:txXfrm>
    </dsp:sp>
    <dsp:sp modelId="{C798F090-CFCD-484D-A847-E948198D7E43}">
      <dsp:nvSpPr>
        <dsp:cNvPr id="0" name=""/>
        <dsp:cNvSpPr/>
      </dsp:nvSpPr>
      <dsp:spPr>
        <a:xfrm>
          <a:off x="2797060" y="363415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Полифункциональной</a:t>
          </a:r>
          <a:endParaRPr lang="ru-RU" sz="1700" b="1" kern="1200" dirty="0"/>
        </a:p>
      </dsp:txBody>
      <dsp:txXfrm>
        <a:off x="2797060" y="363415"/>
        <a:ext cx="2542782" cy="1525669"/>
      </dsp:txXfrm>
    </dsp:sp>
    <dsp:sp modelId="{4C8C87D6-53E7-4D22-A6C8-1EBD3BEDD2BA}">
      <dsp:nvSpPr>
        <dsp:cNvPr id="0" name=""/>
        <dsp:cNvSpPr/>
      </dsp:nvSpPr>
      <dsp:spPr>
        <a:xfrm>
          <a:off x="5594121" y="363415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Трансформируемой</a:t>
          </a:r>
          <a:endParaRPr lang="ru-RU" sz="1700" b="1" kern="1200" dirty="0"/>
        </a:p>
      </dsp:txBody>
      <dsp:txXfrm>
        <a:off x="5594121" y="363415"/>
        <a:ext cx="2542782" cy="1525669"/>
      </dsp:txXfrm>
    </dsp:sp>
    <dsp:sp modelId="{EA1F3910-F3A1-43FF-A5B2-30EB34E87148}">
      <dsp:nvSpPr>
        <dsp:cNvPr id="0" name=""/>
        <dsp:cNvSpPr/>
      </dsp:nvSpPr>
      <dsp:spPr>
        <a:xfrm>
          <a:off x="0" y="2131829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Доступной</a:t>
          </a:r>
          <a:endParaRPr lang="ru-RU" sz="1700" b="1" kern="1200" dirty="0"/>
        </a:p>
      </dsp:txBody>
      <dsp:txXfrm>
        <a:off x="0" y="2131829"/>
        <a:ext cx="2542782" cy="1525669"/>
      </dsp:txXfrm>
    </dsp:sp>
    <dsp:sp modelId="{6C595E4A-5424-4963-A76D-2864035456D4}">
      <dsp:nvSpPr>
        <dsp:cNvPr id="0" name=""/>
        <dsp:cNvSpPr/>
      </dsp:nvSpPr>
      <dsp:spPr>
        <a:xfrm>
          <a:off x="2797060" y="2143363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Безопасной</a:t>
          </a:r>
          <a:endParaRPr lang="ru-RU" sz="1700" b="1" kern="1200" dirty="0"/>
        </a:p>
      </dsp:txBody>
      <dsp:txXfrm>
        <a:off x="2797060" y="2143363"/>
        <a:ext cx="2542782" cy="1525669"/>
      </dsp:txXfrm>
    </dsp:sp>
    <dsp:sp modelId="{8E62EDE2-4157-40AE-BB5F-70F820AC1EA6}">
      <dsp:nvSpPr>
        <dsp:cNvPr id="0" name=""/>
        <dsp:cNvSpPr/>
      </dsp:nvSpPr>
      <dsp:spPr>
        <a:xfrm>
          <a:off x="5594121" y="2143363"/>
          <a:ext cx="2542782" cy="15256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Вариативной</a:t>
          </a:r>
          <a:endParaRPr lang="ru-RU" sz="1700" b="1" kern="1200" dirty="0"/>
        </a:p>
      </dsp:txBody>
      <dsp:txXfrm>
        <a:off x="5594121" y="2143363"/>
        <a:ext cx="2542782" cy="15256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12.11.2015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ПРЕДМЕТНО- ПРОСТРАНСТВЕННАЯ РАЗВИВАЮЩАЯ СРЕДА В ДОУ В СООТВЕТСТВИИ С ФГОС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9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935316814"/>
      </p:ext>
    </p:extLst>
  </p:cSld>
  <p:clrMapOvr>
    <a:masterClrMapping/>
  </p:clrMapOvr>
  <p:transition spd="slow" advTm="7237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Возможность разнообразного использования различных составляющих предметной среды (детская мебель, маты, мягкие модули, ширмы и т. д.)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     </a:t>
            </a:r>
            <a:r>
              <a:rPr lang="ru-RU" b="0" u="sng" dirty="0" err="1" smtClean="0">
                <a:solidFill>
                  <a:schemeClr val="bg2">
                    <a:lumMod val="50000"/>
                  </a:schemeClr>
                </a:solidFill>
                <a:effectLst/>
              </a:rPr>
              <a:t>Полифункциональность</a:t>
            </a:r>
            <a:r>
              <a:rPr lang="ru-RU" b="0" u="sng" dirty="0" smtClean="0">
                <a:solidFill>
                  <a:schemeClr val="bg2">
                    <a:lumMod val="50000"/>
                  </a:schemeClr>
                </a:solidFill>
                <a:effectLst/>
              </a:rPr>
              <a:t>    материалов </a:t>
            </a:r>
            <a:r>
              <a:rPr lang="ru-RU" b="0" u="sng" dirty="0">
                <a:solidFill>
                  <a:schemeClr val="bg2">
                    <a:lumMod val="50000"/>
                  </a:schemeClr>
                </a:solidFill>
                <a:effectLst/>
              </a:rPr>
              <a:t>предполагает</a:t>
            </a:r>
            <a:r>
              <a:rPr lang="ru-RU" b="0" dirty="0">
                <a:effectLst/>
              </a:rPr>
              <a:t>: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27378"/>
            <a:ext cx="4680520" cy="336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86" y="3227378"/>
            <a:ext cx="3940830" cy="293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18687017"/>
      </p:ext>
    </p:extLst>
  </p:cSld>
  <p:clrMapOvr>
    <a:masterClrMapping/>
  </p:clrMapOvr>
  <p:transition spd="slow" advTm="1044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348880"/>
            <a:ext cx="8147248" cy="3658411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/>
              <a:t>От образовательной ситуации</a:t>
            </a:r>
          </a:p>
          <a:p>
            <a:r>
              <a:rPr lang="ru-RU" dirty="0"/>
              <a:t>От меняющихся интересов детей</a:t>
            </a:r>
          </a:p>
          <a:p>
            <a:r>
              <a:rPr lang="ru-RU" dirty="0"/>
              <a:t>От возможностей детей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b="0" dirty="0" err="1" smtClean="0">
                <a:effectLst/>
              </a:rPr>
              <a:t>Трансформируемость</a:t>
            </a:r>
            <a:r>
              <a:rPr lang="ru-RU" b="0" dirty="0" smtClean="0">
                <a:effectLst/>
              </a:rPr>
              <a:t> </a:t>
            </a:r>
            <a:r>
              <a:rPr lang="ru-RU" b="0" dirty="0">
                <a:effectLst/>
              </a:rPr>
              <a:t>пространства обеспечивает возможность изменений РПП среды в зависимости: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9444590"/>
      </p:ext>
    </p:extLst>
  </p:cSld>
  <p:clrMapOvr>
    <a:masterClrMapping/>
  </p:clrMapOvr>
  <p:transition spd="slow" advTm="6427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8434" y="332656"/>
            <a:ext cx="684995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Трансформируемость пространства 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и </a:t>
            </a:r>
          </a:p>
          <a:p>
            <a:pPr algn="ctr"/>
            <a:r>
              <a:rPr lang="ru-RU" sz="3600" dirty="0" smtClean="0">
                <a:latin typeface="Monotype Corsiva" pitchFamily="66" charset="0"/>
              </a:rPr>
              <a:t>полифункциональность материалов</a:t>
            </a: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4" name="Picture 2" descr="C:\Users\Психолог\Desktop\развивающая предметно-пространственная среда\наташа группа\IMG_9518_новый разме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2348879"/>
            <a:ext cx="5040560" cy="336037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ownloads\image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36096" y="2348880"/>
            <a:ext cx="3375819" cy="33608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Наличие различных пространств(для игры, конструирования, уединения и пр.)</a:t>
            </a:r>
          </a:p>
          <a:p>
            <a:r>
              <a:rPr lang="ru-RU" dirty="0"/>
              <a:t>Периодическую сменяемость игрового материала</a:t>
            </a:r>
          </a:p>
          <a:p>
            <a:r>
              <a:rPr lang="ru-RU" dirty="0"/>
              <a:t>Разнообразие материалов и игрушек для обеспечения свободного выбора детьми</a:t>
            </a:r>
          </a:p>
          <a:p>
            <a:r>
              <a:rPr lang="ru-RU" dirty="0"/>
              <a:t>Появление новых </a:t>
            </a:r>
            <a:r>
              <a:rPr lang="ru-RU" dirty="0" smtClean="0"/>
              <a:t>предметов стимулирующих </a:t>
            </a:r>
            <a:r>
              <a:rPr lang="ru-RU" dirty="0"/>
              <a:t>игровую, двигательную, познавательную и исследовательскую активность детей.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ru-RU" sz="3600" b="0" u="sng" dirty="0">
                <a:solidFill>
                  <a:schemeClr val="accent3"/>
                </a:solidFill>
                <a:effectLst/>
              </a:rPr>
              <a:t>Вариативность </a:t>
            </a:r>
            <a:r>
              <a:rPr lang="ru-RU" sz="3600" b="0" u="sng" dirty="0" smtClean="0">
                <a:solidFill>
                  <a:schemeClr val="accent3"/>
                </a:solidFill>
                <a:effectLst/>
              </a:rPr>
              <a:t>среды предполагает</a:t>
            </a:r>
            <a:r>
              <a:rPr lang="ru-RU" sz="3600" b="0" u="sng" dirty="0">
                <a:solidFill>
                  <a:schemeClr val="accent3"/>
                </a:solidFill>
                <a:effectLst/>
              </a:rPr>
              <a:t>:</a:t>
            </a:r>
            <a:endParaRPr lang="ru-RU" sz="3600" u="sng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4447319"/>
      </p:ext>
    </p:extLst>
  </p:cSld>
  <p:clrMapOvr>
    <a:masterClrMapping/>
  </p:clrMapOvr>
  <p:transition spd="slow" advTm="5398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Доступность для воспитанников всех помещений, где осуществляется образовательная деятельность</a:t>
            </a:r>
          </a:p>
          <a:p>
            <a:r>
              <a:rPr lang="ru-RU" dirty="0"/>
              <a:t>Свободный доступ к играм, игрушкам, пособиям, обеспечивающим все виды детской активности</a:t>
            </a:r>
          </a:p>
          <a:p>
            <a:r>
              <a:rPr lang="ru-RU" dirty="0"/>
              <a:t>Исправность и сохранность материалов и оборудования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b="0" dirty="0">
                <a:solidFill>
                  <a:srgbClr val="FF0000"/>
                </a:solidFill>
                <a:effectLst/>
              </a:rPr>
              <a:t>Доступность среды предполагает</a:t>
            </a:r>
            <a:r>
              <a:rPr lang="ru-RU" b="0" dirty="0">
                <a:effectLst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40322071"/>
      </p:ext>
    </p:extLst>
  </p:cSld>
  <p:clrMapOvr>
    <a:masterClrMapping/>
  </p:clrMapOvr>
  <p:transition spd="slow" advTm="6271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3200" dirty="0" smtClean="0"/>
              <a:t>Соответствие </a:t>
            </a:r>
            <a:r>
              <a:rPr lang="ru-RU" sz="3200" dirty="0"/>
              <a:t>всех её элементов по обеспечению надёжности и безопасности, т. е. на игрушки должны быть сертификаты и декларации соответствия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b="0" dirty="0" smtClean="0">
                <a:solidFill>
                  <a:srgbClr val="00B0F0"/>
                </a:solidFill>
                <a:effectLst/>
              </a:rPr>
              <a:t>     Безопасность </a:t>
            </a:r>
            <a:r>
              <a:rPr lang="ru-RU" b="0" dirty="0">
                <a:solidFill>
                  <a:srgbClr val="00B0F0"/>
                </a:solidFill>
                <a:effectLst/>
              </a:rPr>
              <a:t>среды: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8842348"/>
      </p:ext>
    </p:extLst>
  </p:cSld>
  <p:clrMapOvr>
    <a:masterClrMapping/>
  </p:clrMapOvr>
  <p:transition spd="slow" advTm="4686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342615"/>
              </p:ext>
            </p:extLst>
          </p:nvPr>
        </p:nvGraphicFramePr>
        <p:xfrm>
          <a:off x="539750" y="2205038"/>
          <a:ext cx="8147049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83"/>
                <a:gridCol w="2715683"/>
                <a:gridCol w="271568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Младший возраст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Средний возраст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Старший и подготовительный возраст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-Накопление</a:t>
                      </a:r>
                      <a:r>
                        <a:rPr lang="ru-RU" baseline="0" dirty="0" smtClean="0"/>
                        <a:t> опыта предметно- познавательной и коммуникативной деятельности.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 Формирование опыта совместного со сверстниками действия, развитие познавательных интересов</a:t>
                      </a:r>
                      <a:r>
                        <a:rPr lang="ru-RU" baseline="0" dirty="0" smtClean="0"/>
                        <a:t> и творческое отражение впечатлений в различных видах продуктивной деятельности.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-Формирование</a:t>
                      </a:r>
                      <a:r>
                        <a:rPr lang="ru-RU" baseline="0" dirty="0" smtClean="0"/>
                        <a:t> познавательной активности, самостоятельности, ответственности и инициативы</a:t>
                      </a:r>
                    </a:p>
                    <a:p>
                      <a:r>
                        <a:rPr lang="ru-RU" baseline="0" dirty="0" smtClean="0"/>
                        <a:t>- Участие в преобразовании предметно- пространственной среды.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85821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Особенности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организацииразвивающей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преметно-пространственной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среды  </a:t>
            </a:r>
            <a:b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группе</a:t>
            </a:r>
            <a:endParaRPr lang="ru-RU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3269231"/>
      </p:ext>
    </p:extLst>
  </p:cSld>
  <p:clrMapOvr>
    <a:masterClrMapping/>
  </p:clrMapOvr>
  <p:transition spd="slow" advTm="15969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13991245"/>
              </p:ext>
            </p:extLst>
          </p:nvPr>
        </p:nvGraphicFramePr>
        <p:xfrm>
          <a:off x="457200" y="1268761"/>
          <a:ext cx="8075241" cy="54339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8248"/>
                <a:gridCol w="1914747"/>
                <a:gridCol w="1331999"/>
                <a:gridCol w="1498498"/>
                <a:gridCol w="1581749"/>
              </a:tblGrid>
              <a:tr h="422121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Образовательные</a:t>
                      </a:r>
                      <a:r>
                        <a:rPr lang="ru-RU" sz="24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области в соответствии с ФГОС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6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Физическое развитие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Познавательное развитие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Речевое развитие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Социально – коммуникативное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развитие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Художественно – эстетическое развитие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11060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Центры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7906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lang="ru-RU" sz="1200" dirty="0">
                          <a:effectLst/>
                        </a:rPr>
                        <a:t>    </a:t>
                      </a:r>
                      <a:r>
                        <a:rPr kumimoji="0" lang="ru-RU" altLang="ru-RU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Центр </a:t>
                      </a:r>
                      <a:r>
                        <a:rPr kumimoji="0" lang="ru-RU" altLang="ru-RU" sz="2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физи-ческого</a:t>
                      </a:r>
                      <a:r>
                        <a:rPr kumimoji="0" lang="ru-RU" altLang="ru-RU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развития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66"/>
                        </a:buClr>
                        <a:buSzPct val="75000"/>
                        <a:buFont typeface="Wingdings" pitchFamily="2" charset="2"/>
                        <a:buChar char="l"/>
                        <a:tabLst/>
                        <a:defRPr/>
                      </a:pPr>
                      <a:r>
                        <a:rPr kumimoji="0" lang="ru-RU" altLang="ru-RU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Центр </a:t>
                      </a:r>
                      <a:r>
                        <a:rPr kumimoji="0" lang="ru-RU" altLang="ru-RU" sz="2400" b="0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сохране-ния</a:t>
                      </a:r>
                      <a:r>
                        <a:rPr kumimoji="0" lang="ru-RU" altLang="ru-RU" sz="2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здоровья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 - Центр математики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  -Центр конструктивной деятельности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  -Центр науки, экологии и </a:t>
                      </a:r>
                      <a:r>
                        <a:rPr lang="ru-RU" sz="1600" dirty="0" err="1" smtClean="0">
                          <a:effectLst/>
                        </a:rPr>
                        <a:t>эксперименти-рования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-Центр книги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 Центр речевого развития или уголок речи, грамотности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 </a:t>
                      </a:r>
                      <a:r>
                        <a:rPr lang="ru-RU" sz="1600" dirty="0" smtClean="0">
                          <a:effectLst/>
                        </a:rPr>
                        <a:t>- Центр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игры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 </a:t>
                      </a:r>
                      <a:r>
                        <a:rPr lang="ru-RU" sz="1600" dirty="0" smtClean="0">
                          <a:effectLst/>
                        </a:rPr>
                        <a:t>- </a:t>
                      </a:r>
                      <a:r>
                        <a:rPr lang="ru-RU" sz="1600" dirty="0">
                          <a:effectLst/>
                        </a:rPr>
                        <a:t>Центр социально – эмоционального </a:t>
                      </a:r>
                      <a:r>
                        <a:rPr lang="ru-RU" sz="1600" dirty="0" smtClean="0">
                          <a:effectLst/>
                        </a:rPr>
                        <a:t>развития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-Центр ПДД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-Центр пожарной безопасности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-Центр труда, уголок дежурств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 </a:t>
                      </a:r>
                      <a:r>
                        <a:rPr lang="ru-RU" sz="1200" dirty="0" smtClean="0">
                          <a:effectLst/>
                        </a:rPr>
                        <a:t>- </a:t>
                      </a:r>
                      <a:r>
                        <a:rPr lang="ru-RU" sz="1600" dirty="0">
                          <a:effectLst/>
                        </a:rPr>
                        <a:t>Центр </a:t>
                      </a:r>
                      <a:r>
                        <a:rPr lang="ru-RU" sz="1600" dirty="0" smtClean="0">
                          <a:effectLst/>
                        </a:rPr>
                        <a:t>изобрази-тельной </a:t>
                      </a:r>
                      <a:r>
                        <a:rPr lang="ru-RU" sz="1600" dirty="0">
                          <a:effectLst/>
                        </a:rPr>
                        <a:t>деятельности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  </a:t>
                      </a:r>
                      <a:r>
                        <a:rPr lang="ru-RU" sz="1600" dirty="0" smtClean="0">
                          <a:effectLst/>
                        </a:rPr>
                        <a:t>-Центр музыкально- </a:t>
                      </a:r>
                      <a:r>
                        <a:rPr lang="ru-RU" sz="1600" dirty="0" err="1" smtClean="0">
                          <a:effectLst/>
                        </a:rPr>
                        <a:t>театрализо</a:t>
                      </a:r>
                      <a:r>
                        <a:rPr lang="ru-RU" sz="1600" dirty="0" smtClean="0">
                          <a:effectLst/>
                        </a:rPr>
                        <a:t>-ванной деятельности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Примерные центры развития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2587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4192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</a:t>
            </a:r>
            <a:r>
              <a:rPr lang="ru-RU" i="1" u="sng" dirty="0" smtClean="0">
                <a:solidFill>
                  <a:srgbClr val="7030A0"/>
                </a:solidFill>
              </a:rPr>
              <a:t>центр </a:t>
            </a:r>
            <a:r>
              <a:rPr lang="ru-RU" i="1" u="sng" dirty="0" smtClean="0">
                <a:solidFill>
                  <a:srgbClr val="7030A0"/>
                </a:solidFill>
              </a:rPr>
              <a:t>физического развития</a:t>
            </a:r>
            <a:endParaRPr lang="ru-RU" i="1" u="sng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User\Рабочий стол\ппрс\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072678" cy="4968552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ппрс\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196752"/>
            <a:ext cx="4041775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u="sng" dirty="0" smtClean="0">
                <a:solidFill>
                  <a:srgbClr val="FFC000"/>
                </a:solidFill>
              </a:rPr>
              <a:t>Центр </a:t>
            </a:r>
            <a:r>
              <a:rPr lang="ru-RU" u="sng" dirty="0" smtClean="0">
                <a:solidFill>
                  <a:srgbClr val="FFC000"/>
                </a:solidFill>
              </a:rPr>
              <a:t>математики </a:t>
            </a:r>
            <a:r>
              <a:rPr lang="ru-RU" u="sng" dirty="0" smtClean="0">
                <a:solidFill>
                  <a:srgbClr val="FFC000"/>
                </a:solidFill>
              </a:rPr>
              <a:t/>
            </a:r>
            <a:br>
              <a:rPr lang="ru-RU" u="sng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smtClean="0">
                <a:solidFill>
                  <a:srgbClr val="FFC000"/>
                </a:solidFill>
              </a:rPr>
              <a:t>    </a:t>
            </a:r>
            <a:r>
              <a:rPr lang="ru-RU" u="sng" dirty="0" smtClean="0">
                <a:solidFill>
                  <a:srgbClr val="FFC000"/>
                </a:solidFill>
              </a:rPr>
              <a:t>и  </a:t>
            </a:r>
            <a:r>
              <a:rPr lang="ru-RU" u="sng" dirty="0" err="1" smtClean="0">
                <a:solidFill>
                  <a:srgbClr val="FFC000"/>
                </a:solidFill>
              </a:rPr>
              <a:t>сенсороного</a:t>
            </a:r>
            <a:r>
              <a:rPr lang="ru-RU" u="sng" dirty="0" smtClean="0">
                <a:solidFill>
                  <a:srgbClr val="FFC000"/>
                </a:solidFill>
              </a:rPr>
              <a:t> развития</a:t>
            </a:r>
            <a:endParaRPr lang="ru-RU" u="sng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User\Рабочий стол\ппрс\$RA2C5GD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28736"/>
            <a:ext cx="4032448" cy="4736568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ппрс\0255c01a3770ab7ed3a0fee8fd67dfa8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28736"/>
            <a:ext cx="4104456" cy="4736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51896238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07157"/>
            <a:ext cx="9572596" cy="71794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429256" y="357166"/>
            <a:ext cx="37147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Может быть как мощным стимулом для развития, так и преградой мешающей развиваться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zer\Desktop\ппрс\6 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6"/>
            <a:ext cx="4040188" cy="4752528"/>
          </a:xfrm>
          <a:prstGeom prst="rect">
            <a:avLst/>
          </a:prstGeom>
          <a:noFill/>
        </p:spPr>
      </p:pic>
      <p:pic>
        <p:nvPicPr>
          <p:cNvPr id="1027" name="Picture 3" descr="C:\Users\Uzer\Desktop\ппрс\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412776"/>
            <a:ext cx="4031431" cy="4752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zer\Desktop\ппрс\1350b954491fbfee904b3eddc884011f.jpg 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40768"/>
            <a:ext cx="4040188" cy="4824536"/>
          </a:xfrm>
          <a:prstGeom prst="rect">
            <a:avLst/>
          </a:prstGeom>
          <a:noFill/>
        </p:spPr>
      </p:pic>
      <p:pic>
        <p:nvPicPr>
          <p:cNvPr id="2051" name="Picture 3" descr="C:\Users\Uzer\Desktop\ппрс\23546_a0458aab36c1db14e60c1e828c5a6e91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412776"/>
            <a:ext cx="4041775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er\Desktop\ппрс\428065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zer\Desktop\ппрс\detsad-251576-141304038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4104456" cy="4968551"/>
          </a:xfrm>
          <a:prstGeom prst="rect">
            <a:avLst/>
          </a:prstGeom>
          <a:noFill/>
        </p:spPr>
      </p:pic>
      <p:pic>
        <p:nvPicPr>
          <p:cNvPr id="12291" name="Picture 3" descr="C:\Users\Uzer\Desktop\ппрс\didakticheskij_sto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268760"/>
            <a:ext cx="404177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Uzer\Desktop\ппрс\img_36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32448" cy="4896544"/>
          </a:xfrm>
          <a:prstGeom prst="rect">
            <a:avLst/>
          </a:prstGeom>
          <a:noFill/>
        </p:spPr>
      </p:pic>
      <p:pic>
        <p:nvPicPr>
          <p:cNvPr id="13315" name="Picture 3" descr="C:\Users\Uzer\Desktop\ппрс\matsred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268760"/>
            <a:ext cx="404177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</a:t>
            </a:r>
            <a:r>
              <a:rPr lang="ru-RU" dirty="0" smtClean="0"/>
              <a:t> </a:t>
            </a:r>
            <a:r>
              <a:rPr lang="ru-RU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Центр </a:t>
            </a:r>
            <a:br>
              <a:rPr lang="ru-RU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u="sng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конструкторской деятельности</a:t>
            </a:r>
            <a:endParaRPr lang="ru-RU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Uzer\Desktop\detskiy-sad-2550-38_500_375_8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4042792" cy="4680520"/>
          </a:xfrm>
          <a:prstGeom prst="rect">
            <a:avLst/>
          </a:prstGeom>
          <a:noFill/>
        </p:spPr>
      </p:pic>
      <p:pic>
        <p:nvPicPr>
          <p:cNvPr id="36867" name="Picture 3" descr="C:\Users\Uzer\Desktop\eb9a25d95cd52d999d571cdc56ba8314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484784"/>
            <a:ext cx="404177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zer\Desktop\ппрс\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560840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</a:t>
            </a:r>
            <a:r>
              <a:rPr lang="ru-RU" u="sng" dirty="0" smtClean="0">
                <a:solidFill>
                  <a:srgbClr val="0070C0"/>
                </a:solidFill>
              </a:rPr>
              <a:t>Центр </a:t>
            </a:r>
            <a:r>
              <a:rPr lang="ru-RU" dirty="0" smtClean="0">
                <a:solidFill>
                  <a:srgbClr val="0070C0"/>
                </a:solidFill>
              </a:rPr>
              <a:t/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          </a:t>
            </a:r>
            <a:r>
              <a:rPr lang="ru-RU" u="sng" dirty="0" smtClean="0">
                <a:solidFill>
                  <a:srgbClr val="0070C0"/>
                </a:solidFill>
              </a:rPr>
              <a:t>науки и экологии</a:t>
            </a:r>
            <a:endParaRPr lang="ru-RU" u="sng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zer\Desktop\ппрс\0010-011-TSentr-Pesok-voda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84784"/>
            <a:ext cx="4040188" cy="4680520"/>
          </a:xfrm>
          <a:prstGeom prst="rect">
            <a:avLst/>
          </a:prstGeom>
          <a:noFill/>
        </p:spPr>
      </p:pic>
      <p:pic>
        <p:nvPicPr>
          <p:cNvPr id="4099" name="Picture 3" descr="C:\Users\Uzer\Desktop\ппрс\20cd74458d04126178937e866f9e926a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484784"/>
            <a:ext cx="4041775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zer\Desktop\ппрс\5986f929b83c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76672"/>
            <a:ext cx="4040188" cy="5688632"/>
          </a:xfrm>
          <a:prstGeom prst="rect">
            <a:avLst/>
          </a:prstGeom>
          <a:noFill/>
        </p:spPr>
      </p:pic>
      <p:pic>
        <p:nvPicPr>
          <p:cNvPr id="5123" name="Picture 3" descr="C:\Users\Uzer\Desktop\ппрс\10480_html_m3bbda73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672"/>
            <a:ext cx="4176464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zer\Desktop\ппрс\292910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32448" cy="4896544"/>
          </a:xfrm>
          <a:prstGeom prst="rect">
            <a:avLst/>
          </a:prstGeom>
          <a:noFill/>
        </p:spPr>
      </p:pic>
      <p:pic>
        <p:nvPicPr>
          <p:cNvPr id="6147" name="Picture 3" descr="C:\Users\Uzer\Desktop\ппрс\56130456a3ac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410445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Предметно – пространственная</a:t>
            </a:r>
            <a:br>
              <a:rPr lang="ru-RU" dirty="0" smtClean="0"/>
            </a:br>
            <a:r>
              <a:rPr lang="ru-RU" dirty="0" smtClean="0"/>
              <a:t>                    среда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Система материальных объектов и средств деятельности ребёнка, моделирующая содержание развития его духовного и физического облика в соответствии с требованиями основной образовательной программы дошкольного образования</a:t>
            </a:r>
            <a:endParaRPr lang="ru-RU" dirty="0"/>
          </a:p>
        </p:txBody>
      </p:sp>
      <p:pic>
        <p:nvPicPr>
          <p:cNvPr id="2050" name="Picture 2" descr="C:\Documents and Settings\User\Рабочий стол\ппрс\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00436"/>
            <a:ext cx="4040188" cy="3030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zer\Desktop\ппрс\583206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0188" cy="5112568"/>
          </a:xfrm>
          <a:prstGeom prst="rect">
            <a:avLst/>
          </a:prstGeom>
          <a:noFill/>
        </p:spPr>
      </p:pic>
      <p:pic>
        <p:nvPicPr>
          <p:cNvPr id="7171" name="Picture 3" descr="C:\Users\Uzer\Desktop\ппрс\624862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52736"/>
            <a:ext cx="4176464" cy="51125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zer\Desktop\ппрс\1330432537_8_marta_0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104456" cy="5184576"/>
          </a:xfrm>
          <a:prstGeom prst="rect">
            <a:avLst/>
          </a:prstGeom>
          <a:noFill/>
        </p:spPr>
      </p:pic>
      <p:pic>
        <p:nvPicPr>
          <p:cNvPr id="8195" name="Picture 3" descr="C:\Users\Uzer\Desktop\ппрс\1330432448_8_marta_0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03244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dirty="0" smtClean="0"/>
              <a:t>   </a:t>
            </a:r>
            <a:r>
              <a:rPr lang="ru-RU" u="sng" dirty="0" smtClean="0">
                <a:solidFill>
                  <a:srgbClr val="C00000"/>
                </a:solidFill>
              </a:rPr>
              <a:t>Природные </a:t>
            </a:r>
            <a:r>
              <a:rPr lang="ru-RU" u="sng" dirty="0" smtClean="0">
                <a:solidFill>
                  <a:srgbClr val="C00000"/>
                </a:solidFill>
              </a:rPr>
              <a:t>уголки</a:t>
            </a:r>
            <a:endParaRPr lang="ru-RU" u="sng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Uzer\Desktop\ппрс\0ce082a906e2b28d1c2d3feefb605af9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96752"/>
            <a:ext cx="4114800" cy="4968552"/>
          </a:xfrm>
          <a:prstGeom prst="rect">
            <a:avLst/>
          </a:prstGeom>
          <a:noFill/>
        </p:spPr>
      </p:pic>
      <p:pic>
        <p:nvPicPr>
          <p:cNvPr id="29699" name="Picture 3" descr="C:\Users\Uzer\Desktop\ппрс\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196752"/>
            <a:ext cx="4041775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Uzer\Desktop\ппрс\14-5(6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124744"/>
            <a:ext cx="4032449" cy="5040560"/>
          </a:xfrm>
          <a:prstGeom prst="rect">
            <a:avLst/>
          </a:prstGeom>
          <a:noFill/>
        </p:spPr>
      </p:pic>
      <p:pic>
        <p:nvPicPr>
          <p:cNvPr id="30723" name="Picture 3" descr="C:\Users\Uzer\Desktop\ппрс\98fe078e55c2a36aa0da50b649d3c9a5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124744"/>
            <a:ext cx="4103439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zer\Desktop\ппрс\2014-03-20-09-37-29_deco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80728"/>
            <a:ext cx="4042792" cy="5184576"/>
          </a:xfrm>
          <a:prstGeom prst="rect">
            <a:avLst/>
          </a:prstGeom>
          <a:noFill/>
        </p:spPr>
      </p:pic>
      <p:pic>
        <p:nvPicPr>
          <p:cNvPr id="31747" name="Picture 3" descr="C:\Users\Uzer\Desktop\ппрс\2014-03-20-09-37-29_deco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980728"/>
            <a:ext cx="4041775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zer\Desktop\ппрс\288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4704"/>
            <a:ext cx="4042792" cy="5400600"/>
          </a:xfrm>
          <a:prstGeom prst="rect">
            <a:avLst/>
          </a:prstGeom>
          <a:noFill/>
        </p:spPr>
      </p:pic>
      <p:pic>
        <p:nvPicPr>
          <p:cNvPr id="32771" name="Picture 3" descr="C:\Users\Uzer\Desktop\ппрс\162067_html_m35fc52c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4032448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zer\Desktop\ппрс\ad03f2c5af99dc316c6d6adbe48018c5 (1)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2792" cy="5112568"/>
          </a:xfrm>
          <a:prstGeom prst="rect">
            <a:avLst/>
          </a:prstGeom>
          <a:noFill/>
        </p:spPr>
      </p:pic>
      <p:pic>
        <p:nvPicPr>
          <p:cNvPr id="33795" name="Picture 3" descr="C:\Users\Uzer\Desktop\ппрс\analiz-nod-v-dou-po-matematike-2519-small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03244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Uzer\Desktop\ппрс\detsad-181020-139576579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08720"/>
            <a:ext cx="4042792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4819" name="Picture 3" descr="C:\Users\Uzer\Desktop\ппрс\DSC0167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908720"/>
            <a:ext cx="4041775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Uzer\Desktop\ппрс\zona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032448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3" name="Picture 3" descr="C:\Users\Uzer\Desktop\ппрс\наш экспериментальный уголо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908720"/>
            <a:ext cx="4041775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r>
              <a:rPr lang="ru-RU" u="sng" dirty="0" smtClean="0">
                <a:solidFill>
                  <a:srgbClr val="92D050"/>
                </a:solidFill>
              </a:rPr>
              <a:t>Центр </a:t>
            </a:r>
            <a:r>
              <a:rPr lang="ru-RU" u="sng" dirty="0" smtClean="0">
                <a:solidFill>
                  <a:srgbClr val="92D050"/>
                </a:solidFill>
              </a:rPr>
              <a:t>речевого развития</a:t>
            </a:r>
            <a:endParaRPr lang="ru-RU" u="sng" dirty="0">
              <a:solidFill>
                <a:srgbClr val="92D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zer\Desktop\ппрс\56189a95dd5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40188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C:\Users\Uzer\Desktop\ппрс\6174304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4104456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Создавая развивающую предметно-пространственную среду любой возрастной группы в ДОУ, необходимо учитывать психологические основы конструктивного взаимодействия участников воспитательно-образовательного процесса, дизайн </a:t>
            </a:r>
            <a:r>
              <a:rPr lang="ru-RU" dirty="0" smtClean="0"/>
              <a:t> </a:t>
            </a:r>
            <a:r>
              <a:rPr lang="ru-RU" dirty="0"/>
              <a:t>современной среды дошкольного учреждения и психологические особенности возрастной группы, на которую нацелена данная среда.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Развивающая предметно-пространственная среда – часть образовательной среды, представленная специально организованным пространством </a:t>
            </a:r>
          </a:p>
        </p:txBody>
      </p:sp>
    </p:spTree>
    <p:extLst>
      <p:ext uri="{BB962C8B-B14F-4D97-AF65-F5344CB8AC3E}">
        <p14:creationId xmlns="" xmlns:p14="http://schemas.microsoft.com/office/powerpoint/2010/main" val="1214108023"/>
      </p:ext>
    </p:extLst>
  </p:cSld>
  <p:clrMapOvr>
    <a:masterClrMapping/>
  </p:clrMapOvr>
  <p:transition spd="slow" advTm="19096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zer\Desktop\ппрс\b894560da8251bcd5144c73fa9b5d33c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032448" cy="5184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3" name="Picture 3" descr="C:\Users\Uzer\Desktop\ппрс\detsad-139343891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980728"/>
            <a:ext cx="4042793" cy="51845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zer\Desktop\ппрс\Книжный уголок 2_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2792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7" name="Picture 3" descr="C:\Users\Uzer\Desktop\ппрс\Книжный уголо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052736"/>
            <a:ext cx="4175447" cy="51125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FF0000"/>
                </a:solidFill>
              </a:rPr>
              <a:t>Театрализованная деятельность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Uzer\Desktop\ппрс\Театральный уголок_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279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Users\Uzer\Desktop\ппрс\Ферм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113783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Uzer\Desktop\ппрс\208d6fb08f64f9d6e5fd3ad7110712b8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279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1" name="Picture 3" descr="C:\Users\Uzer\Desktop\ппрс\13501433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052736"/>
            <a:ext cx="4041775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Uzer\Desktop\ппрс\aHR0cDovL3BsYW5ldGFkZXRzdHZhLm5ldC93cC1jb250ZW50L3VwbG9hZHMvMjAxMy8xMi9vcmdhbml6YWNpeWEtcHJlZG1ldG5vLXJhenZpdmF5dXNoaGVqLWlncm92b2otc3JlZHktdi1kb3UyLTY0MHg0NDIuanBlZw==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08720"/>
            <a:ext cx="404018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zer\Documents\ппрс\135014331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908720"/>
            <a:ext cx="4041775" cy="5256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u="sng" dirty="0" smtClean="0">
                <a:solidFill>
                  <a:srgbClr val="00B050"/>
                </a:solidFill>
              </a:rPr>
              <a:t>Центр игры </a:t>
            </a:r>
            <a:endParaRPr lang="ru-RU" u="sng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zer\Desktop\ппрс\1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24586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Uzer\Desktop\ппрс\21111aa55fa5e8e0eb9d31c20075361f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196752"/>
            <a:ext cx="4103439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zer\Desktop\ппрс\89363_html_74523b6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03244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Uzer\Desktop\ппрс\678899_html_m113230f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03244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Uzer\Desktop\ппрс\1330430369_8_marta_1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03244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Uzer\Desktop\ппрс\CIMG3857-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032448" cy="5040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Uzer\Desktop\ппрс\d8447c8807d5176d1d5c2b66ac00f0f2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3244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Uzer\Desktop\ппрс\detsad-139313560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052736"/>
            <a:ext cx="4041775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Uzer\Desktop\ппрс\fae37a01b7b5432acfa592d1f54cb1a5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3244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C:\Users\Uzer\Desktop\ппрс\IMG_2410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4104455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276872"/>
            <a:ext cx="8147248" cy="3730419"/>
          </a:xfrm>
        </p:spPr>
        <p:txBody>
          <a:bodyPr/>
          <a:lstStyle/>
          <a:p>
            <a:r>
              <a:rPr lang="ru-RU" dirty="0" smtClean="0"/>
              <a:t>Возможность общения и совместной деятельности детей и взрослых.</a:t>
            </a:r>
          </a:p>
          <a:p>
            <a:r>
              <a:rPr lang="ru-RU" dirty="0" smtClean="0"/>
              <a:t>Возможность двигательной активности детей.</a:t>
            </a:r>
          </a:p>
          <a:p>
            <a:r>
              <a:rPr lang="ru-RU" dirty="0" smtClean="0"/>
              <a:t>Возможность для уединения.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Развивающая предметно- пространственная среда должна обеспечивать: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4488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Uzer\Desktop\ппрс\p52_s42026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403244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C:\Users\Uzer\Desktop\ппрс\Ателье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1124744"/>
            <a:ext cx="4042792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Uzer\Desktop\ппрс\Будем причёсыватьс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032448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Uzer\Desktop\ппрс\Делаем покупк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1052736"/>
            <a:ext cx="4042792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Uzer\Desktop\ппрс\Игров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80728"/>
            <a:ext cx="4040188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Picture 3" descr="C:\Users\Uzer\Desktop\ппрс\article137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980728"/>
            <a:ext cx="404279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zer\Desktop\ппрс\76623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640960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u="sng" dirty="0" smtClean="0">
                <a:solidFill>
                  <a:srgbClr val="FF0000"/>
                </a:solidFill>
              </a:rPr>
              <a:t>Центр ПДД и ОБЖ</a:t>
            </a:r>
            <a:endParaRPr lang="ru-RU" u="sng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Uzer\Desktop\ппрс\db4698c0c7272365e05b2b2edd4b8515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4032448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C:\Users\Uzer\Desktop\ппрс\detsad-213893-14424005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1268760"/>
            <a:ext cx="411480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Uzer\Desktop\ппрс\IMG_022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52736"/>
            <a:ext cx="404018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C:\Users\Uzer\Desktop\ппрс\2af10576e319c4df3e53955cef9a329d.jp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042793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</a:t>
            </a:r>
            <a:r>
              <a:rPr lang="ru-RU" sz="3600" dirty="0" smtClean="0">
                <a:solidFill>
                  <a:srgbClr val="FF0000"/>
                </a:solidFill>
              </a:rPr>
              <a:t>Центр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chemeClr val="accent3"/>
                </a:solidFill>
              </a:rPr>
              <a:t>художественно – эстетического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              </a:t>
            </a:r>
            <a:r>
              <a:rPr lang="ru-RU" sz="3600" dirty="0" smtClean="0">
                <a:solidFill>
                  <a:srgbClr val="FF0000"/>
                </a:solidFill>
              </a:rPr>
              <a:t>развития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Uzer\Desktop\ппрс\e234842d1e34eff1b003e8627ccbcb2e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28800"/>
            <a:ext cx="404279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9" name="Picture 3" descr="C:\Users\Uzer\Desktop\ппрс\p15_izo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1628800"/>
            <a:ext cx="4042793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zer\Desktop\ппрс\sreda_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412776"/>
            <a:ext cx="8147248" cy="511256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Целью</a:t>
            </a:r>
            <a:r>
              <a:rPr lang="ru-RU" dirty="0"/>
              <a:t> гендерного подхода в педагогике является воспитание детей разного пола, одинаково способных к самореализации и раскрытию своих потенциальных </a:t>
            </a:r>
            <a:r>
              <a:rPr lang="ru-RU" dirty="0" smtClean="0"/>
              <a:t>возможностей</a:t>
            </a:r>
          </a:p>
          <a:p>
            <a:r>
              <a:rPr lang="ru-RU" b="1" dirty="0"/>
              <a:t>Для реализации данной цели необходимо решение следующих задач:</a:t>
            </a:r>
            <a:endParaRPr lang="ru-RU" dirty="0"/>
          </a:p>
          <a:p>
            <a:r>
              <a:rPr lang="ru-RU" dirty="0"/>
              <a:t>1) накопление игрового материала (отдельно для мальчиков и девочек) для развития психофизического, умственного, речевого, нравственного потенциала дошкольников и их творческих способностей;</a:t>
            </a:r>
          </a:p>
          <a:p>
            <a:r>
              <a:rPr lang="ru-RU" dirty="0"/>
              <a:t>2) подбор и изготовление дидактических игр, способствующих формированию гендерных представлений у детей и желание использовать полученные знания и умения в игровых ситуациях и </a:t>
            </a:r>
            <a:r>
              <a:rPr lang="ru-RU" dirty="0" smtClean="0"/>
              <a:t>быту</a:t>
            </a:r>
          </a:p>
          <a:p>
            <a:r>
              <a:rPr lang="ru-RU" dirty="0" smtClean="0"/>
              <a:t>3) организация </a:t>
            </a:r>
            <a:r>
              <a:rPr lang="ru-RU" dirty="0"/>
              <a:t>предметно-развивающего пространства в группах, способствующего формированию гендерной идентичности и гендерной социализации дошкольников.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2800" b="0" u="sng" dirty="0">
                <a:solidFill>
                  <a:srgbClr val="92D050"/>
                </a:solidFill>
                <a:effectLst/>
              </a:rPr>
              <a:t>О</a:t>
            </a:r>
            <a:r>
              <a:rPr lang="ru-RU" sz="2800" b="0" u="sng" dirty="0" smtClean="0">
                <a:solidFill>
                  <a:srgbClr val="92D050"/>
                </a:solidFill>
                <a:effectLst/>
              </a:rPr>
              <a:t>рганизация </a:t>
            </a:r>
            <a:r>
              <a:rPr lang="ru-RU" sz="2800" b="0" u="sng" dirty="0">
                <a:solidFill>
                  <a:srgbClr val="92D050"/>
                </a:solidFill>
                <a:effectLst/>
              </a:rPr>
              <a:t>предметно-развивающей </a:t>
            </a:r>
            <a:r>
              <a:rPr lang="ru-RU" sz="2800" b="0" u="sng" dirty="0" smtClean="0">
                <a:solidFill>
                  <a:srgbClr val="92D050"/>
                </a:solidFill>
                <a:effectLst/>
              </a:rPr>
              <a:t>среды </a:t>
            </a:r>
            <a:r>
              <a:rPr lang="ru-RU" sz="2800" b="0" u="sng" dirty="0">
                <a:solidFill>
                  <a:srgbClr val="92D050"/>
                </a:solidFill>
                <a:effectLst/>
              </a:rPr>
              <a:t>с учётом гендерного подхода.</a:t>
            </a:r>
            <a:endParaRPr lang="ru-RU" sz="2800" u="sng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3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. Среда должна выполнять образовательную, развивающую, воспитывающую, стимулирующую, организованную, коммуникативную функции. Но самое главное – она должна работать на развитие самостоятельности и самодеятельности ребенка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2. Необходимо гибкое и вариативное использование пространства. Среда должна служить удовлетворению потребностей и интересов ребенка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3. Форма и дизайн предметов ориентирована на безопасность и возраст детей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4. Элементы декора должны быть легко сменяемыми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5. В каждой группе необходимо предусмотреть место для детской экспериментальной деятельности.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             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Создавая </a:t>
            </a:r>
            <a:br>
              <a:rPr lang="ru-RU" dirty="0" smtClean="0">
                <a:solidFill>
                  <a:srgbClr val="FFFF00"/>
                </a:solidFill>
                <a:effectLst/>
              </a:rPr>
            </a:br>
            <a:r>
              <a:rPr lang="ru-RU" dirty="0" smtClean="0">
                <a:solidFill>
                  <a:srgbClr val="FFFF00"/>
                </a:solidFill>
                <a:effectLst/>
              </a:rPr>
              <a:t>предметно-развивающую </a:t>
            </a:r>
            <a:r>
              <a:rPr lang="ru-RU" dirty="0">
                <a:solidFill>
                  <a:srgbClr val="FFFF00"/>
                </a:solidFill>
                <a:effectLst/>
              </a:rPr>
              <a:t>среду </a:t>
            </a:r>
            <a:r>
              <a:rPr lang="ru-RU" dirty="0" smtClean="0">
                <a:solidFill>
                  <a:srgbClr val="FFFF00"/>
                </a:solidFill>
                <a:effectLst/>
              </a:rPr>
              <a:t>  необходимо </a:t>
            </a:r>
            <a:r>
              <a:rPr lang="ru-RU" dirty="0">
                <a:solidFill>
                  <a:srgbClr val="FFFF00"/>
                </a:solidFill>
                <a:effectLst/>
              </a:rPr>
              <a:t>помнить: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28157951"/>
      </p:ext>
    </p:extLst>
  </p:cSld>
  <p:clrMapOvr>
    <a:masterClrMapping/>
  </p:clrMapOvr>
  <p:transition spd="slow" advTm="15672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deti_mach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96136" y="1844824"/>
            <a:ext cx="2880319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3" descr="C:\Users\User\Desktop\odlfbj35v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2204864"/>
            <a:ext cx="2483768" cy="2627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4" descr="C:\Users\User\Desktop\106966736_51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87824" y="2708920"/>
            <a:ext cx="2808312" cy="33123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915816" y="188640"/>
            <a:ext cx="4322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i="1" dirty="0" smtClean="0">
                <a:solidFill>
                  <a:schemeClr val="accent6"/>
                </a:solidFill>
              </a:rPr>
              <a:t>Должна обеспечивать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340768"/>
            <a:ext cx="173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/>
                </a:solidFill>
              </a:rPr>
              <a:t>Общение детей</a:t>
            </a:r>
            <a:endParaRPr lang="ru-RU" i="1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8144" y="980728"/>
            <a:ext cx="3069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chemeClr val="accent6"/>
                </a:solidFill>
              </a:rPr>
              <a:t>Двигательную активность</a:t>
            </a:r>
            <a:endParaRPr lang="ru-RU" i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9832" y="1772816"/>
            <a:ext cx="262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accent6"/>
                </a:solidFill>
              </a:rPr>
              <a:t>Возможность уединения</a:t>
            </a:r>
            <a:endParaRPr lang="ru-RU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04664"/>
            <a:ext cx="8291264" cy="5602627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6. Организуя предметную среду в групповом помещении необходимо учитывать закономерности психического развития, показатели их здоровья, психофизиологические и коммуникативные особенности, уровень общего и речевого развития, а также показатели эмоционально - </a:t>
            </a:r>
            <a:r>
              <a:rPr lang="ru-RU" dirty="0" err="1"/>
              <a:t>потребностной</a:t>
            </a:r>
            <a:r>
              <a:rPr lang="ru-RU" dirty="0"/>
              <a:t> сферы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7. Цветовая палитра должна быть представлена теплыми, пастельными тонами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8. При создании развивающего пространства в групповом помещении необходимо учитывать ведущую роль игровой деятельности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9. Предметно-развивающая среда группы должна меняться в зависимости от возрастных особенностей детей, периода обучения, образовательной программы.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2494086"/>
      </p:ext>
    </p:extLst>
  </p:cSld>
  <p:clrMapOvr>
    <a:masterClrMapping/>
  </p:clrMapOvr>
  <p:transition spd="slow" advTm="10869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44545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6468">
        <p:split orient="vert"/>
      </p:transition>
    </mc:Choice>
    <mc:Fallback>
      <p:transition spd="slow" advTm="64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85729"/>
            <a:ext cx="8103274" cy="554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77582784"/>
              </p:ext>
            </p:extLst>
          </p:nvPr>
        </p:nvGraphicFramePr>
        <p:xfrm>
          <a:off x="611560" y="2276872"/>
          <a:ext cx="8136904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err="1" smtClean="0">
                <a:solidFill>
                  <a:schemeClr val="accent3">
                    <a:lumMod val="75000"/>
                  </a:schemeClr>
                </a:solidFill>
              </a:rPr>
              <a:t>Психолого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– педагогические требования к созданию 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предметно-пространственной 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развивающей 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</a:rPr>
              <a:t>среды.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1813205536"/>
      </p:ext>
    </p:extLst>
  </p:cSld>
  <p:clrMapOvr>
    <a:masterClrMapping/>
  </p:clrMapOvr>
  <p:transition spd="slow" advTm="9756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091688"/>
          </a:xfrm>
        </p:spPr>
        <p:txBody>
          <a:bodyPr/>
          <a:lstStyle/>
          <a:p>
            <a:r>
              <a:rPr lang="ru-RU" dirty="0"/>
              <a:t>Разнообразие материалов, оборудования, инвентаря в группе</a:t>
            </a:r>
          </a:p>
          <a:p>
            <a:r>
              <a:rPr lang="ru-RU" dirty="0"/>
              <a:t>Должна соответствовать возрастным особенностям и содержанию программы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Насыщенность ППР среды предполагает: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67342"/>
            <a:ext cx="4104456" cy="308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48" y="3367342"/>
            <a:ext cx="37147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04469658"/>
      </p:ext>
    </p:extLst>
  </p:cSld>
  <p:clrMapOvr>
    <a:masterClrMapping/>
  </p:clrMapOvr>
  <p:transition spd="slow" advTm="224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651</TotalTime>
  <Words>613</Words>
  <Application>Microsoft Office PowerPoint</Application>
  <PresentationFormat>Экран (4:3)</PresentationFormat>
  <Paragraphs>115</Paragraphs>
  <Slides>61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Открытая</vt:lpstr>
      <vt:lpstr>ПРЕДМЕТНО- ПРОСТРАНСТВЕННАЯ РАЗВИВАЮЩАЯ СРЕДА В ДОУ В СООТВЕТСТВИИ С ФГОС</vt:lpstr>
      <vt:lpstr>Слайд 2</vt:lpstr>
      <vt:lpstr>Предметно – пространственная                     среда </vt:lpstr>
      <vt:lpstr>Развивающая предметно-пространственная среда – часть образовательной среды, представленная специально организованным пространством </vt:lpstr>
      <vt:lpstr>Развивающая предметно- пространственная среда должна обеспечивать:</vt:lpstr>
      <vt:lpstr>Слайд 6</vt:lpstr>
      <vt:lpstr>Слайд 7</vt:lpstr>
      <vt:lpstr>.   Психолого – педагогические требования к созданию предметно-пространственной развивающей среды. </vt:lpstr>
      <vt:lpstr>Насыщенность ППР среды предполагает:</vt:lpstr>
      <vt:lpstr>      Полифункциональность    материалов предполагает:</vt:lpstr>
      <vt:lpstr>  Трансформируемость пространства обеспечивает возможность изменений РПП среды в зависимости:</vt:lpstr>
      <vt:lpstr>Слайд 12</vt:lpstr>
      <vt:lpstr>Вариативность среды предполагает:</vt:lpstr>
      <vt:lpstr>Доступность среды предполагает:</vt:lpstr>
      <vt:lpstr>     Безопасность среды:</vt:lpstr>
      <vt:lpstr> Особенности организацииразвивающей преметно-пространственной    среды                           в группе</vt:lpstr>
      <vt:lpstr>Примерные центры развития</vt:lpstr>
      <vt:lpstr>  центр физического развития</vt:lpstr>
      <vt:lpstr>         Центр математики       и  сенсороного развития</vt:lpstr>
      <vt:lpstr>Слайд 20</vt:lpstr>
      <vt:lpstr>Слайд 21</vt:lpstr>
      <vt:lpstr>Слайд 22</vt:lpstr>
      <vt:lpstr>Слайд 23</vt:lpstr>
      <vt:lpstr>Слайд 24</vt:lpstr>
      <vt:lpstr>                    Центр  конструкторской деятельности</vt:lpstr>
      <vt:lpstr>Слайд 26</vt:lpstr>
      <vt:lpstr>                 Центр            науки и экологии</vt:lpstr>
      <vt:lpstr>Слайд 28</vt:lpstr>
      <vt:lpstr>Слайд 29</vt:lpstr>
      <vt:lpstr>Слайд 30</vt:lpstr>
      <vt:lpstr>Слайд 31</vt:lpstr>
      <vt:lpstr>       Природные уголки</vt:lpstr>
      <vt:lpstr>Слайд 33</vt:lpstr>
      <vt:lpstr>Слайд 34</vt:lpstr>
      <vt:lpstr>Слайд 35</vt:lpstr>
      <vt:lpstr>Слайд 36</vt:lpstr>
      <vt:lpstr>Слайд 37</vt:lpstr>
      <vt:lpstr>Слайд 38</vt:lpstr>
      <vt:lpstr>    Центр речевого развития</vt:lpstr>
      <vt:lpstr>Слайд 40</vt:lpstr>
      <vt:lpstr>Слайд 41</vt:lpstr>
      <vt:lpstr>Театрализованная деятельность</vt:lpstr>
      <vt:lpstr>Слайд 43</vt:lpstr>
      <vt:lpstr>Слайд 44</vt:lpstr>
      <vt:lpstr>             Центр игры 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   Центр ПДД и ОБЖ</vt:lpstr>
      <vt:lpstr>Слайд 55</vt:lpstr>
      <vt:lpstr>               Центр  художественно – эстетического                развития</vt:lpstr>
      <vt:lpstr>Слайд 57</vt:lpstr>
      <vt:lpstr>Организация предметно-развивающей среды с учётом гендерного подхода.</vt:lpstr>
      <vt:lpstr>               Создавая  предметно-развивающую среду   необходимо помнить: </vt:lpstr>
      <vt:lpstr>Слайд 60</vt:lpstr>
      <vt:lpstr>Слайд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ПРЕДМЕТНО- РАЗВИВАЮЩАЯ СРЕДА В ДОУ В СООТВЕТСТВИИ С ФГОС</dc:title>
  <dc:creator>Андрей</dc:creator>
  <cp:lastModifiedBy>Uzer</cp:lastModifiedBy>
  <cp:revision>67</cp:revision>
  <dcterms:created xsi:type="dcterms:W3CDTF">2015-02-08T05:13:41Z</dcterms:created>
  <dcterms:modified xsi:type="dcterms:W3CDTF">2015-11-12T10:42:10Z</dcterms:modified>
</cp:coreProperties>
</file>