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17"/>
  </p:notesMasterIdLst>
  <p:sldIdLst>
    <p:sldId id="304" r:id="rId2"/>
    <p:sldId id="344" r:id="rId3"/>
    <p:sldId id="339" r:id="rId4"/>
    <p:sldId id="313" r:id="rId5"/>
    <p:sldId id="302" r:id="rId6"/>
    <p:sldId id="306" r:id="rId7"/>
    <p:sldId id="299" r:id="rId8"/>
    <p:sldId id="316" r:id="rId9"/>
    <p:sldId id="315" r:id="rId10"/>
    <p:sldId id="345" r:id="rId11"/>
    <p:sldId id="347" r:id="rId12"/>
    <p:sldId id="348" r:id="rId13"/>
    <p:sldId id="349" r:id="rId14"/>
    <p:sldId id="326" r:id="rId15"/>
    <p:sldId id="34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E777DA"/>
    <a:srgbClr val="9CCFD6"/>
    <a:srgbClr val="3333FF"/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255" autoAdjust="0"/>
  </p:normalViewPr>
  <p:slideViewPr>
    <p:cSldViewPr>
      <p:cViewPr>
        <p:scale>
          <a:sx n="66" d="100"/>
          <a:sy n="66" d="100"/>
        </p:scale>
        <p:origin x="-132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43403-D1FA-4B3D-90CD-B3528BC8F233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19AF93-C3C1-4408-9258-31216878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53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6D52-FFD2-4EF6-8062-414D2DD345AA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69F7-6A67-49F6-B90D-D7598A02A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A85C-8BA8-4079-A7C2-F61C3C02176B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729C-355A-4D63-85A0-DCC711489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B55A-823F-4F1F-9C5B-B83CA4184F29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0968-F12D-456D-AF21-56AE2FBFE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798A-CB34-46DE-93C9-518C0F34328E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9049-59DA-4A59-8959-0BCC2011E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20E0-C447-4A0A-8070-F1E1CD4D8884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5C4E-1D1E-4C8F-B834-40142D29A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797D-B72F-4F26-AA1D-154F434C832D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BD8B-520B-48C5-A208-8745DA25D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B35E-A3BE-4115-96DC-CDE78674C068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E1A6-A2C3-48E3-A352-02BEA0A4D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3F0C-18FA-43F8-8339-1F6F734E6349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2E74-50F0-447F-8F4F-A2E31C5F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132-1B02-4C8D-8994-38FE012A5FA3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39EB-0569-4DB3-8A62-604884AB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7BA4-2CB7-49EE-9792-92E381DDA527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5E07-CA02-43F9-B330-53994E16F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9BA5-16CE-44F4-9C62-79D04BB14269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6E40-21ED-4DFB-A731-D0C5300F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9DD7469-D0E3-44E9-832F-B41D874C37CD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352654B-B682-447E-91B2-E92533B33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3" r:id="rId2"/>
    <p:sldLayoutId id="2147484135" r:id="rId3"/>
    <p:sldLayoutId id="2147484132" r:id="rId4"/>
    <p:sldLayoutId id="2147484131" r:id="rId5"/>
    <p:sldLayoutId id="2147484130" r:id="rId6"/>
    <p:sldLayoutId id="2147484129" r:id="rId7"/>
    <p:sldLayoutId id="2147484128" r:id="rId8"/>
    <p:sldLayoutId id="2147484136" r:id="rId9"/>
    <p:sldLayoutId id="2147484127" r:id="rId10"/>
    <p:sldLayoutId id="214748412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3692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«Светлячок» ГБОУ СОШ№1 И.М. Кузнецова с. Большая Черниговка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47500" lnSpcReduction="20000"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</a:t>
            </a: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ДОШКОЛЬНИКОВ, </a:t>
            </a: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КРУЖКОВУЮ </a:t>
            </a: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«УМЕЛЫЕ </a:t>
            </a: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</a:t>
            </a:r>
            <a:r>
              <a:rPr lang="ru-RU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MS Mincho" pitchFamily="49" charset="-128"/>
              <a:ea typeface="MS Mincho" pitchFamily="49" charset="-128"/>
              <a:cs typeface="Times New Roman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Заруцкая А.Т.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6627" name="Прямоугольник 7"/>
          <p:cNvSpPr>
            <a:spLocks noChangeArrowheads="1"/>
          </p:cNvSpPr>
          <p:nvPr/>
        </p:nvSpPr>
        <p:spPr bwMode="auto">
          <a:xfrm flipV="1">
            <a:off x="2357438" y="357188"/>
            <a:ext cx="428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конференция\фото\IMGP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3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1\Pictures\ле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5733"/>
            <a:ext cx="52200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конференция\фото\DSC0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0" y="3384378"/>
            <a:ext cx="5756604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4513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1\Desktop\конференция\кружок\DSC02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99"/>
            <a:ext cx="6876254" cy="34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C:\Users\1\Desktop\конференция\кружок\DSC02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3429000"/>
            <a:ext cx="77403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307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1\Desktop\конференция\кружок\DSC02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85" y="24904"/>
            <a:ext cx="6732238" cy="33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ownload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5081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169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692696"/>
            <a:ext cx="7344816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15000"/>
              </a:lnSpc>
              <a:spcBef>
                <a:spcPts val="1120"/>
              </a:spcBef>
              <a:spcAft>
                <a:spcPts val="1120"/>
              </a:spcAft>
            </a:pPr>
            <a:endParaRPr lang="ru-RU" sz="6000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ctr" fontAlgn="t">
              <a:lnSpc>
                <a:spcPct val="115000"/>
              </a:lnSpc>
              <a:spcBef>
                <a:spcPts val="1120"/>
              </a:spcBef>
              <a:spcAft>
                <a:spcPts val="1120"/>
              </a:spcAft>
            </a:pPr>
            <a:r>
              <a:rPr lang="ru-RU" sz="6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Спасибо </a:t>
            </a:r>
            <a:r>
              <a:rPr lang="ru-RU" sz="6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за внимание!!!</a:t>
            </a:r>
            <a:endParaRPr lang="ru-RU" sz="6000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ЛИТЕРАТУРА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77500" lnSpcReduction="20000"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Комарова Т.С. «Дети в мире творчества «-М  П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росвещение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,  1995.г.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Выготский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Л.С «.Воображение и творчество  в детском возрасте»-М Просвещение 1995г.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Шумакова Н.Б. «Одарённый ребёнок, особенности обучения» -М  Просвещение 2006г.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Тюфанова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И.В. «Мастерская юных художников» С.П.Б. «Детство- Пресс», 2002г.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Рейд  Б. «Обыкновенный  пластилин» - М  1998Гг.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Халезова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Н.Б. «Декоративная лепка в детском саду» –М. Т.Ц- Сфера, 2010г.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Давыдова Г.Н. «Детский дизайн»  -М 2006г.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Давыдова Г.Н. «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» –М 2008г.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Давыдова Г.Н. « 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.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Аниматическая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живопись» – М  2007г.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Давыдова Г.Н.  «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.Цветочные фантазии» -М 2008г.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145752"/>
          </a:xfrm>
        </p:spPr>
        <p:txBody>
          <a:bodyPr/>
          <a:lstStyle/>
          <a:p>
            <a:pPr marL="46037" indent="0">
              <a:spcBef>
                <a:spcPts val="1405"/>
              </a:spcBef>
              <a:spcAft>
                <a:spcPts val="1405"/>
              </a:spcAft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“Истоки творческих способностей и дарования детей на кончиках их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руке, тем умнее ребенок”.</a:t>
            </a:r>
          </a:p>
          <a:p>
            <a:pPr marL="46037" indent="0">
              <a:spcBef>
                <a:spcPts val="1405"/>
              </a:spcBef>
              <a:spcAft>
                <a:spcPts val="1405"/>
              </a:spcAft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В.А.Сухомлинский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30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63" y="214313"/>
            <a:ext cx="6700837" cy="57150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b="1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ВОЗНИКНОВЕНИЯ ОПЫТА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063" y="1143000"/>
            <a:ext cx="2200275" cy="5310188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формировался на базе СП детский сад «Светлячок» ГБОУ  СОШ №1 И.М. Кузнецова с. Большая Черниговка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осуществлялась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№ 2,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кружка «Умелые ручки»</a:t>
            </a:r>
          </a:p>
        </p:txBody>
      </p:sp>
      <p:pic>
        <p:nvPicPr>
          <p:cNvPr id="27651" name="Picture 2" descr="C:\Users\1\Desktop\работа\фото работа\DSC00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538" y="1196975"/>
            <a:ext cx="62404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Проблема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новизна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3000" y="188913"/>
            <a:ext cx="1052513" cy="1168400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15000" y="188913"/>
            <a:ext cx="944563" cy="1168400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588" y="1484313"/>
            <a:ext cx="4140200" cy="5159375"/>
          </a:xfrm>
          <a:prstGeom prst="vertic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задач по развитию фантазии, воображение и творческих способностей дошкольников находится в центре внимания реализации ФГОС в образовательной области художественно – эстетическое  развитие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572000" y="1484313"/>
            <a:ext cx="4176713" cy="5159375"/>
          </a:xfrm>
          <a:prstGeom prst="vertic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во время занятий лепкой из пластилина и теста  формируются знания, умения и навыки :выделять, оформлять и  воплощать различные образы окружающего мира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42876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5" y="1214438"/>
            <a:ext cx="8715375" cy="5094287"/>
          </a:xfrm>
          <a:prstGeom prst="horizont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формирования и  развития творческих способностей дошкольников, через лепку из пластилина и теста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1412875"/>
            <a:ext cx="8605837" cy="5111750"/>
          </a:xfrm>
        </p:spPr>
        <p:txBody>
          <a:bodyPr rtlCol="0">
            <a:normAutofit lnSpcReduction="10000"/>
          </a:bodyPr>
          <a:lstStyle/>
          <a:p>
            <a:pPr marL="45720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Приобретать знания ,умения и навыки выполнения работы из пластилина;</a:t>
            </a:r>
          </a:p>
          <a:p>
            <a:pPr marL="45720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Развивать мелкую моторику, координацию движения рук, глазомер;</a:t>
            </a:r>
          </a:p>
          <a:p>
            <a:pPr marL="45720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Развивать фантазию, воображение и творческое мышление;</a:t>
            </a:r>
          </a:p>
          <a:p>
            <a:pPr marL="457200" indent="-457200" fontAlgn="auto">
              <a:buClr>
                <a:srgbClr val="800080"/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Воспитывать желание участвовать в создании индивидуальных и коллективных работах;</a:t>
            </a:r>
          </a:p>
          <a:p>
            <a:pPr marL="457200" indent="-457200" fontAlgn="auto">
              <a:buClr>
                <a:srgbClr val="800080"/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  Воспитывать навыки аккуратной работы с пластилином и тестом.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3960440" cy="1584176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552" y="1196752"/>
            <a:ext cx="7993136" cy="5143500"/>
          </a:xfrm>
          <a:prstGeom prst="horizont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Наглядный </a:t>
            </a:r>
          </a:p>
          <a:p>
            <a:pPr>
              <a:defRPr/>
            </a:pP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2.Словесный</a:t>
            </a:r>
          </a:p>
          <a:p>
            <a:pPr>
              <a:defRPr/>
            </a:pP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3.Игровой</a:t>
            </a:r>
          </a:p>
          <a:p>
            <a:pPr>
              <a:defRPr/>
            </a:pP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Практический</a:t>
            </a:r>
          </a:p>
          <a:p>
            <a:pPr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2701" y="357166"/>
            <a:ext cx="5848380" cy="704927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кружковой работы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1475656" y="3933056"/>
            <a:ext cx="2810593" cy="1527118"/>
          </a:xfrm>
          <a:prstGeom prst="doubleWave">
            <a:avLst>
              <a:gd name="adj1" fmla="val 6250"/>
              <a:gd name="adj2" fmla="val 2626"/>
            </a:avLst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  <p:sp>
        <p:nvSpPr>
          <p:cNvPr id="7" name="Двойная волна 6"/>
          <p:cNvSpPr/>
          <p:nvPr/>
        </p:nvSpPr>
        <p:spPr>
          <a:xfrm>
            <a:off x="6357938" y="2351314"/>
            <a:ext cx="2534542" cy="1581742"/>
          </a:xfrm>
          <a:prstGeom prst="doubleWave">
            <a:avLst>
              <a:gd name="adj1" fmla="val 6250"/>
              <a:gd name="adj2" fmla="val -2232"/>
            </a:avLst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86124" y="1714501"/>
            <a:ext cx="2428876" cy="1535905"/>
          </a:xfrm>
          <a:prstGeom prst="flowChartPunchedTape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286125" y="3286125"/>
            <a:ext cx="428625" cy="3571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3" y="2928938"/>
            <a:ext cx="1571625" cy="9286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86250" y="4071938"/>
            <a:ext cx="1857375" cy="8572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1" name="Picture 2" descr="G:\DCIM\100GEDSC\GEDC9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2178" y="4133785"/>
            <a:ext cx="2786062" cy="265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F:\конференция\фото\мои родителям\DSC01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0007"/>
            <a:ext cx="2980075" cy="26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764704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начали и что добились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 descr="F:\конференция\фото\маленьк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32440" cy="55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2955</TotalTime>
  <Words>402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СП детский сад «Светлячок» ГБОУ СОШ№1 И.М. Кузнецова с. Большая Черниговка </vt:lpstr>
      <vt:lpstr>Презентация PowerPoint</vt:lpstr>
      <vt:lpstr>Презентация PowerPoint</vt:lpstr>
      <vt:lpstr>Проблема                новизна</vt:lpstr>
      <vt:lpstr>цель</vt:lpstr>
      <vt:lpstr>задачи</vt:lpstr>
      <vt:lpstr>Методы</vt:lpstr>
      <vt:lpstr>Участники кружковой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дошкольное учреждение Калужской области  «Калужский областной детский сад присмотра и оздоровления  «Здравушка»</dc:title>
  <dc:creator>Лена</dc:creator>
  <cp:lastModifiedBy>1</cp:lastModifiedBy>
  <cp:revision>326</cp:revision>
  <dcterms:created xsi:type="dcterms:W3CDTF">2013-03-31T17:22:58Z</dcterms:created>
  <dcterms:modified xsi:type="dcterms:W3CDTF">2015-08-21T10:51:43Z</dcterms:modified>
</cp:coreProperties>
</file>