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74" r:id="rId3"/>
    <p:sldId id="256" r:id="rId4"/>
    <p:sldId id="276" r:id="rId5"/>
    <p:sldId id="258" r:id="rId6"/>
    <p:sldId id="259" r:id="rId7"/>
    <p:sldId id="265" r:id="rId8"/>
    <p:sldId id="277" r:id="rId9"/>
    <p:sldId id="268" r:id="rId10"/>
    <p:sldId id="267" r:id="rId11"/>
    <p:sldId id="278" r:id="rId12"/>
    <p:sldId id="279" r:id="rId13"/>
    <p:sldId id="286" r:id="rId14"/>
    <p:sldId id="280" r:id="rId15"/>
    <p:sldId id="282" r:id="rId16"/>
    <p:sldId id="283" r:id="rId17"/>
    <p:sldId id="285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C74"/>
    <a:srgbClr val="F96B13"/>
    <a:srgbClr val="CC0099"/>
    <a:srgbClr val="FFFF99"/>
    <a:srgbClr val="6D4A35"/>
    <a:srgbClr val="EFC495"/>
    <a:srgbClr val="8C5F44"/>
    <a:srgbClr val="FFE0C1"/>
    <a:srgbClr val="FFCC99"/>
    <a:srgbClr val="96613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D81F9-E1E1-4ADE-9742-A995F410CEE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5EEB3-F76D-469A-97EB-FCBE1E83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EEB3-F76D-469A-97EB-FCBE1E83692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EEB3-F76D-469A-97EB-FCBE1E83692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251520" y="260648"/>
            <a:ext cx="8568952" cy="6329337"/>
          </a:xfrm>
          <a:prstGeom prst="frame">
            <a:avLst>
              <a:gd name="adj1" fmla="val 3069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D:\Рабоч папка\в 08 2014\Рисунок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8" y="3552924"/>
            <a:ext cx="3031774" cy="3016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0348"/>
            <a:ext cx="8136904" cy="324467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 sz="60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98822" y="3645024"/>
            <a:ext cx="5305626" cy="273630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none" spc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613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овина рамки 9"/>
          <p:cNvSpPr/>
          <p:nvPr userDrawn="1"/>
        </p:nvSpPr>
        <p:spPr>
          <a:xfrm rot="10800000">
            <a:off x="403920" y="341040"/>
            <a:ext cx="8424936" cy="6207695"/>
          </a:xfrm>
          <a:prstGeom prst="halfFrame">
            <a:avLst>
              <a:gd name="adj1" fmla="val 2983"/>
              <a:gd name="adj2" fmla="val 3187"/>
            </a:avLst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 userDrawn="1"/>
        </p:nvSpPr>
        <p:spPr>
          <a:xfrm>
            <a:off x="251520" y="188640"/>
            <a:ext cx="8424936" cy="6207695"/>
          </a:xfrm>
          <a:prstGeom prst="halfFrame">
            <a:avLst>
              <a:gd name="adj1" fmla="val 2983"/>
              <a:gd name="adj2" fmla="val 3187"/>
            </a:avLst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84" y="400385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12640"/>
            <a:ext cx="8136904" cy="5096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D:\Рабоч папка\в 08 2014\Рисунок1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07638" cy="1798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179512" y="6418039"/>
            <a:ext cx="896448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cap="none" spc="0" dirty="0" smtClean="0">
                <a:ln w="50800"/>
                <a:solidFill>
                  <a:srgbClr val="CC0099"/>
                </a:solidFill>
                <a:effectLst/>
                <a:latin typeface="Mistral" pitchFamily="66" charset="0"/>
                <a:ea typeface="+mn-ea"/>
                <a:cs typeface="+mn-cs"/>
              </a:rPr>
              <a:t>Е.В.Акчурина</a:t>
            </a:r>
            <a:r>
              <a:rPr lang="ru-RU" sz="2400" b="1" kern="1200" cap="none" spc="0" baseline="0" dirty="0" smtClean="0">
                <a:ln w="50800"/>
                <a:solidFill>
                  <a:srgbClr val="CC0099"/>
                </a:solidFill>
                <a:effectLst/>
                <a:latin typeface="Mistral" pitchFamily="66" charset="0"/>
                <a:ea typeface="+mn-ea"/>
                <a:cs typeface="+mn-cs"/>
              </a:rPr>
              <a:t> </a:t>
            </a:r>
            <a:r>
              <a:rPr lang="ru-RU" sz="2400" b="1" kern="1200" cap="none" spc="0" dirty="0" smtClean="0">
                <a:ln w="50800"/>
                <a:solidFill>
                  <a:srgbClr val="CC0099"/>
                </a:solidFill>
                <a:effectLst/>
                <a:latin typeface="Mistral" pitchFamily="66" charset="0"/>
                <a:ea typeface="+mn-ea"/>
                <a:cs typeface="+mn-cs"/>
              </a:rPr>
              <a:t>–</a:t>
            </a:r>
            <a:r>
              <a:rPr lang="ru-RU" sz="2400" b="1" kern="1200" cap="none" spc="0" baseline="0" dirty="0" smtClean="0">
                <a:ln w="50800"/>
                <a:solidFill>
                  <a:srgbClr val="CC0099"/>
                </a:solidFill>
                <a:effectLst/>
                <a:latin typeface="Mistral" pitchFamily="66" charset="0"/>
                <a:ea typeface="+mn-ea"/>
                <a:cs typeface="+mn-cs"/>
              </a:rPr>
              <a:t> </a:t>
            </a:r>
            <a:r>
              <a:rPr lang="ru-RU" sz="2400" b="1" kern="1200" cap="none" spc="0" dirty="0" smtClean="0">
                <a:ln w="50800"/>
                <a:solidFill>
                  <a:srgbClr val="CC0099"/>
                </a:solidFill>
                <a:effectLst/>
                <a:latin typeface="Mistral" pitchFamily="66" charset="0"/>
                <a:ea typeface="+mn-ea"/>
                <a:cs typeface="+mn-cs"/>
              </a:rPr>
              <a:t>М.Н.Бурмистрова</a:t>
            </a:r>
            <a:endParaRPr lang="ru-RU" sz="2400" b="1" kern="1200" cap="none" spc="0" dirty="0">
              <a:ln w="50800"/>
              <a:solidFill>
                <a:srgbClr val="CC0099"/>
              </a:solidFill>
              <a:effectLst/>
              <a:latin typeface="Mistral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all" spc="0">
          <a:ln/>
          <a:solidFill>
            <a:srgbClr val="FF0000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q"/>
        <a:defRPr sz="32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4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42918"/>
            <a:ext cx="7772400" cy="71437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МДОУ «Кизильский детский сад №3»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571612"/>
            <a:ext cx="6858048" cy="2643206"/>
          </a:xfrm>
        </p:spPr>
        <p:txBody>
          <a:bodyPr>
            <a:normAutofit fontScale="62500" lnSpcReduction="20000"/>
          </a:bodyPr>
          <a:lstStyle/>
          <a:p>
            <a:r>
              <a:rPr lang="ru-RU" sz="5800" dirty="0" smtClean="0"/>
              <a:t>Открытые просмотры </a:t>
            </a:r>
          </a:p>
          <a:p>
            <a:r>
              <a:rPr lang="ru-RU" dirty="0" smtClean="0"/>
              <a:t>«Использование </a:t>
            </a:r>
            <a:r>
              <a:rPr lang="ru-RU" dirty="0" smtClean="0"/>
              <a:t>развивающей предметно пространственной  среды для организации самостоятельной </a:t>
            </a:r>
          </a:p>
          <a:p>
            <a:r>
              <a:rPr lang="ru-RU" dirty="0" smtClean="0"/>
              <a:t>(совместной ) </a:t>
            </a:r>
          </a:p>
          <a:p>
            <a:r>
              <a:rPr lang="ru-RU" dirty="0" smtClean="0"/>
              <a:t>деятельности </a:t>
            </a:r>
            <a:r>
              <a:rPr lang="ru-RU" dirty="0" smtClean="0"/>
              <a:t>детей».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42976" y="4500570"/>
            <a:ext cx="1214446" cy="1214446"/>
          </a:xfrm>
          <a:prstGeom prst="ellipse">
            <a:avLst/>
          </a:prstGeom>
          <a:solidFill>
            <a:srgbClr val="F96B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9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 &quot;Радуг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C:\Documents and Settings\User\Мои документы\шаблоны для презентации\21шабло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8929718" cy="6643710"/>
          </a:xfrm>
          <a:prstGeom prst="rect">
            <a:avLst/>
          </a:prstGeom>
          <a:noFill/>
        </p:spPr>
      </p:pic>
      <p:sp>
        <p:nvSpPr>
          <p:cNvPr id="10" name="Прямоугольный треугольник 9"/>
          <p:cNvSpPr/>
          <p:nvPr/>
        </p:nvSpPr>
        <p:spPr>
          <a:xfrm rot="16200000">
            <a:off x="2821753" y="535753"/>
            <a:ext cx="4929222" cy="7715272"/>
          </a:xfrm>
          <a:prstGeom prst="rtTriangle">
            <a:avLst/>
          </a:prstGeom>
          <a:solidFill>
            <a:srgbClr val="EFFC74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Музыкально-театральная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гостиная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 &quot;Радуг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42976" y="1997839"/>
            <a:ext cx="7072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CC0099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Музыкально-театральная и литературная гостиная (детская студия) </a:t>
            </a:r>
            <a:r>
              <a:rPr lang="ru-RU" sz="2400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- форма организации художественно-творческой деятельности детей, предполагающая организацию восприятия музыкальных и литературных произведений, творческую деятельность детей и свободное общение воспитателя и детей на литературном или музыкальном материале. </a:t>
            </a:r>
            <a:endParaRPr lang="ru-RU" sz="2400" dirty="0" smtClean="0"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User\Мои документы\шаблоны для презентации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1551"/>
          </a:xfrm>
          <a:prstGeom prst="rect">
            <a:avLst/>
          </a:prstGeom>
          <a:noFill/>
        </p:spPr>
      </p:pic>
      <p:pic>
        <p:nvPicPr>
          <p:cNvPr id="7" name="Picture 3" descr="C:\Documents and Settings\User\Мои документы\Мои рисунки\открытое занятие ст.гр С.Е\IMG_0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285860"/>
            <a:ext cx="2276203" cy="2880000"/>
          </a:xfrm>
          <a:prstGeom prst="roundRect">
            <a:avLst/>
          </a:prstGeom>
          <a:noFill/>
        </p:spPr>
      </p:pic>
      <p:pic>
        <p:nvPicPr>
          <p:cNvPr id="8" name="Picture 4" descr="C:\Documents and Settings\User\Мои документы\Мои рисунки\открытое занятие ст.гр С.Е\IMG_0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857628"/>
            <a:ext cx="3541089" cy="2880000"/>
          </a:xfrm>
          <a:prstGeom prst="round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643314"/>
            <a:ext cx="3262333" cy="288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C:\Documents and Settings\User\Мои документы\Мои рисунки\открытое занятие ст.гр С.Е\IMG_09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42852"/>
            <a:ext cx="3265637" cy="237993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" name="Picture 8" descr="C:\Documents and Settings\User\Мои документы\Мои рисунки\открытое занятие ст.гр С.Е\IMG_09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3500462" cy="248132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" name="Picture 2" descr="C:\Documents and Settings\User\Мои документы\Мои рисунки\открытое занятие ст.гр С.Е\IMG_09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3786190"/>
            <a:ext cx="1529386" cy="2880000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13" name="Picture 1" descr="C:\Documents and Settings\User\Мои документы\Мои рисунки\открытое занятие ст.гр С.Е\Копия IMG_09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2928934"/>
            <a:ext cx="1714512" cy="3256624"/>
          </a:xfrm>
          <a:prstGeom prst="ellipse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20" y="2714620"/>
            <a:ext cx="3065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Старшая группа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Воспитатель Плотникова 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С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ветлана Евгеньевна</a:t>
            </a:r>
            <a:endParaRPr lang="ru-RU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4" y="2643182"/>
            <a:ext cx="328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Русские народные музыкальные инструменты</a:t>
            </a:r>
            <a:endParaRPr lang="ru-RU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User\Мои документы\шаблоны для презентации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810" y="0"/>
            <a:ext cx="9172810" cy="6841551"/>
          </a:xfrm>
          <a:prstGeom prst="rect">
            <a:avLst/>
          </a:prstGeom>
          <a:noFill/>
        </p:spPr>
      </p:pic>
      <p:pic>
        <p:nvPicPr>
          <p:cNvPr id="5" name="Picture 9" descr="C:\Documents and Settings\User\Мои документы\Мои рисунки\открытое занятие Ю.Г\IMG_0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643050"/>
            <a:ext cx="3197058" cy="23977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7" name="Picture 10" descr="C:\Documents and Settings\User\Мои документы\Мои рисунки\открытое занятие Ю.Г\IMG_0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2770">
            <a:off x="206363" y="3064172"/>
            <a:ext cx="3324660" cy="3119966"/>
          </a:xfrm>
          <a:prstGeom prst="wedgeEllipseCallout">
            <a:avLst>
              <a:gd name="adj1" fmla="val 52469"/>
              <a:gd name="adj2" fmla="val -23855"/>
            </a:avLst>
          </a:prstGeom>
          <a:noFill/>
          <a:ln w="28575">
            <a:solidFill>
              <a:srgbClr val="C00000"/>
            </a:solidFill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0"/>
            <a:ext cx="2948248" cy="2880000"/>
          </a:xfrm>
          <a:prstGeom prst="wedgeEllipseCallout">
            <a:avLst>
              <a:gd name="adj1" fmla="val 58224"/>
              <a:gd name="adj2" fmla="val 21252"/>
            </a:avLst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429000"/>
            <a:ext cx="2911475" cy="3000396"/>
          </a:xfrm>
          <a:prstGeom prst="wedgeEllipseCallout">
            <a:avLst>
              <a:gd name="adj1" fmla="val -42544"/>
              <a:gd name="adj2" fmla="val -44656"/>
            </a:avLst>
          </a:prstGeom>
          <a:noFill/>
          <a:ln w="28575">
            <a:solidFill>
              <a:srgbClr val="EFFC74"/>
            </a:solidFill>
            <a:miter lim="800000"/>
            <a:headEnd/>
            <a:tailEnd/>
          </a:ln>
          <a:effectLst/>
        </p:spPr>
      </p:pic>
      <p:pic>
        <p:nvPicPr>
          <p:cNvPr id="10" name="Picture 13" descr="C:\Documents and Settings\User\Мои документы\Мои рисунки\открытое занятие Ю.Г\IMG_0980.jpg"/>
          <p:cNvPicPr>
            <a:picLocks noChangeAspect="1" noChangeArrowheads="1"/>
          </p:cNvPicPr>
          <p:nvPr/>
        </p:nvPicPr>
        <p:blipFill>
          <a:blip r:embed="rId7" cstate="print"/>
          <a:srcRect l="7443" r="14420" b="13183"/>
          <a:stretch>
            <a:fillRect/>
          </a:stretch>
        </p:blipFill>
        <p:spPr bwMode="auto">
          <a:xfrm>
            <a:off x="6143636" y="0"/>
            <a:ext cx="2857520" cy="2714620"/>
          </a:xfrm>
          <a:prstGeom prst="wedgeEllipseCallout">
            <a:avLst>
              <a:gd name="adj1" fmla="val -53214"/>
              <a:gd name="adj2" fmla="val 21096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714611" y="285728"/>
            <a:ext cx="4143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96B13"/>
                </a:solidFill>
                <a:latin typeface="Book Antiqua" pitchFamily="18" charset="0"/>
              </a:rPr>
              <a:t>Подготовительная группа</a:t>
            </a:r>
          </a:p>
          <a:p>
            <a:pPr algn="ctr"/>
            <a:r>
              <a:rPr lang="ru-RU" b="1" dirty="0" smtClean="0">
                <a:solidFill>
                  <a:srgbClr val="F96B13"/>
                </a:solidFill>
                <a:latin typeface="Book Antiqua" pitchFamily="18" charset="0"/>
              </a:rPr>
              <a:t>Воспитатель </a:t>
            </a:r>
          </a:p>
          <a:p>
            <a:pPr algn="ctr"/>
            <a:r>
              <a:rPr lang="ru-RU" b="1" dirty="0" err="1" smtClean="0">
                <a:solidFill>
                  <a:srgbClr val="F96B13"/>
                </a:solidFill>
                <a:latin typeface="Book Antiqua" pitchFamily="18" charset="0"/>
              </a:rPr>
              <a:t>Бородастова</a:t>
            </a:r>
            <a:r>
              <a:rPr lang="ru-RU" b="1" dirty="0" smtClean="0">
                <a:solidFill>
                  <a:srgbClr val="F96B13"/>
                </a:solidFill>
                <a:latin typeface="Book Antiqua" pitchFamily="18" charset="0"/>
              </a:rPr>
              <a:t> Юлия </a:t>
            </a:r>
          </a:p>
          <a:p>
            <a:pPr algn="ctr"/>
            <a:r>
              <a:rPr lang="ru-RU" b="1" dirty="0" smtClean="0">
                <a:solidFill>
                  <a:srgbClr val="F96B13"/>
                </a:solidFill>
                <a:latin typeface="Book Antiqua" pitchFamily="18" charset="0"/>
              </a:rPr>
              <a:t>Геннадьевна</a:t>
            </a:r>
            <a:endParaRPr lang="ru-RU" b="1" dirty="0">
              <a:solidFill>
                <a:srgbClr val="F96B13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4786322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96B13"/>
                </a:solidFill>
                <a:latin typeface="Book Antiqua" pitchFamily="18" charset="0"/>
              </a:rPr>
              <a:t>«В мире музыкальных инструментов»</a:t>
            </a:r>
            <a:endParaRPr lang="ru-RU" b="1" dirty="0">
              <a:solidFill>
                <a:srgbClr val="F96B13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8287"/>
            <a:ext cx="9143999" cy="6876288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1285852" y="2285992"/>
            <a:ext cx="62865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Театрализованные игры</a:t>
            </a:r>
            <a:endParaRPr lang="ru-RU" sz="5400" b="1" dirty="0">
              <a:ln w="50800"/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8287"/>
            <a:ext cx="9143999" cy="6876288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785786" y="785794"/>
            <a:ext cx="76438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rebuchet MS" pitchFamily="34" charset="0"/>
              </a:rPr>
              <a:t>       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Театрализованные игры в ДОУ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-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                      </a:t>
            </a:r>
            <a:r>
              <a:rPr lang="ru-RU" dirty="0" smtClean="0">
                <a:latin typeface="Book Antiqua" pitchFamily="18" charset="0"/>
                <a:ea typeface="Times New Roman" pitchFamily="18" charset="0"/>
              </a:rPr>
              <a:t>наиболее доступный ребенку и интересный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Times New Roman" pitchFamily="18" charset="0"/>
              </a:rPr>
              <a:t>                       для него способ переработки и выражения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Times New Roman" pitchFamily="18" charset="0"/>
              </a:rPr>
              <a:t>впечатлений, знаний и эмоций. Театрализованная игра как один из ее видов является эффективным средством социализации дошкольника в процессе осмысления им нравственного подтекста литературного или фольклорного произведения. В театрализованной игре осуществляется эмоциональное развитие: дети знакомятся с чувствами, настроениями героев, осваивают способы их внешнего выражения, осознают причины того или иного настроя. Велико значение театрализованной игры и для речевого развития (совершенствование диалогов и монологов, освоение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Times New Roman" pitchFamily="18" charset="0"/>
              </a:rPr>
              <a:t>            выразительности речи).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Times New Roman" pitchFamily="18" charset="0"/>
              </a:rPr>
              <a:t>            Наконец, театрализованная игра является средством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Times New Roman" pitchFamily="18" charset="0"/>
              </a:rPr>
              <a:t> </a:t>
            </a:r>
            <a:r>
              <a:rPr lang="ru-RU" dirty="0" smtClean="0">
                <a:latin typeface="Book Antiqua" pitchFamily="18" charset="0"/>
                <a:ea typeface="Times New Roman" pitchFamily="18" charset="0"/>
              </a:rPr>
              <a:t>           </a:t>
            </a:r>
            <a:r>
              <a:rPr lang="ru-RU" dirty="0" smtClean="0">
                <a:latin typeface="Book Antiqua" pitchFamily="18" charset="0"/>
                <a:ea typeface="Times New Roman" pitchFamily="18" charset="0"/>
              </a:rPr>
              <a:t>самовыражения и самореализации ребенка</a:t>
            </a:r>
            <a:endParaRPr lang="ru-RU" dirty="0" smtClean="0"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</a:rPr>
              <a:t>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18287"/>
            <a:ext cx="9143999" cy="6876288"/>
          </a:xfrm>
          <a:noFill/>
        </p:spPr>
      </p:pic>
      <p:pic>
        <p:nvPicPr>
          <p:cNvPr id="5" name="Picture 2" descr="C:\Documents and Settings\User\Мои документы\Мои рисунки\Копия открытый показ Е.О\IMG_0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04"/>
            <a:ext cx="2834350" cy="28575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3" descr="C:\Documents and Settings\User\Мои документы\Мои рисунки\Копия открытый показ Е.О\IMG_09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14290"/>
            <a:ext cx="2325303" cy="288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5" descr="C:\Documents and Settings\User\Мои документы\Мои рисунки\Копия открытый показ Е.О\IMG_09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28604"/>
            <a:ext cx="3236863" cy="288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6" descr="C:\Documents and Settings\User\Мои документы\Мои рисунки\Копия открытый показ Е.О\IMG_09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786190"/>
            <a:ext cx="4028496" cy="288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7" descr="C:\Documents and Settings\User\Мои документы\Мои рисунки\Копия открытый показ Е.О\IMG_09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780774"/>
            <a:ext cx="4286280" cy="281397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500034" y="2857496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1-я младшая группа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Воспитатель Васильева Евгения Олеговна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Сказка «Репка»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8287"/>
            <a:ext cx="9143999" cy="6876288"/>
          </a:xfrm>
          <a:noFill/>
        </p:spPr>
      </p:pic>
      <p:pic>
        <p:nvPicPr>
          <p:cNvPr id="12" name="Picture 12" descr="C:\Documents and Settings\User\Мои документы\фото откр.зан.сред.гр 2016\Изображение 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643314"/>
            <a:ext cx="2786082" cy="24803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9" descr="C:\Documents and Settings\User\Мои документы\фото откр.зан.сред.гр 2016\Изображение 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71848" cy="2880000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1Right"/>
            <a:lightRig rig="threePt" dir="t"/>
          </a:scene3d>
        </p:spPr>
      </p:pic>
      <p:pic>
        <p:nvPicPr>
          <p:cNvPr id="14" name="Picture 11" descr="C:\Documents and Settings\User\Мои документы\фото откр.зан.сред.гр 2016\Копия Изображение 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0"/>
            <a:ext cx="2607955" cy="2880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127000"/>
          </a:effectLst>
        </p:spPr>
      </p:pic>
      <p:pic>
        <p:nvPicPr>
          <p:cNvPr id="15" name="Picture 13" descr="C:\Documents and Settings\User\Мои документы\фото откр.зан.сред.гр 2016\Копия Изображение 1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643314"/>
            <a:ext cx="2635784" cy="2880000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1Right"/>
            <a:lightRig rig="threePt" dir="t"/>
          </a:scene3d>
        </p:spPr>
      </p:pic>
      <p:pic>
        <p:nvPicPr>
          <p:cNvPr id="16" name="Picture 14" descr="C:\Documents and Settings\User\Мои документы\фото откр.зан.сред.гр 2016\Изображение 1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0"/>
            <a:ext cx="3004626" cy="2880000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2Left"/>
            <a:lightRig rig="threePt" dir="t"/>
          </a:scene3d>
        </p:spPr>
      </p:pic>
      <p:pic>
        <p:nvPicPr>
          <p:cNvPr id="17" name="Picture 15" descr="C:\Documents and Settings\User\Мои документы\фото откр.зан.сред.гр 2016\Изображение 1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3643314"/>
            <a:ext cx="3212956" cy="2880000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2Left"/>
            <a:lightRig rig="threePt" dir="t"/>
          </a:scene3d>
        </p:spPr>
      </p:pic>
      <p:sp>
        <p:nvSpPr>
          <p:cNvPr id="20" name="TextBox 19"/>
          <p:cNvSpPr txBox="1"/>
          <p:nvPr/>
        </p:nvSpPr>
        <p:spPr>
          <a:xfrm>
            <a:off x="1000100" y="271462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Средняя группа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оспитатель Губайдуллина </a:t>
            </a:r>
            <a:r>
              <a:rPr lang="ru-RU" b="1" dirty="0" err="1" smtClean="0">
                <a:solidFill>
                  <a:srgbClr val="FF0000"/>
                </a:solidFill>
              </a:rPr>
              <a:t>Р</a:t>
            </a:r>
            <a:r>
              <a:rPr lang="ru-RU" b="1" dirty="0" err="1" smtClean="0">
                <a:solidFill>
                  <a:srgbClr val="FF0000"/>
                </a:solidFill>
              </a:rPr>
              <a:t>асима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Мухамедьяровна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«Сказка о глупом мышонке»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571612"/>
            <a:ext cx="6858048" cy="2643206"/>
          </a:xfrm>
        </p:spPr>
        <p:txBody>
          <a:bodyPr>
            <a:normAutofit fontScale="85000" lnSpcReduction="20000"/>
          </a:bodyPr>
          <a:lstStyle/>
          <a:p>
            <a:r>
              <a:rPr lang="ru-RU" sz="6600" dirty="0" smtClean="0"/>
              <a:t>СПАСИБО</a:t>
            </a:r>
          </a:p>
          <a:p>
            <a:r>
              <a:rPr lang="ru-RU" sz="6600" dirty="0" smtClean="0"/>
              <a:t> ЗА </a:t>
            </a:r>
          </a:p>
          <a:p>
            <a:r>
              <a:rPr lang="ru-RU" sz="6600" dirty="0" smtClean="0"/>
              <a:t>ВНИМАНИЕ</a:t>
            </a:r>
            <a:endParaRPr lang="ru-RU" sz="6600" dirty="0"/>
          </a:p>
        </p:txBody>
      </p:sp>
      <p:sp>
        <p:nvSpPr>
          <p:cNvPr id="4" name="Овал 3"/>
          <p:cNvSpPr/>
          <p:nvPr/>
        </p:nvSpPr>
        <p:spPr>
          <a:xfrm>
            <a:off x="1142976" y="4500570"/>
            <a:ext cx="1214446" cy="1214446"/>
          </a:xfrm>
          <a:prstGeom prst="ellipse">
            <a:avLst/>
          </a:prstGeom>
          <a:solidFill>
            <a:srgbClr val="F96B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9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572428" cy="100013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КУЛЬТУРНЫЕ ПРАКТИКИ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928802"/>
            <a:ext cx="7500990" cy="392909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Во второй половине дня организуются разнообразные культурные практики, ориентированные на проявление детьми самостоятельности и творчества в разных видах деятельности. В культурных практиках воспитателем создается атмосфера свободы выбора, творческого обмена и      самовыражения, сотрудничества </a:t>
            </a:r>
          </a:p>
          <a:p>
            <a:r>
              <a:rPr lang="ru-RU" dirty="0" smtClean="0"/>
              <a:t>взрослого и детей.   </a:t>
            </a:r>
          </a:p>
          <a:p>
            <a:r>
              <a:rPr lang="ru-RU" dirty="0" smtClean="0"/>
              <a:t>Организация культурных </a:t>
            </a:r>
          </a:p>
          <a:p>
            <a:r>
              <a:rPr lang="ru-RU" dirty="0" smtClean="0"/>
              <a:t>практик носит </a:t>
            </a:r>
          </a:p>
          <a:p>
            <a:r>
              <a:rPr lang="ru-RU" dirty="0" smtClean="0"/>
              <a:t>преимущественно </a:t>
            </a:r>
          </a:p>
          <a:p>
            <a:r>
              <a:rPr lang="ru-RU" dirty="0" smtClean="0"/>
              <a:t>подгрупповой характер. 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42976" y="4500570"/>
            <a:ext cx="1214446" cy="1214446"/>
          </a:xfrm>
          <a:prstGeom prst="ellipse">
            <a:avLst/>
          </a:prstGeom>
          <a:solidFill>
            <a:srgbClr val="F96B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261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9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3357562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3000372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21468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Сенсорный игровой интеллектуальный тренинг</a:t>
            </a:r>
            <a:endParaRPr lang="ru-RU" sz="4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720" y="4500570"/>
            <a:ext cx="1200152" cy="121444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15240" y="1285860"/>
            <a:ext cx="1428760" cy="1428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715272" y="5500702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929322" y="5000636"/>
            <a:ext cx="1428760" cy="135732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500958" y="4714884"/>
            <a:ext cx="628648" cy="5572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3071802" y="5786454"/>
            <a:ext cx="914400" cy="914400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 rot="2194911">
            <a:off x="-142908" y="0"/>
            <a:ext cx="914400" cy="1500174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User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214422"/>
            <a:ext cx="8929718" cy="40719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/>
              <a:t>Сенсорный и интеллектуальный тренинг </a:t>
            </a:r>
            <a:r>
              <a:rPr lang="ru-RU" dirty="0" smtClean="0"/>
              <a:t>– система заданий, преимущественно игрового характера, обеспечивающая становление системы сенсорных эталонов (цвета, формы, пространственных отношений и др.), способов интеллектуальной деятельности (умение сравнивать, классифицировать, составлять, систематизировать по какому-либо признаку и пр.). Сюда относятся развивающие игры, логические упражнения, занимательные задачи.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285860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Сенсорный и интеллектуальный тренинг </a:t>
            </a:r>
            <a:r>
              <a:rPr lang="ru-RU" sz="240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– система заданий, преимущественно игрового характера, обеспечивающая становление системы сенсорных эталонов (цвета, формы, пространственных отношений и др.), способов интеллектуальной деятельности (умение сравнивать, классифицировать, составлять </a:t>
            </a:r>
            <a:r>
              <a:rPr lang="ru-RU" sz="2400" dirty="0" err="1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сериационные</a:t>
            </a:r>
            <a:r>
              <a:rPr lang="ru-RU" sz="240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ряды, систематизировать по какому-либо признаку и пр.). Сюда относятся развивающие игры, логические упражнения, занимательные задачи. </a:t>
            </a:r>
            <a:endParaRPr lang="ru-RU" sz="24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 &quot;Радуг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F:\фото открытые занятия\фото  открытое занятие 1мл\IMG_0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3689410" cy="360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F:\фото открытые занятия\фото  открытое занятие 1мл\IMG_0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76672"/>
            <a:ext cx="2944261" cy="30957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9" name="Picture 5" descr="F:\фото открытые занятия\фото  открытое занятие 1мл\IMG_0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00438"/>
            <a:ext cx="5486551" cy="30239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643050"/>
            <a:ext cx="2824829" cy="460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6286512" y="500042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1-я младшая группа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Воспитатель </a:t>
            </a:r>
            <a:r>
              <a:rPr lang="ru-RU" b="1" dirty="0" err="1" smtClean="0">
                <a:solidFill>
                  <a:srgbClr val="FF0000"/>
                </a:solidFill>
                <a:latin typeface="Book Antiqua" pitchFamily="18" charset="0"/>
              </a:rPr>
              <a:t>Рабинчук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 Светлана Витальевна</a:t>
            </a:r>
            <a:endParaRPr lang="ru-RU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 &quot;Радуг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3457466" cy="28800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387" name="Picture 3" descr="F:\фото открытые занятия\фото открытые занятия 2 мл\IMG_0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3840000" cy="2880000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16388" name="Picture 4" descr="F:\фото открытые занятия\фото открытые занятия 2 мл\IMG_08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3653916" cy="2880000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645024"/>
            <a:ext cx="3653177" cy="28800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571472" y="300037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C0099"/>
                </a:solidFill>
                <a:latin typeface="Book Antiqua" pitchFamily="18" charset="0"/>
              </a:rPr>
              <a:t>2-я младшая группа</a:t>
            </a:r>
          </a:p>
          <a:p>
            <a:pPr algn="ctr"/>
            <a:r>
              <a:rPr lang="ru-RU" b="1" dirty="0" smtClean="0">
                <a:solidFill>
                  <a:srgbClr val="CC0099"/>
                </a:solidFill>
                <a:latin typeface="Book Antiqua" pitchFamily="18" charset="0"/>
              </a:rPr>
              <a:t>Воспитатель </a:t>
            </a:r>
            <a:r>
              <a:rPr lang="ru-RU" b="1" dirty="0" err="1" smtClean="0">
                <a:solidFill>
                  <a:srgbClr val="CC0099"/>
                </a:solidFill>
                <a:latin typeface="Book Antiqua" pitchFamily="18" charset="0"/>
              </a:rPr>
              <a:t>Карсакова</a:t>
            </a:r>
            <a:r>
              <a:rPr lang="ru-RU" b="1" dirty="0" smtClean="0">
                <a:solidFill>
                  <a:srgbClr val="CC0099"/>
                </a:solidFill>
                <a:latin typeface="Book Antiqua" pitchFamily="18" charset="0"/>
              </a:rPr>
              <a:t> Маргарита </a:t>
            </a:r>
            <a:r>
              <a:rPr lang="ru-RU" b="1" dirty="0" err="1" smtClean="0">
                <a:solidFill>
                  <a:srgbClr val="CC0099"/>
                </a:solidFill>
                <a:latin typeface="Book Antiqua" pitchFamily="18" charset="0"/>
              </a:rPr>
              <a:t>Гасимовна</a:t>
            </a:r>
            <a:r>
              <a:rPr lang="ru-RU" b="1" dirty="0" smtClean="0">
                <a:solidFill>
                  <a:srgbClr val="CC0099"/>
                </a:solidFill>
                <a:latin typeface="Book Antiqua" pitchFamily="18" charset="0"/>
              </a:rPr>
              <a:t> </a:t>
            </a:r>
            <a:endParaRPr lang="ru-RU" b="1" dirty="0">
              <a:solidFill>
                <a:srgbClr val="CC00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4788"/>
            <a:ext cx="9753600" cy="7267576"/>
          </a:xfrm>
          <a:prstGeom prst="rect">
            <a:avLst/>
          </a:prstGeom>
          <a:noFill/>
        </p:spPr>
      </p:pic>
      <p:pic>
        <p:nvPicPr>
          <p:cNvPr id="7" name="Picture 4" descr="C:\Documents and Settings\User\Мои документы\Мои рисунк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-285776"/>
            <a:ext cx="9715568" cy="72866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9" y="1428736"/>
            <a:ext cx="6929486" cy="1754326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Творческая мастерская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4788"/>
            <a:ext cx="9753600" cy="7267576"/>
          </a:xfrm>
          <a:prstGeom prst="rect">
            <a:avLst/>
          </a:prstGeom>
          <a:noFill/>
        </p:spPr>
      </p:pic>
      <p:pic>
        <p:nvPicPr>
          <p:cNvPr id="7" name="Picture 4" descr="C:\Documents and Settings\User\Мои документы\Мои рисунк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285776"/>
            <a:ext cx="9715568" cy="7286676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39012" y="571480"/>
            <a:ext cx="37900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928669"/>
            <a:ext cx="90011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Творческая мастерская </a:t>
            </a:r>
            <a:r>
              <a:rPr lang="ru-RU" sz="2000" dirty="0" smtClean="0">
                <a:latin typeface="Book Antiqua" pitchFamily="18" charset="0"/>
              </a:rPr>
              <a:t>предоставляет детям условия для использования и применения знаний и умений. Мастерские разнообразны по своей тематике, содержанию, например, занятия рукоделием, приобщение к народным промыслам, просмотр познавательных презентаций, оформление художественной галереи, книжного уголка или библиотеки, игры и коллекционирование. Начало мастерской – это обычно задание вокруг слова, мелодии, рисунка, предмета, воспоминания. Далее следует работа с самым разнообразным материалом: словом, звуком, цветом, природными материалами,            схемами и моделями.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 Antiqua" pitchFamily="18" charset="0"/>
              </a:rPr>
              <a:t>                                 Результатом работы в творческой мастерской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 Antiqua" pitchFamily="18" charset="0"/>
              </a:rPr>
              <a:t>                               является создание книг-самоделок, детских журналов ,                 составление маршрутов путешествия на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 Antiqua" pitchFamily="18" charset="0"/>
              </a:rPr>
              <a:t>природу, оформление коллекции,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 Antiqua" pitchFamily="18" charset="0"/>
              </a:rPr>
              <a:t>                  создание продуктов детского рукоделия и пр.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User\Мои документы\шаблоны для презентации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1551"/>
          </a:xfrm>
          <a:prstGeom prst="rect">
            <a:avLst/>
          </a:prstGeom>
          <a:noFill/>
        </p:spPr>
      </p:pic>
      <p:pic>
        <p:nvPicPr>
          <p:cNvPr id="2049" name="Picture 1" descr="C:\Documents and Settings\User\Мои документы\Мои рисунки\MainMin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051" name="Picture 3" descr="F:\фото открытые занятия\фото откр.зан. разновозрастная\IMG_0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14290"/>
            <a:ext cx="2399923" cy="180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F:\фото открытые занятия\фото откр.зан. разновозрастная\IMG_07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57166"/>
            <a:ext cx="2966604" cy="26269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F:\фото открытые занятия\фото откр.зан. разновозрастная\IMG_07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2798754" cy="288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4" name="Picture 6" descr="F:\фото открытые занятия\фото откр.зан. разновозрастная\IMG_07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857628"/>
            <a:ext cx="2882478" cy="288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5" name="Picture 7" descr="F:\фото открытые занятия\фото откр.зан. разновозрастная\IMG_07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714884"/>
            <a:ext cx="2820891" cy="19700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6" name="Picture 8" descr="F:\фото открытые занятия\фото откр.зан. разновозрастная\IMG_07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707384"/>
            <a:ext cx="2881001" cy="30302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2" descr="F:\фото открытые занятия\фото откр.зан. разновозрастная\IMG_076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8246" y="2000240"/>
            <a:ext cx="3425390" cy="207635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/>
          <p:cNvSpPr txBox="1"/>
          <p:nvPr/>
        </p:nvSpPr>
        <p:spPr>
          <a:xfrm>
            <a:off x="142844" y="2928934"/>
            <a:ext cx="254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Разновозрастная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 группа 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2928934"/>
            <a:ext cx="282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Воспитатель Баранова Надежда Сергеевна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03" y="428625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Кукла-оберег «Солнечный конь»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540</Words>
  <Application>Microsoft Office PowerPoint</Application>
  <PresentationFormat>Экран (4:3)</PresentationFormat>
  <Paragraphs>62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МДОУ «Кизильский детский сад №3»</vt:lpstr>
      <vt:lpstr>КУЛЬТУРНЫЕ ПРАКТИКИ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User</cp:lastModifiedBy>
  <cp:revision>70</cp:revision>
  <dcterms:created xsi:type="dcterms:W3CDTF">2014-08-14T12:42:04Z</dcterms:created>
  <dcterms:modified xsi:type="dcterms:W3CDTF">2016-02-09T03:46:32Z</dcterms:modified>
</cp:coreProperties>
</file>