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9" r:id="rId4"/>
    <p:sldId id="267" r:id="rId5"/>
    <p:sldId id="258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F585A-DCC9-404B-B914-C13669527D12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E784D-2FC6-4635-8BB2-1FB7011F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784D-2FC6-4635-8BB2-1FB7011F142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Повторение:</a:t>
            </a:r>
            <a:endParaRPr lang="ru-RU" b="1" i="1" dirty="0">
              <a:solidFill>
                <a:srgbClr val="00743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250033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1. Посмотри, подумай и выбери графические данные.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Объясни свой выбор.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2451" t="35156" r="61182" b="38477"/>
          <a:stretch>
            <a:fillRect/>
          </a:stretch>
        </p:blipFill>
        <p:spPr bwMode="auto">
          <a:xfrm rot="20588010">
            <a:off x="614602" y="3467963"/>
            <a:ext cx="3051785" cy="274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http://im8-tub-ru.yandex.net/i?id=437865459-51-72&amp;n=21"/>
          <p:cNvPicPr>
            <a:picLocks noChangeAspect="1" noChangeArrowheads="1"/>
          </p:cNvPicPr>
          <p:nvPr/>
        </p:nvPicPr>
        <p:blipFill>
          <a:blip r:embed="rId4"/>
          <a:srcRect l="15384" t="19231" r="15385" b="26923"/>
          <a:stretch>
            <a:fillRect/>
          </a:stretch>
        </p:blipFill>
        <p:spPr bwMode="auto">
          <a:xfrm>
            <a:off x="3643306" y="5392882"/>
            <a:ext cx="1883723" cy="1465118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1386819">
            <a:off x="5719406" y="3441270"/>
            <a:ext cx="2815133" cy="27818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285720" y="1000108"/>
            <a:ext cx="8501122" cy="250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Для кого графические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данные имеют смысл?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8" descr="http://im5-tub-ru.yandex.net/i?id=452189931-51-72&amp;n=21"/>
          <p:cNvPicPr>
            <a:picLocks noChangeAspect="1" noChangeArrowheads="1"/>
          </p:cNvPicPr>
          <p:nvPr/>
        </p:nvPicPr>
        <p:blipFill>
          <a:blip r:embed="rId6"/>
          <a:srcRect l="18443" r="17008"/>
          <a:stretch>
            <a:fillRect/>
          </a:stretch>
        </p:blipFill>
        <p:spPr bwMode="auto">
          <a:xfrm>
            <a:off x="6215074" y="3643314"/>
            <a:ext cx="1950271" cy="2000264"/>
          </a:xfrm>
          <a:prstGeom prst="rect">
            <a:avLst/>
          </a:prstGeom>
          <a:noFill/>
        </p:spPr>
      </p:pic>
      <p:pic>
        <p:nvPicPr>
          <p:cNvPr id="17" name="Picture 2" descr="http://im3-tub-ru.yandex.net/i?id=103657018-43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3643314"/>
            <a:ext cx="1928826" cy="2000264"/>
          </a:xfrm>
          <a:prstGeom prst="rect">
            <a:avLst/>
          </a:prstGeom>
          <a:noFill/>
        </p:spPr>
      </p:pic>
      <p:pic>
        <p:nvPicPr>
          <p:cNvPr id="18" name="Picture 16" descr="http://img-fotki.yandex.ru/get/3507/annamader2009.3/0_10918_a9b03e47_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3643314"/>
            <a:ext cx="1928826" cy="2017072"/>
          </a:xfrm>
          <a:prstGeom prst="rect">
            <a:avLst/>
          </a:prstGeom>
          <a:noFill/>
        </p:spPr>
      </p:pic>
      <p:sp>
        <p:nvSpPr>
          <p:cNvPr id="19" name="Содержимое 2"/>
          <p:cNvSpPr txBox="1">
            <a:spLocks/>
          </p:cNvSpPr>
          <p:nvPr/>
        </p:nvSpPr>
        <p:spPr>
          <a:xfrm>
            <a:off x="0" y="857232"/>
            <a:ext cx="9144000" cy="250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На каких носителях сохраняли графические данные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древности?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На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каких носителях их сохраняют сейчас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/>
          <a:srcRect l="34424" t="18928" r="37744" b="52681"/>
          <a:stretch>
            <a:fillRect/>
          </a:stretch>
        </p:blipFill>
        <p:spPr bwMode="auto">
          <a:xfrm rot="20771416">
            <a:off x="598080" y="3969313"/>
            <a:ext cx="3020217" cy="238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 descr="http://im0-tub-ru.yandex.net/i?id=283257850-47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9322" y="5486889"/>
            <a:ext cx="2817349" cy="1371111"/>
          </a:xfrm>
          <a:prstGeom prst="rect">
            <a:avLst/>
          </a:prstGeom>
          <a:noFill/>
        </p:spPr>
      </p:pic>
      <p:pic>
        <p:nvPicPr>
          <p:cNvPr id="3083" name="Picture 11" descr="http://im8-tub-ru.yandex.net/i?id=81815051-68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652125">
            <a:off x="4031685" y="3592680"/>
            <a:ext cx="1768366" cy="1804455"/>
          </a:xfrm>
          <a:prstGeom prst="rect">
            <a:avLst/>
          </a:prstGeom>
          <a:noFill/>
        </p:spPr>
      </p:pic>
      <p:pic>
        <p:nvPicPr>
          <p:cNvPr id="3077" name="Picture 5" descr="http://im5-tub-ru.yandex.net/i?id=577923167-43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364852">
            <a:off x="5800294" y="3028134"/>
            <a:ext cx="2785031" cy="2109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ata\Мои документы\Downloads\mult\обои мультяшные\464051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важное:</a:t>
            </a:r>
            <a:endParaRPr lang="ru-RU" b="1" i="1" dirty="0">
              <a:solidFill>
                <a:srgbClr val="00743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Числовая информация – это информация о </a:t>
            </a:r>
            <a:r>
              <a:rPr lang="ru-RU" b="1" i="1" u="sng" dirty="0" smtClean="0">
                <a:solidFill>
                  <a:srgbClr val="C00000"/>
                </a:solidFill>
              </a:rPr>
              <a:t>количестве </a:t>
            </a:r>
            <a:r>
              <a:rPr lang="ru-RU" b="1" i="1" dirty="0" smtClean="0">
                <a:solidFill>
                  <a:srgbClr val="002060"/>
                </a:solidFill>
              </a:rPr>
              <a:t>предметов или порядковом номере предмета в ряду.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Числовые данные – это </a:t>
            </a:r>
            <a:r>
              <a:rPr lang="ru-RU" b="1" i="1" u="sng" dirty="0" smtClean="0">
                <a:solidFill>
                  <a:srgbClr val="C00000"/>
                </a:solidFill>
              </a:rPr>
              <a:t>числовая</a:t>
            </a:r>
            <a:r>
              <a:rPr lang="ru-RU" b="1" i="1" dirty="0" smtClean="0">
                <a:solidFill>
                  <a:srgbClr val="002060"/>
                </a:solidFill>
              </a:rPr>
              <a:t> информация, закодированная в виде </a:t>
            </a:r>
            <a:r>
              <a:rPr lang="ru-RU" b="1" i="1" u="sng" dirty="0" smtClean="0">
                <a:solidFill>
                  <a:srgbClr val="C00000"/>
                </a:solidFill>
              </a:rPr>
              <a:t>чисел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Числовые данные можно записать текстом и числом.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3983" y="1142984"/>
            <a:ext cx="483001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 действия и узнай тему урока.</a:t>
            </a:r>
            <a:endParaRPr lang="ru-RU" b="1" dirty="0">
              <a:solidFill>
                <a:srgbClr val="00743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6786578" cy="59293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rgbClr val="002060"/>
                </a:solidFill>
              </a:rPr>
              <a:t>1. Рассмотри рисунок. 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002060"/>
                </a:solidFill>
              </a:rPr>
              <a:t>2. Посчитай.</a:t>
            </a:r>
          </a:p>
          <a:p>
            <a:pPr>
              <a:buFont typeface="Wingdings" pitchFamily="2" charset="2"/>
              <a:buChar char="v"/>
            </a:pP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  <a:t>сколько всего утят?</a:t>
            </a:r>
          </a:p>
          <a:p>
            <a:pPr>
              <a:buFont typeface="Wingdings" pitchFamily="2" charset="2"/>
              <a:buChar char="v"/>
            </a:pP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  <a:t>сколько всего цыплят?</a:t>
            </a:r>
          </a:p>
          <a:p>
            <a:pPr>
              <a:buFont typeface="Wingdings" pitchFamily="2" charset="2"/>
              <a:buChar char="v"/>
            </a:pP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  <a:t>сколько всего героев </a:t>
            </a:r>
          </a:p>
          <a:p>
            <a:pPr>
              <a:buNone/>
            </a:pP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</a:rPr>
              <a:t>на картинке?</a:t>
            </a:r>
          </a:p>
          <a:p>
            <a:pPr>
              <a:buNone/>
            </a:pPr>
            <a:endParaRPr lang="ru-RU" sz="51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5100" b="1" i="1" dirty="0" smtClean="0">
                <a:solidFill>
                  <a:srgbClr val="002060"/>
                </a:solidFill>
              </a:rPr>
              <a:t>3. Запиши числа, которые 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002060"/>
                </a:solidFill>
              </a:rPr>
              <a:t>ты назвал.</a:t>
            </a:r>
            <a:endParaRPr lang="ru-RU" sz="5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какой форме получена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информация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43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Тема урока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«Числовая информация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584771">
            <a:off x="542417" y="2662864"/>
            <a:ext cx="2573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43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43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1357298"/>
            <a:ext cx="2573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847991">
            <a:off x="2423636" y="4650041"/>
            <a:ext cx="2573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 </a:t>
            </a:r>
            <a:r>
              <a:rPr lang="ru-RU" sz="5400" b="1" i="1" dirty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</a:t>
            </a:r>
            <a:r>
              <a:rPr lang="ru-RU" sz="5400" b="1" i="1" dirty="0" smtClean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</a:t>
            </a:r>
            <a:r>
              <a:rPr lang="ru-RU" sz="5400" b="1" i="1" dirty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i="1" dirty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5400" b="1" i="1" dirty="0" smtClean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счета.</a:t>
            </a:r>
            <a:endParaRPr lang="ru-RU" sz="5400" b="1" i="1" dirty="0">
              <a:solidFill>
                <a:srgbClr val="00743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5" name="Picture 3" descr="пальцы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578"/>
          <a:stretch>
            <a:fillRect/>
          </a:stretch>
        </p:blipFill>
        <p:spPr bwMode="auto">
          <a:xfrm>
            <a:off x="1071538" y="2786058"/>
            <a:ext cx="7214711" cy="2214578"/>
          </a:xfrm>
          <a:prstGeom prst="rect">
            <a:avLst/>
          </a:prstGeom>
          <a:noFill/>
        </p:spPr>
      </p:pic>
      <p:pic>
        <p:nvPicPr>
          <p:cNvPr id="33796" name="Picture 4" descr="сс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571744"/>
            <a:ext cx="6968435" cy="335758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2143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Подумай, как считали древние люди?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00743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8285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Назови предметы и знаки, которые использовали  в древности для сохранения информации о количестве предметов ?</a:t>
            </a:r>
            <a:endParaRPr lang="ru-RU" b="1" i="1" dirty="0">
              <a:solidFill>
                <a:srgbClr val="00743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21605"/>
          <a:stretch>
            <a:fillRect/>
          </a:stretch>
        </p:blipFill>
        <p:spPr bwMode="auto">
          <a:xfrm>
            <a:off x="571472" y="2643182"/>
            <a:ext cx="2514549" cy="13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im8-tub-ru.yandex.net/i?id=469176620-53-72&amp;n=21"/>
          <p:cNvPicPr>
            <a:picLocks noChangeAspect="1" noChangeArrowheads="1"/>
          </p:cNvPicPr>
          <p:nvPr/>
        </p:nvPicPr>
        <p:blipFill>
          <a:blip r:embed="rId3"/>
          <a:srcRect r="32142"/>
          <a:stretch>
            <a:fillRect/>
          </a:stretch>
        </p:blipFill>
        <p:spPr bwMode="auto">
          <a:xfrm>
            <a:off x="3857620" y="2714620"/>
            <a:ext cx="1500166" cy="1285884"/>
          </a:xfrm>
          <a:prstGeom prst="rect">
            <a:avLst/>
          </a:prstGeom>
          <a:noFill/>
        </p:spPr>
      </p:pic>
      <p:pic>
        <p:nvPicPr>
          <p:cNvPr id="1028" name="Picture 4" descr="http://im4-tub-ru.yandex.net/i?id=506239280-6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5715016"/>
            <a:ext cx="3786214" cy="1142984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643182"/>
            <a:ext cx="2000264" cy="141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http://files.school-collection.edu.ru/dlrstore/ec3b794b-bd8c-24df-e5d3-8232bb98e01c/72971.jpg"/>
          <p:cNvPicPr>
            <a:picLocks noChangeAspect="1" noChangeArrowheads="1"/>
          </p:cNvPicPr>
          <p:nvPr/>
        </p:nvPicPr>
        <p:blipFill>
          <a:blip r:embed="rId6"/>
          <a:srcRect t="12868" b="54044"/>
          <a:stretch>
            <a:fillRect/>
          </a:stretch>
        </p:blipFill>
        <p:spPr bwMode="auto">
          <a:xfrm>
            <a:off x="1285852" y="4500570"/>
            <a:ext cx="6267450" cy="10001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2910" y="3929066"/>
            <a:ext cx="87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Узелки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32" y="3929066"/>
            <a:ext cx="100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Зарубки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372" y="4000504"/>
            <a:ext cx="112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Камешки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3929066"/>
            <a:ext cx="10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Желобки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182" y="5429264"/>
            <a:ext cx="134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Иероглифы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alboahsroom208.edublogs.org/files/2011/03/1223645099Roman_Numerals-oh9v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14876" y="357166"/>
            <a:ext cx="4143404" cy="6429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743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572000" cy="450059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Древнем Риме придумали обозначать числа буквами.</a:t>
            </a:r>
            <a:b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 как называются такие числа?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86314" y="357166"/>
            <a:ext cx="4000528" cy="6429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Римские числа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743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ata\Мои документы\Downloads\mult\обои мультяшные\464051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Числовую информацию можно записать текстом и числом.</a:t>
            </a:r>
            <a:endParaRPr lang="ru-RU" b="1" i="1" dirty="0">
              <a:solidFill>
                <a:srgbClr val="00743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15130" cy="4525963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Один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			                 Два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     Четыре </a:t>
            </a:r>
          </a:p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95798" y="2077630"/>
            <a:ext cx="2573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43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43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3713" y="1319812"/>
            <a:ext cx="17859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3071810"/>
            <a:ext cx="14287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 как записывают числовые данные в </a:t>
            </a:r>
            <a:r>
              <a:rPr lang="ru-RU" sz="4400" b="1" i="1" smtClean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наше время?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743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ata\Мои документы\Downloads\mult\обои мультяшные\464051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цифры мы используем?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071546"/>
            <a:ext cx="6286543" cy="71437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4800" b="1" dirty="0">
                <a:solidFill>
                  <a:srgbClr val="002060"/>
                </a:solidFill>
              </a:rPr>
              <a:t>0, 1, 2, 3, 4, 5, 6, 7, 8, 9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71538" y="1928802"/>
            <a:ext cx="67818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Каждая цифра имеет свое название.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Назови </a:t>
            </a:r>
            <a:r>
              <a:rPr lang="ru-RU" sz="3200" b="1" dirty="0">
                <a:solidFill>
                  <a:srgbClr val="002060"/>
                </a:solidFill>
              </a:rPr>
              <a:t>цифры.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187450" y="4941888"/>
            <a:ext cx="7467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20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192880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Цифры- это знаки, с помощью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которых записываются числа на </a:t>
            </a:r>
            <a:r>
              <a:rPr lang="ru-RU" sz="4800" b="1" dirty="0" smtClean="0">
                <a:solidFill>
                  <a:srgbClr val="002060"/>
                </a:solidFill>
              </a:rPr>
              <a:t>бумаге.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3" grpId="1" build="p"/>
      <p:bldP spid="25604" grpId="0"/>
      <p:bldP spid="25604" grpId="1"/>
      <p:bldP spid="256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называются числа по количеству цифр в них? Назови.</a:t>
            </a:r>
            <a:endParaRPr lang="ru-RU" b="1" i="1" dirty="0">
              <a:solidFill>
                <a:srgbClr val="00743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28775"/>
            <a:ext cx="7467600" cy="42672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Однозначные</a:t>
            </a:r>
          </a:p>
          <a:p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Двузначные</a:t>
            </a:r>
          </a:p>
          <a:p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Многозначные</a:t>
            </a:r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4098" name="Picture 2" descr="http://im4-tub-ru.yandex.net/i?id=140601639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1366840" cy="1428750"/>
          </a:xfrm>
          <a:prstGeom prst="rect">
            <a:avLst/>
          </a:prstGeom>
          <a:noFill/>
        </p:spPr>
      </p:pic>
      <p:pic>
        <p:nvPicPr>
          <p:cNvPr id="4100" name="Picture 4" descr="http://im4-tub-ru.yandex.net/i?id=58361605-4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1428750" cy="1428750"/>
          </a:xfrm>
          <a:prstGeom prst="rect">
            <a:avLst/>
          </a:prstGeom>
          <a:noFill/>
        </p:spPr>
      </p:pic>
      <p:pic>
        <p:nvPicPr>
          <p:cNvPr id="4102" name="Picture 6" descr="http://im7-tub-ru.yandex.net/i?id=99115004-1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428736"/>
            <a:ext cx="1285877" cy="1428750"/>
          </a:xfrm>
          <a:prstGeom prst="rect">
            <a:avLst/>
          </a:prstGeom>
          <a:noFill/>
        </p:spPr>
      </p:pic>
      <p:pic>
        <p:nvPicPr>
          <p:cNvPr id="4104" name="Picture 8" descr="http://im2-tub-ru.yandex.net/i?id=146696758-58-72&amp;n=21"/>
          <p:cNvPicPr>
            <a:picLocks noChangeAspect="1" noChangeArrowheads="1"/>
          </p:cNvPicPr>
          <p:nvPr/>
        </p:nvPicPr>
        <p:blipFill>
          <a:blip r:embed="rId5"/>
          <a:srcRect r="23077" b="19231"/>
          <a:stretch>
            <a:fillRect/>
          </a:stretch>
        </p:blipFill>
        <p:spPr bwMode="auto">
          <a:xfrm>
            <a:off x="7000892" y="3357562"/>
            <a:ext cx="1428760" cy="1500198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>
          <a:xfrm>
            <a:off x="4500562" y="5214950"/>
            <a:ext cx="4071981" cy="1076405"/>
            <a:chOff x="4500562" y="5214950"/>
            <a:chExt cx="4071981" cy="1076405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4500562" y="5214950"/>
              <a:ext cx="3071848" cy="1076405"/>
              <a:chOff x="4500562" y="5214950"/>
              <a:chExt cx="3071848" cy="1076405"/>
            </a:xfrm>
          </p:grpSpPr>
          <p:pic>
            <p:nvPicPr>
              <p:cNvPr id="4106" name="Picture 10" descr="http://im5-tub-ru.yandex.net/i?id=341771220-25-72&amp;n=21"/>
              <p:cNvPicPr>
                <a:picLocks noChangeAspect="1" noChangeArrowheads="1"/>
              </p:cNvPicPr>
              <p:nvPr/>
            </p:nvPicPr>
            <p:blipFill>
              <a:blip r:embed="rId6"/>
              <a:srcRect l="66965" r="4147" b="50000"/>
              <a:stretch>
                <a:fillRect/>
              </a:stretch>
            </p:blipFill>
            <p:spPr bwMode="auto">
              <a:xfrm>
                <a:off x="4500562" y="5214950"/>
                <a:ext cx="928694" cy="1076405"/>
              </a:xfrm>
              <a:prstGeom prst="rect">
                <a:avLst/>
              </a:prstGeom>
              <a:noFill/>
            </p:spPr>
          </p:pic>
          <p:pic>
            <p:nvPicPr>
              <p:cNvPr id="4108" name="Picture 12" descr="http://im5-tub-ru.yandex.net/i?id=341771220-25-72&amp;n=21"/>
              <p:cNvPicPr>
                <a:picLocks noChangeAspect="1" noChangeArrowheads="1"/>
              </p:cNvPicPr>
              <p:nvPr/>
            </p:nvPicPr>
            <p:blipFill>
              <a:blip r:embed="rId6"/>
              <a:srcRect l="33482" r="33035" b="50000"/>
              <a:stretch>
                <a:fillRect/>
              </a:stretch>
            </p:blipFill>
            <p:spPr bwMode="auto">
              <a:xfrm>
                <a:off x="5429256" y="5214950"/>
                <a:ext cx="1071570" cy="1071570"/>
              </a:xfrm>
              <a:prstGeom prst="rect">
                <a:avLst/>
              </a:prstGeom>
              <a:noFill/>
            </p:spPr>
          </p:pic>
          <p:pic>
            <p:nvPicPr>
              <p:cNvPr id="4110" name="Picture 14" descr="http://im5-tub-ru.yandex.net/i?id=341771220-25-72&amp;n=21"/>
              <p:cNvPicPr>
                <a:picLocks noChangeAspect="1" noChangeArrowheads="1"/>
              </p:cNvPicPr>
              <p:nvPr/>
            </p:nvPicPr>
            <p:blipFill>
              <a:blip r:embed="rId6"/>
              <a:srcRect l="33482" t="50000" r="33035"/>
              <a:stretch>
                <a:fillRect/>
              </a:stretch>
            </p:blipFill>
            <p:spPr bwMode="auto">
              <a:xfrm>
                <a:off x="6500825" y="5214950"/>
                <a:ext cx="1071585" cy="1071570"/>
              </a:xfrm>
              <a:prstGeom prst="rect">
                <a:avLst/>
              </a:prstGeom>
              <a:noFill/>
            </p:spPr>
          </p:pic>
        </p:grpSp>
        <p:pic>
          <p:nvPicPr>
            <p:cNvPr id="4112" name="Picture 16" descr="http://im5-tub-ru.yandex.net/i?id=341771220-25-72&amp;n=21"/>
            <p:cNvPicPr>
              <a:picLocks noChangeAspect="1" noChangeArrowheads="1"/>
            </p:cNvPicPr>
            <p:nvPr/>
          </p:nvPicPr>
          <p:blipFill>
            <a:blip r:embed="rId6"/>
            <a:srcRect l="2232" t="50000" r="66518"/>
            <a:stretch>
              <a:fillRect/>
            </a:stretch>
          </p:blipFill>
          <p:spPr bwMode="auto">
            <a:xfrm>
              <a:off x="7572396" y="5214950"/>
              <a:ext cx="1000147" cy="107157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743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обозначают числами?</a:t>
            </a:r>
            <a:endParaRPr lang="ru-RU" b="1" i="1" dirty="0">
              <a:solidFill>
                <a:srgbClr val="007434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428736"/>
            <a:ext cx="5000628" cy="507209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предметов</a:t>
            </a:r>
          </a:p>
          <a:p>
            <a:pPr>
              <a:buFont typeface="Wingdings" pitchFamily="2" charset="2"/>
              <a:buChar char="v"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Порядковый номер</a:t>
            </a:r>
          </a:p>
          <a:p>
            <a:pPr>
              <a:buFont typeface="Wingdings" pitchFamily="2" charset="2"/>
              <a:buChar char="v"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Даты</a:t>
            </a:r>
          </a:p>
          <a:p>
            <a:pPr>
              <a:buFont typeface="Wingdings" pitchFamily="2" charset="2"/>
              <a:buChar char="v"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928934"/>
            <a:ext cx="1104897" cy="102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357158" y="2928934"/>
            <a:ext cx="2390781" cy="1095964"/>
            <a:chOff x="428596" y="3357562"/>
            <a:chExt cx="2390781" cy="109596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14480" y="3357562"/>
              <a:ext cx="1104897" cy="1029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3357562"/>
              <a:ext cx="1176335" cy="1095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264320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2910" y="4000504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№1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57356" y="4000504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№2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71802" y="4000504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№3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4500570"/>
            <a:ext cx="2534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26.01.2013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 t="25925" b="18519"/>
          <a:stretch>
            <a:fillRect/>
          </a:stretch>
        </p:blipFill>
        <p:spPr bwMode="auto">
          <a:xfrm>
            <a:off x="928662" y="5786430"/>
            <a:ext cx="25717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278</Words>
  <PresentationFormat>Экран (4:3)</PresentationFormat>
  <Paragraphs>74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Повторение:</vt:lpstr>
      <vt:lpstr>Выполни действия и узнай тему урока.</vt:lpstr>
      <vt:lpstr>Назови  первый инструмент  для счета.</vt:lpstr>
      <vt:lpstr> Назови предметы и знаки, которые использовали  в древности для сохранения информации о количестве предметов ?</vt:lpstr>
      <vt:lpstr>В Древнем Риме придумали обозначать числа буквами. Вспомни как называются такие числа?</vt:lpstr>
      <vt:lpstr>Числовую информацию можно записать текстом и числом.</vt:lpstr>
      <vt:lpstr>Какие цифры мы используем?</vt:lpstr>
      <vt:lpstr>Как называются числа по количеству цифр в них? Назови.</vt:lpstr>
      <vt:lpstr>Что обозначают числами?</vt:lpstr>
      <vt:lpstr>Самое важное: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пройденного:</dc:title>
  <cp:lastModifiedBy>nataly</cp:lastModifiedBy>
  <cp:revision>44</cp:revision>
  <dcterms:modified xsi:type="dcterms:W3CDTF">2013-01-25T12:05:40Z</dcterms:modified>
</cp:coreProperties>
</file>