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60" r:id="rId5"/>
    <p:sldId id="261" r:id="rId6"/>
    <p:sldId id="262" r:id="rId7"/>
    <p:sldId id="264" r:id="rId8"/>
    <p:sldId id="267" r:id="rId9"/>
    <p:sldId id="265" r:id="rId10"/>
    <p:sldId id="266" r:id="rId11"/>
    <p:sldId id="274" r:id="rId12"/>
    <p:sldId id="275" r:id="rId13"/>
    <p:sldId id="276" r:id="rId14"/>
    <p:sldId id="277" r:id="rId15"/>
    <p:sldId id="269" r:id="rId16"/>
    <p:sldId id="270" r:id="rId17"/>
    <p:sldId id="273" r:id="rId18"/>
    <p:sldId id="271" r:id="rId19"/>
    <p:sldId id="278" r:id="rId20"/>
    <p:sldId id="272" r:id="rId21"/>
    <p:sldId id="280" r:id="rId22"/>
    <p:sldId id="281" r:id="rId23"/>
    <p:sldId id="26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3E22CD6-BE0F-4821-AA03-6FD488A5DEF5}"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846202-694B-4A70-8BA5-0E94381D7BE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E22CD6-BE0F-4821-AA03-6FD488A5DEF5}"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846202-694B-4A70-8BA5-0E94381D7BE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E22CD6-BE0F-4821-AA03-6FD488A5DEF5}"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846202-694B-4A70-8BA5-0E94381D7BE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E22CD6-BE0F-4821-AA03-6FD488A5DEF5}"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846202-694B-4A70-8BA5-0E94381D7BE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3E22CD6-BE0F-4821-AA03-6FD488A5DEF5}"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846202-694B-4A70-8BA5-0E94381D7BE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3E22CD6-BE0F-4821-AA03-6FD488A5DEF5}"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846202-694B-4A70-8BA5-0E94381D7BE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3E22CD6-BE0F-4821-AA03-6FD488A5DEF5}" type="datetimeFigureOut">
              <a:rPr lang="ru-RU" smtClean="0"/>
              <a:pPr/>
              <a:t>03.02.2016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E846202-694B-4A70-8BA5-0E94381D7BE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3E22CD6-BE0F-4821-AA03-6FD488A5DEF5}" type="datetimeFigureOut">
              <a:rPr lang="ru-RU" smtClean="0"/>
              <a:pPr/>
              <a:t>03.02.2016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E846202-694B-4A70-8BA5-0E94381D7BE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E22CD6-BE0F-4821-AA03-6FD488A5DEF5}" type="datetimeFigureOut">
              <a:rPr lang="ru-RU" smtClean="0"/>
              <a:pPr/>
              <a:t>03.02.2016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E846202-694B-4A70-8BA5-0E94381D7BE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3E22CD6-BE0F-4821-AA03-6FD488A5DEF5}"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846202-694B-4A70-8BA5-0E94381D7BE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3E22CD6-BE0F-4821-AA03-6FD488A5DEF5}"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846202-694B-4A70-8BA5-0E94381D7BE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22CD6-BE0F-4821-AA03-6FD488A5DEF5}" type="datetimeFigureOut">
              <a:rPr lang="ru-RU" smtClean="0"/>
              <a:pPr/>
              <a:t>03.02.2016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46202-694B-4A70-8BA5-0E94381D7BE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907704" y="4797152"/>
            <a:ext cx="5504656" cy="1507227"/>
          </a:xfrm>
        </p:spPr>
        <p:txBody>
          <a:bodyPr>
            <a:normAutofit/>
          </a:bodyPr>
          <a:lstStyle/>
          <a:p>
            <a:pPr lvl="0">
              <a:defRPr/>
            </a:pPr>
            <a:r>
              <a:rPr lang="ru-RU" sz="2000" dirty="0" smtClean="0">
                <a:solidFill>
                  <a:srgbClr val="002060"/>
                </a:solidFill>
                <a:latin typeface="Times New Roman" pitchFamily="18" charset="0"/>
                <a:cs typeface="Times New Roman" pitchFamily="18" charset="0"/>
              </a:rPr>
              <a:t>Автор</a:t>
            </a:r>
            <a:r>
              <a:rPr lang="ru-RU" sz="2000" dirty="0" smtClean="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Воспитатель. МБДОУ д/с </a:t>
            </a:r>
            <a:r>
              <a:rPr lang="ru-RU" sz="2000" dirty="0" smtClean="0">
                <a:solidFill>
                  <a:srgbClr val="002060"/>
                </a:solidFill>
                <a:latin typeface="Times New Roman" pitchFamily="18" charset="0"/>
                <a:cs typeface="Times New Roman" pitchFamily="18" charset="0"/>
              </a:rPr>
              <a:t> ОВ №8</a:t>
            </a:r>
            <a:endParaRPr lang="ru-RU" sz="2000" dirty="0" smtClean="0">
              <a:solidFill>
                <a:srgbClr val="002060"/>
              </a:solidFill>
              <a:latin typeface="Times New Roman" pitchFamily="18" charset="0"/>
              <a:cs typeface="Times New Roman" pitchFamily="18" charset="0"/>
            </a:endParaRPr>
          </a:p>
          <a:p>
            <a:pPr lvl="0">
              <a:defRPr/>
            </a:pPr>
            <a:r>
              <a:rPr lang="ru-RU" sz="2000" dirty="0" smtClean="0">
                <a:solidFill>
                  <a:srgbClr val="002060"/>
                </a:solidFill>
                <a:latin typeface="Times New Roman" pitchFamily="18" charset="0"/>
                <a:cs typeface="Times New Roman" pitchFamily="18" charset="0"/>
              </a:rPr>
              <a:t>Козлова Виктория Викторовна.</a:t>
            </a:r>
          </a:p>
          <a:p>
            <a:pPr lvl="0">
              <a:defRPr/>
            </a:pPr>
            <a:r>
              <a:rPr lang="ru-RU" sz="2000" dirty="0" smtClean="0">
                <a:solidFill>
                  <a:srgbClr val="002060"/>
                </a:solidFill>
                <a:latin typeface="Times New Roman" pitchFamily="18" charset="0"/>
                <a:cs typeface="Times New Roman" pitchFamily="18" charset="0"/>
              </a:rPr>
              <a:t>х. Красное</a:t>
            </a:r>
          </a:p>
          <a:p>
            <a:pPr lvl="0">
              <a:defRPr/>
            </a:pPr>
            <a:r>
              <a:rPr lang="ru-RU" sz="2000" dirty="0" smtClean="0">
                <a:solidFill>
                  <a:srgbClr val="002060"/>
                </a:solidFill>
                <a:latin typeface="Times New Roman" pitchFamily="18" charset="0"/>
                <a:cs typeface="Times New Roman" pitchFamily="18" charset="0"/>
              </a:rPr>
              <a:t>2016г</a:t>
            </a:r>
            <a:endParaRPr lang="ru-RU" sz="2000" dirty="0">
              <a:solidFill>
                <a:srgbClr val="002060"/>
              </a:solidFill>
              <a:latin typeface="Times New Roman" pitchFamily="18" charset="0"/>
              <a:cs typeface="Times New Roman" pitchFamily="18" charset="0"/>
            </a:endParaRPr>
          </a:p>
          <a:p>
            <a:endParaRPr lang="ru-RU" dirty="0"/>
          </a:p>
        </p:txBody>
      </p:sp>
      <p:sp>
        <p:nvSpPr>
          <p:cNvPr id="5" name="Прямоугольник 4"/>
          <p:cNvSpPr/>
          <p:nvPr/>
        </p:nvSpPr>
        <p:spPr>
          <a:xfrm>
            <a:off x="1123504" y="2348880"/>
            <a:ext cx="7120903"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venture" pitchFamily="2" charset="0"/>
              </a:rPr>
              <a:t>Дикие животные.</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120" y="0"/>
            <a:ext cx="2160240" cy="779686"/>
          </a:xfrm>
        </p:spPr>
        <p:txBody>
          <a:bodyPr>
            <a:noAutofit/>
          </a:bodyPr>
          <a:lstStyle/>
          <a:p>
            <a:r>
              <a:rPr lang="ru-RU" sz="4800" dirty="0" smtClean="0">
                <a:solidFill>
                  <a:srgbClr val="FF0000"/>
                </a:solidFill>
                <a:latin typeface="Times New Roman" pitchFamily="18" charset="0"/>
                <a:cs typeface="Times New Roman" pitchFamily="18" charset="0"/>
              </a:rPr>
              <a:t>Тигр.</a:t>
            </a:r>
            <a:endParaRPr lang="ru-RU" sz="4800" dirty="0">
              <a:solidFill>
                <a:srgbClr val="FF0000"/>
              </a:solidFill>
              <a:latin typeface="Times New Roman" pitchFamily="18" charset="0"/>
              <a:cs typeface="Times New Roman" pitchFamily="18" charset="0"/>
            </a:endParaRPr>
          </a:p>
        </p:txBody>
      </p:sp>
      <p:pic>
        <p:nvPicPr>
          <p:cNvPr id="5" name="Содержимое 4" descr="1263193297_tigr-6.jpg"/>
          <p:cNvPicPr>
            <a:picLocks noGrp="1" noChangeAspect="1"/>
          </p:cNvPicPr>
          <p:nvPr>
            <p:ph idx="1"/>
          </p:nvPr>
        </p:nvPicPr>
        <p:blipFill>
          <a:blip r:embed="rId2" cstate="print"/>
          <a:stretch>
            <a:fillRect/>
          </a:stretch>
        </p:blipFill>
        <p:spPr>
          <a:xfrm>
            <a:off x="4860032" y="836712"/>
            <a:ext cx="3960440" cy="2664296"/>
          </a:xfrm>
        </p:spPr>
      </p:pic>
      <p:sp>
        <p:nvSpPr>
          <p:cNvPr id="4" name="Текст 3"/>
          <p:cNvSpPr>
            <a:spLocks noGrp="1"/>
          </p:cNvSpPr>
          <p:nvPr>
            <p:ph type="body" sz="half" idx="2"/>
          </p:nvPr>
        </p:nvSpPr>
        <p:spPr>
          <a:xfrm>
            <a:off x="0" y="0"/>
            <a:ext cx="4788024" cy="6669360"/>
          </a:xfrm>
        </p:spPr>
        <p:txBody>
          <a:bodyPr>
            <a:noAutofit/>
          </a:bodyPr>
          <a:lstStyle/>
          <a:p>
            <a:pPr algn="ctr"/>
            <a:r>
              <a:rPr lang="ru-RU" sz="2300" dirty="0" smtClean="0">
                <a:solidFill>
                  <a:schemeClr val="bg2">
                    <a:lumMod val="10000"/>
                  </a:schemeClr>
                </a:solidFill>
                <a:latin typeface="Times New Roman" pitchFamily="18" charset="0"/>
                <a:cs typeface="Times New Roman" pitchFamily="18" charset="0"/>
              </a:rPr>
              <a:t>Амурский тигр по современным данным относится к наиболее крупным подвидам, шерсть гуще, чем у тигров, живущих в тёплых районах, а его окрас светлее. Основной окрас шерсти в зимнее время — жёлтый, живот белый. Это единственный тигр, имеющий на брюхе пятисантиметровый слой жира, защищающий от леденящего ветра при крайне низких температурах. Тело вытянутое, гибкое, голова округлая, лапы недлинные, длинный хвост. Уши очень короткие, так как обитает в холодной местности. Амурский тигр различает цвета. Ночью он видит в пять раз лучше, чем человек. </a:t>
            </a:r>
          </a:p>
          <a:p>
            <a:r>
              <a:rPr lang="ru-RU" sz="2300" dirty="0" smtClean="0">
                <a:solidFill>
                  <a:schemeClr val="bg2">
                    <a:lumMod val="10000"/>
                  </a:schemeClr>
                </a:solidFill>
                <a:latin typeface="Times New Roman" pitchFamily="18" charset="0"/>
                <a:cs typeface="Times New Roman" pitchFamily="18" charset="0"/>
              </a:rPr>
              <a:t> </a:t>
            </a:r>
          </a:p>
          <a:p>
            <a:endParaRPr lang="ru-RU" sz="2300" dirty="0">
              <a:latin typeface="Times New Roman" pitchFamily="18" charset="0"/>
              <a:cs typeface="Times New Roman" pitchFamily="18" charset="0"/>
            </a:endParaRPr>
          </a:p>
        </p:txBody>
      </p:sp>
      <p:pic>
        <p:nvPicPr>
          <p:cNvPr id="3074" name="Picture 2" descr="C:\Users\новый\Desktop\dd8e2052558a9ae867748bb06cdd1f82.jpg"/>
          <p:cNvPicPr>
            <a:picLocks noChangeAspect="1" noChangeArrowheads="1"/>
          </p:cNvPicPr>
          <p:nvPr/>
        </p:nvPicPr>
        <p:blipFill>
          <a:blip r:embed="rId3" cstate="print"/>
          <a:srcRect/>
          <a:stretch>
            <a:fillRect/>
          </a:stretch>
        </p:blipFill>
        <p:spPr bwMode="auto">
          <a:xfrm>
            <a:off x="4716016" y="3573016"/>
            <a:ext cx="4223792" cy="308424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новый\Pictures\tC-omuqAzi0.jpg"/>
          <p:cNvPicPr>
            <a:picLocks noChangeAspect="1" noChangeArrowheads="1"/>
          </p:cNvPicPr>
          <p:nvPr/>
        </p:nvPicPr>
        <p:blipFill>
          <a:blip r:embed="rId2" cstate="print"/>
          <a:srcRect/>
          <a:stretch>
            <a:fillRect/>
          </a:stretch>
        </p:blipFill>
        <p:spPr bwMode="auto">
          <a:xfrm>
            <a:off x="4427984" y="836712"/>
            <a:ext cx="4248472" cy="3005956"/>
          </a:xfrm>
          <a:prstGeom prst="rect">
            <a:avLst/>
          </a:prstGeom>
          <a:noFill/>
        </p:spPr>
      </p:pic>
      <p:pic>
        <p:nvPicPr>
          <p:cNvPr id="26629" name="Picture 5" descr="C:\Users\новый\Desktop\Zimny-les-29.jpg"/>
          <p:cNvPicPr>
            <a:picLocks noChangeAspect="1" noChangeArrowheads="1"/>
          </p:cNvPicPr>
          <p:nvPr/>
        </p:nvPicPr>
        <p:blipFill>
          <a:blip r:embed="rId3" cstate="print"/>
          <a:srcRect/>
          <a:stretch>
            <a:fillRect/>
          </a:stretch>
        </p:blipFill>
        <p:spPr bwMode="auto">
          <a:xfrm>
            <a:off x="4716016" y="4005064"/>
            <a:ext cx="3954016" cy="2641476"/>
          </a:xfrm>
          <a:prstGeom prst="rect">
            <a:avLst/>
          </a:prstGeom>
          <a:noFill/>
        </p:spPr>
      </p:pic>
      <p:pic>
        <p:nvPicPr>
          <p:cNvPr id="26631" name="Picture 7" descr="C:\Users\новый\Desktop\a7c71766--russkij-stil-izbushka-baby-yagi-n5080.jpg"/>
          <p:cNvPicPr>
            <a:picLocks noChangeAspect="1" noChangeArrowheads="1"/>
          </p:cNvPicPr>
          <p:nvPr/>
        </p:nvPicPr>
        <p:blipFill>
          <a:blip r:embed="rId4" cstate="print"/>
          <a:srcRect/>
          <a:stretch>
            <a:fillRect/>
          </a:stretch>
        </p:blipFill>
        <p:spPr bwMode="auto">
          <a:xfrm>
            <a:off x="179512" y="692696"/>
            <a:ext cx="3906011" cy="2929508"/>
          </a:xfrm>
          <a:prstGeom prst="rect">
            <a:avLst/>
          </a:prstGeom>
          <a:noFill/>
        </p:spPr>
      </p:pic>
      <p:pic>
        <p:nvPicPr>
          <p:cNvPr id="26632" name="Picture 8" descr="C:\Users\новый\Desktop\bear-wintering-den-no.jpg"/>
          <p:cNvPicPr>
            <a:picLocks noChangeAspect="1" noChangeArrowheads="1"/>
          </p:cNvPicPr>
          <p:nvPr/>
        </p:nvPicPr>
        <p:blipFill>
          <a:blip r:embed="rId5" cstate="print"/>
          <a:srcRect/>
          <a:stretch>
            <a:fillRect/>
          </a:stretch>
        </p:blipFill>
        <p:spPr bwMode="auto">
          <a:xfrm>
            <a:off x="539552" y="3861048"/>
            <a:ext cx="3791942" cy="2840534"/>
          </a:xfrm>
          <a:prstGeom prst="rect">
            <a:avLst/>
          </a:prstGeom>
          <a:noFill/>
        </p:spPr>
      </p:pic>
      <p:sp>
        <p:nvSpPr>
          <p:cNvPr id="26633" name="Rectangle 9"/>
          <p:cNvSpPr>
            <a:spLocks noChangeArrowheads="1"/>
          </p:cNvSpPr>
          <p:nvPr/>
        </p:nvSpPr>
        <p:spPr bwMode="auto">
          <a:xfrm>
            <a:off x="1115616" y="96307"/>
            <a:ext cx="673224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Дидактическая игра "Кто где живет".   </a:t>
            </a:r>
            <a:endParaRPr kumimoji="0" lang="ru-RU"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новый\Desktop\1359129087_1269452270_medved.jpg"/>
          <p:cNvPicPr>
            <a:picLocks noChangeAspect="1" noChangeArrowheads="1"/>
          </p:cNvPicPr>
          <p:nvPr/>
        </p:nvPicPr>
        <p:blipFill>
          <a:blip r:embed="rId2" cstate="print"/>
          <a:srcRect/>
          <a:stretch>
            <a:fillRect/>
          </a:stretch>
        </p:blipFill>
        <p:spPr bwMode="auto">
          <a:xfrm>
            <a:off x="1475656" y="1412776"/>
            <a:ext cx="6408712" cy="4896544"/>
          </a:xfrm>
          <a:prstGeom prst="rect">
            <a:avLst/>
          </a:prstGeom>
          <a:noFill/>
        </p:spPr>
      </p:pic>
      <p:sp>
        <p:nvSpPr>
          <p:cNvPr id="27651" name="Rectangle 3"/>
          <p:cNvSpPr>
            <a:spLocks noChangeArrowheads="1"/>
          </p:cNvSpPr>
          <p:nvPr/>
        </p:nvSpPr>
        <p:spPr bwMode="auto">
          <a:xfrm>
            <a:off x="1619672" y="476672"/>
            <a:ext cx="59401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Медведь живет в берлоге. </a:t>
            </a:r>
            <a:endParaRPr kumimoji="0" lang="ru-RU" sz="36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новый\Pictures\0017-024-Les-zaschitnik-cheloveka.png"/>
          <p:cNvPicPr>
            <a:picLocks noChangeAspect="1" noChangeArrowheads="1"/>
          </p:cNvPicPr>
          <p:nvPr/>
        </p:nvPicPr>
        <p:blipFill>
          <a:blip r:embed="rId2" cstate="print"/>
          <a:srcRect/>
          <a:stretch>
            <a:fillRect/>
          </a:stretch>
        </p:blipFill>
        <p:spPr bwMode="auto">
          <a:xfrm>
            <a:off x="611560" y="3501008"/>
            <a:ext cx="4225652" cy="3169239"/>
          </a:xfrm>
          <a:prstGeom prst="rect">
            <a:avLst/>
          </a:prstGeom>
          <a:noFill/>
        </p:spPr>
      </p:pic>
      <p:pic>
        <p:nvPicPr>
          <p:cNvPr id="31747" name="Picture 3" descr="C:\Users\новый\Desktop\february2.jpg"/>
          <p:cNvPicPr>
            <a:picLocks noChangeAspect="1" noChangeArrowheads="1"/>
          </p:cNvPicPr>
          <p:nvPr/>
        </p:nvPicPr>
        <p:blipFill>
          <a:blip r:embed="rId3" cstate="print"/>
          <a:srcRect/>
          <a:stretch>
            <a:fillRect/>
          </a:stretch>
        </p:blipFill>
        <p:spPr bwMode="auto">
          <a:xfrm>
            <a:off x="467544" y="188640"/>
            <a:ext cx="3960440" cy="3224039"/>
          </a:xfrm>
          <a:prstGeom prst="rect">
            <a:avLst/>
          </a:prstGeom>
          <a:noFill/>
        </p:spPr>
      </p:pic>
      <p:pic>
        <p:nvPicPr>
          <p:cNvPr id="31748" name="Picture 4" descr="C:\Users\новый\Desktop\GodVLesu63.jpg"/>
          <p:cNvPicPr>
            <a:picLocks noChangeAspect="1" noChangeArrowheads="1"/>
          </p:cNvPicPr>
          <p:nvPr/>
        </p:nvPicPr>
        <p:blipFill>
          <a:blip r:embed="rId4" cstate="print"/>
          <a:srcRect/>
          <a:stretch>
            <a:fillRect/>
          </a:stretch>
        </p:blipFill>
        <p:spPr bwMode="auto">
          <a:xfrm>
            <a:off x="5364088" y="3356992"/>
            <a:ext cx="3240360" cy="3240360"/>
          </a:xfrm>
          <a:prstGeom prst="rect">
            <a:avLst/>
          </a:prstGeom>
          <a:noFill/>
        </p:spPr>
      </p:pic>
      <p:pic>
        <p:nvPicPr>
          <p:cNvPr id="31749" name="Picture 5" descr="C:\Users\новый\Pictures\Это папка компа а не флехи\th.jpg"/>
          <p:cNvPicPr>
            <a:picLocks noChangeAspect="1" noChangeArrowheads="1"/>
          </p:cNvPicPr>
          <p:nvPr/>
        </p:nvPicPr>
        <p:blipFill>
          <a:blip r:embed="rId5" cstate="print"/>
          <a:srcRect/>
          <a:stretch>
            <a:fillRect/>
          </a:stretch>
        </p:blipFill>
        <p:spPr bwMode="auto">
          <a:xfrm>
            <a:off x="4644008" y="260648"/>
            <a:ext cx="3676650" cy="304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новый\Desktop\10524448_893df2e7.jpg"/>
          <p:cNvPicPr>
            <a:picLocks noChangeAspect="1" noChangeArrowheads="1"/>
          </p:cNvPicPr>
          <p:nvPr/>
        </p:nvPicPr>
        <p:blipFill>
          <a:blip r:embed="rId2" cstate="print"/>
          <a:srcRect/>
          <a:stretch>
            <a:fillRect/>
          </a:stretch>
        </p:blipFill>
        <p:spPr bwMode="auto">
          <a:xfrm>
            <a:off x="1043608" y="1196752"/>
            <a:ext cx="7200800" cy="5328592"/>
          </a:xfrm>
          <a:prstGeom prst="rect">
            <a:avLst/>
          </a:prstGeom>
          <a:noFill/>
        </p:spPr>
      </p:pic>
      <p:sp>
        <p:nvSpPr>
          <p:cNvPr id="32771" name="Rectangle 3"/>
          <p:cNvSpPr>
            <a:spLocks noChangeArrowheads="1"/>
          </p:cNvSpPr>
          <p:nvPr/>
        </p:nvSpPr>
        <p:spPr bwMode="auto">
          <a:xfrm>
            <a:off x="1835696" y="332656"/>
            <a:ext cx="54360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Волк живет в логове.</a:t>
            </a:r>
            <a:endParaRPr kumimoji="0" lang="ru-RU" sz="3600" b="1"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овый\Pictures\image1.jpeg"/>
          <p:cNvPicPr>
            <a:picLocks noChangeAspect="1" noChangeArrowheads="1"/>
          </p:cNvPicPr>
          <p:nvPr/>
        </p:nvPicPr>
        <p:blipFill>
          <a:blip r:embed="rId2" cstate="print"/>
          <a:srcRect/>
          <a:stretch>
            <a:fillRect/>
          </a:stretch>
        </p:blipFill>
        <p:spPr bwMode="auto">
          <a:xfrm>
            <a:off x="539552" y="4077072"/>
            <a:ext cx="3411463" cy="2254945"/>
          </a:xfrm>
          <a:prstGeom prst="rect">
            <a:avLst/>
          </a:prstGeom>
          <a:noFill/>
        </p:spPr>
      </p:pic>
      <p:pic>
        <p:nvPicPr>
          <p:cNvPr id="1027" name="Picture 3" descr="C:\Users\новый\Desktop\GodVLesu63.jpg"/>
          <p:cNvPicPr>
            <a:picLocks noChangeAspect="1" noChangeArrowheads="1"/>
          </p:cNvPicPr>
          <p:nvPr/>
        </p:nvPicPr>
        <p:blipFill>
          <a:blip r:embed="rId3" cstate="print"/>
          <a:srcRect/>
          <a:stretch>
            <a:fillRect/>
          </a:stretch>
        </p:blipFill>
        <p:spPr bwMode="auto">
          <a:xfrm>
            <a:off x="323528" y="260648"/>
            <a:ext cx="3617962" cy="3501008"/>
          </a:xfrm>
          <a:prstGeom prst="rect">
            <a:avLst/>
          </a:prstGeom>
          <a:noFill/>
        </p:spPr>
      </p:pic>
      <p:pic>
        <p:nvPicPr>
          <p:cNvPr id="1028" name="Picture 4" descr="C:\Users\новый\Desktop\med_berloga.jpg"/>
          <p:cNvPicPr>
            <a:picLocks noChangeAspect="1" noChangeArrowheads="1"/>
          </p:cNvPicPr>
          <p:nvPr/>
        </p:nvPicPr>
        <p:blipFill>
          <a:blip r:embed="rId4" cstate="print"/>
          <a:srcRect/>
          <a:stretch>
            <a:fillRect/>
          </a:stretch>
        </p:blipFill>
        <p:spPr bwMode="auto">
          <a:xfrm>
            <a:off x="4355976" y="260648"/>
            <a:ext cx="3333750" cy="2495550"/>
          </a:xfrm>
          <a:prstGeom prst="rect">
            <a:avLst/>
          </a:prstGeom>
          <a:noFill/>
        </p:spPr>
      </p:pic>
      <p:pic>
        <p:nvPicPr>
          <p:cNvPr id="1029" name="Picture 5" descr="C:\Users\новый\Desktop\447008834.jpg"/>
          <p:cNvPicPr>
            <a:picLocks noChangeAspect="1" noChangeArrowheads="1"/>
          </p:cNvPicPr>
          <p:nvPr/>
        </p:nvPicPr>
        <p:blipFill>
          <a:blip r:embed="rId5" cstate="print"/>
          <a:srcRect/>
          <a:stretch>
            <a:fillRect/>
          </a:stretch>
        </p:blipFill>
        <p:spPr bwMode="auto">
          <a:xfrm>
            <a:off x="4283968" y="3140968"/>
            <a:ext cx="4444752" cy="300952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новый\Desktop\2147528.jpg"/>
          <p:cNvPicPr>
            <a:picLocks noChangeAspect="1" noChangeArrowheads="1"/>
          </p:cNvPicPr>
          <p:nvPr/>
        </p:nvPicPr>
        <p:blipFill>
          <a:blip r:embed="rId2" cstate="print"/>
          <a:srcRect/>
          <a:stretch>
            <a:fillRect/>
          </a:stretch>
        </p:blipFill>
        <p:spPr bwMode="auto">
          <a:xfrm>
            <a:off x="971600" y="1340768"/>
            <a:ext cx="7344816" cy="4752528"/>
          </a:xfrm>
          <a:prstGeom prst="rect">
            <a:avLst/>
          </a:prstGeom>
          <a:noFill/>
        </p:spPr>
      </p:pic>
      <p:sp>
        <p:nvSpPr>
          <p:cNvPr id="2051" name="Rectangle 3"/>
          <p:cNvSpPr>
            <a:spLocks noChangeArrowheads="1"/>
          </p:cNvSpPr>
          <p:nvPr/>
        </p:nvSpPr>
        <p:spPr bwMode="auto">
          <a:xfrm>
            <a:off x="1619672" y="404664"/>
            <a:ext cx="59046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Белка живет в дупле.</a:t>
            </a:r>
            <a:endParaRPr kumimoji="0" lang="ru-RU" sz="3600" b="1"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C:\Users\новый\Pictures\Это папка компа а не флехи\488442991.jpg"/>
          <p:cNvPicPr>
            <a:picLocks noChangeAspect="1" noChangeArrowheads="1"/>
          </p:cNvPicPr>
          <p:nvPr/>
        </p:nvPicPr>
        <p:blipFill>
          <a:blip r:embed="rId2" cstate="print"/>
          <a:srcRect/>
          <a:stretch>
            <a:fillRect/>
          </a:stretch>
        </p:blipFill>
        <p:spPr bwMode="auto">
          <a:xfrm>
            <a:off x="4932040" y="3717032"/>
            <a:ext cx="3696072" cy="2862064"/>
          </a:xfrm>
          <a:prstGeom prst="rect">
            <a:avLst/>
          </a:prstGeom>
          <a:noFill/>
        </p:spPr>
      </p:pic>
      <p:pic>
        <p:nvPicPr>
          <p:cNvPr id="28674" name="Picture 2" descr="C:\Users\новый\Desktop\th.jpg"/>
          <p:cNvPicPr>
            <a:picLocks noChangeAspect="1" noChangeArrowheads="1"/>
          </p:cNvPicPr>
          <p:nvPr/>
        </p:nvPicPr>
        <p:blipFill>
          <a:blip r:embed="rId3" cstate="print"/>
          <a:srcRect/>
          <a:stretch>
            <a:fillRect/>
          </a:stretch>
        </p:blipFill>
        <p:spPr bwMode="auto">
          <a:xfrm>
            <a:off x="755576" y="3501008"/>
            <a:ext cx="3709590" cy="3048000"/>
          </a:xfrm>
          <a:prstGeom prst="rect">
            <a:avLst/>
          </a:prstGeom>
          <a:noFill/>
        </p:spPr>
      </p:pic>
      <p:pic>
        <p:nvPicPr>
          <p:cNvPr id="28675" name="Picture 3" descr="C:\Users\новый\Desktop\places-of-military-glory-report-2426x1024x768x0.jpg"/>
          <p:cNvPicPr>
            <a:picLocks noChangeAspect="1" noChangeArrowheads="1"/>
          </p:cNvPicPr>
          <p:nvPr/>
        </p:nvPicPr>
        <p:blipFill>
          <a:blip r:embed="rId4" cstate="print"/>
          <a:srcRect/>
          <a:stretch>
            <a:fillRect/>
          </a:stretch>
        </p:blipFill>
        <p:spPr bwMode="auto">
          <a:xfrm>
            <a:off x="395536" y="260648"/>
            <a:ext cx="4101480" cy="3076110"/>
          </a:xfrm>
          <a:prstGeom prst="rect">
            <a:avLst/>
          </a:prstGeom>
          <a:noFill/>
        </p:spPr>
      </p:pic>
      <p:pic>
        <p:nvPicPr>
          <p:cNvPr id="28676" name="Picture 4" descr="C:\Users\новый\Desktop\1157162.jpeg"/>
          <p:cNvPicPr>
            <a:picLocks noChangeAspect="1" noChangeArrowheads="1"/>
          </p:cNvPicPr>
          <p:nvPr/>
        </p:nvPicPr>
        <p:blipFill>
          <a:blip r:embed="rId5" cstate="print"/>
          <a:srcRect/>
          <a:stretch>
            <a:fillRect/>
          </a:stretch>
        </p:blipFill>
        <p:spPr bwMode="auto">
          <a:xfrm>
            <a:off x="5148064" y="764704"/>
            <a:ext cx="3538364" cy="265377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новый\Desktop\32814078.jpg"/>
          <p:cNvPicPr>
            <a:picLocks noChangeAspect="1" noChangeArrowheads="1"/>
          </p:cNvPicPr>
          <p:nvPr/>
        </p:nvPicPr>
        <p:blipFill>
          <a:blip r:embed="rId2" cstate="print"/>
          <a:srcRect/>
          <a:stretch>
            <a:fillRect/>
          </a:stretch>
        </p:blipFill>
        <p:spPr bwMode="auto">
          <a:xfrm>
            <a:off x="1403648" y="1484784"/>
            <a:ext cx="6350000" cy="5024636"/>
          </a:xfrm>
          <a:prstGeom prst="rect">
            <a:avLst/>
          </a:prstGeom>
          <a:noFill/>
        </p:spPr>
      </p:pic>
      <p:sp>
        <p:nvSpPr>
          <p:cNvPr id="30723" name="Rectangle 3"/>
          <p:cNvSpPr>
            <a:spLocks noChangeArrowheads="1"/>
          </p:cNvSpPr>
          <p:nvPr/>
        </p:nvSpPr>
        <p:spPr bwMode="auto">
          <a:xfrm>
            <a:off x="1907704" y="620688"/>
            <a:ext cx="52920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Ежик живет в норке.</a:t>
            </a:r>
            <a:endParaRPr kumimoji="0" lang="ru-RU" sz="3600" b="1"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новый\Pictures\Это папка компа а не флехи\2cf6b19fd1fd.jpg"/>
          <p:cNvPicPr>
            <a:picLocks noChangeAspect="1" noChangeArrowheads="1"/>
          </p:cNvPicPr>
          <p:nvPr/>
        </p:nvPicPr>
        <p:blipFill>
          <a:blip r:embed="rId2" cstate="print"/>
          <a:srcRect/>
          <a:stretch>
            <a:fillRect/>
          </a:stretch>
        </p:blipFill>
        <p:spPr bwMode="auto">
          <a:xfrm>
            <a:off x="251520" y="188640"/>
            <a:ext cx="3648075" cy="2686050"/>
          </a:xfrm>
          <a:prstGeom prst="rect">
            <a:avLst/>
          </a:prstGeom>
          <a:noFill/>
        </p:spPr>
      </p:pic>
      <p:pic>
        <p:nvPicPr>
          <p:cNvPr id="33795" name="Picture 3" descr="C:\Users\новый\Desktop\bear-wintering-den-no.jpg"/>
          <p:cNvPicPr>
            <a:picLocks noChangeAspect="1" noChangeArrowheads="1"/>
          </p:cNvPicPr>
          <p:nvPr/>
        </p:nvPicPr>
        <p:blipFill>
          <a:blip r:embed="rId3" cstate="print"/>
          <a:srcRect/>
          <a:stretch>
            <a:fillRect/>
          </a:stretch>
        </p:blipFill>
        <p:spPr bwMode="auto">
          <a:xfrm>
            <a:off x="611560" y="3212976"/>
            <a:ext cx="3915121" cy="3236201"/>
          </a:xfrm>
          <a:prstGeom prst="rect">
            <a:avLst/>
          </a:prstGeom>
          <a:noFill/>
        </p:spPr>
      </p:pic>
      <p:pic>
        <p:nvPicPr>
          <p:cNvPr id="33796" name="Picture 4" descr="C:\Users\новый\Desktop\a7c71766--russkij-stil-izbushka-baby-yagi-n5080.jpg"/>
          <p:cNvPicPr>
            <a:picLocks noChangeAspect="1" noChangeArrowheads="1"/>
          </p:cNvPicPr>
          <p:nvPr/>
        </p:nvPicPr>
        <p:blipFill rotWithShape="1">
          <a:blip r:embed="rId4" cstate="print"/>
          <a:srcRect l="3354" t="-2625" r="-3354" b="13571"/>
          <a:stretch/>
        </p:blipFill>
        <p:spPr bwMode="auto">
          <a:xfrm>
            <a:off x="5004048" y="3212976"/>
            <a:ext cx="3936437" cy="3168352"/>
          </a:xfrm>
          <a:prstGeom prst="rect">
            <a:avLst/>
          </a:prstGeom>
          <a:noFill/>
        </p:spPr>
      </p:pic>
      <p:pic>
        <p:nvPicPr>
          <p:cNvPr id="33797" name="Picture 5" descr="C:\Users\новый\Desktop\231181_html_m6a8c2a9f.jpg"/>
          <p:cNvPicPr>
            <a:picLocks noChangeAspect="1" noChangeArrowheads="1"/>
          </p:cNvPicPr>
          <p:nvPr/>
        </p:nvPicPr>
        <p:blipFill rotWithShape="1">
          <a:blip r:embed="rId5" cstate="print"/>
          <a:srcRect b="11623"/>
          <a:stretch/>
        </p:blipFill>
        <p:spPr bwMode="auto">
          <a:xfrm>
            <a:off x="4866266" y="233439"/>
            <a:ext cx="3672408" cy="266429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77072"/>
            <a:ext cx="7772400" cy="2448272"/>
          </a:xfrm>
        </p:spPr>
        <p:txBody>
          <a:bodyPr>
            <a:normAutofit fontScale="90000"/>
          </a:bodyPr>
          <a:lstStyle/>
          <a:p>
            <a:pPr algn="ctr"/>
            <a:r>
              <a:rPr lang="ru-RU" sz="2700" dirty="0" smtClean="0">
                <a:solidFill>
                  <a:srgbClr val="002060"/>
                </a:solidFill>
                <a:latin typeface="Times New Roman" pitchFamily="18" charset="0"/>
                <a:cs typeface="Times New Roman" pitchFamily="18" charset="0"/>
              </a:rPr>
              <a:t>Задачи:</a:t>
            </a:r>
            <a:r>
              <a:rPr lang="ru-RU" sz="2200" b="0" dirty="0" smtClean="0">
                <a:latin typeface="Times New Roman" pitchFamily="18" charset="0"/>
                <a:cs typeface="Times New Roman" pitchFamily="18" charset="0"/>
              </a:rPr>
              <a:t/>
            </a:r>
            <a:br>
              <a:rPr lang="ru-RU" sz="2200" b="0" dirty="0" smtClean="0">
                <a:latin typeface="Times New Roman" pitchFamily="18" charset="0"/>
                <a:cs typeface="Times New Roman" pitchFamily="18" charset="0"/>
              </a:rPr>
            </a:br>
            <a:r>
              <a:rPr lang="ru-RU" sz="2200" b="0" dirty="0" smtClean="0">
                <a:solidFill>
                  <a:schemeClr val="accent2">
                    <a:lumMod val="50000"/>
                  </a:schemeClr>
                </a:solidFill>
                <a:latin typeface="Times New Roman" pitchFamily="18" charset="0"/>
                <a:cs typeface="Times New Roman" pitchFamily="18" charset="0"/>
              </a:rPr>
              <a:t>Закрепить знание признаков живой и неживой природы. Воспитывать любовь к животным, желание о них заботиться.</a:t>
            </a:r>
            <a:br>
              <a:rPr lang="ru-RU" sz="2200" b="0" dirty="0" smtClean="0">
                <a:solidFill>
                  <a:schemeClr val="accent2">
                    <a:lumMod val="50000"/>
                  </a:schemeClr>
                </a:solidFill>
                <a:latin typeface="Times New Roman" pitchFamily="18" charset="0"/>
                <a:cs typeface="Times New Roman" pitchFamily="18" charset="0"/>
              </a:rPr>
            </a:br>
            <a:r>
              <a:rPr lang="ru-RU" sz="2200" b="0" dirty="0" smtClean="0">
                <a:solidFill>
                  <a:schemeClr val="accent2">
                    <a:lumMod val="50000"/>
                  </a:schemeClr>
                </a:solidFill>
                <a:latin typeface="Times New Roman" pitchFamily="18" charset="0"/>
                <a:cs typeface="Times New Roman" pitchFamily="18" charset="0"/>
              </a:rPr>
              <a:t>Развивать эмоциональную сферу детей, логику, мышление.</a:t>
            </a:r>
            <a:r>
              <a:rPr lang="ru-RU" sz="2200" b="0" dirty="0" smtClean="0">
                <a:latin typeface="Times New Roman" pitchFamily="18" charset="0"/>
                <a:cs typeface="Times New Roman" pitchFamily="18" charset="0"/>
              </a:rPr>
              <a:t/>
            </a:r>
            <a:br>
              <a:rPr lang="ru-RU" sz="2200" b="0"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r>
              <a:rPr lang="ru-RU" dirty="0" smtClean="0"/>
              <a:t/>
            </a:r>
            <a:br>
              <a:rPr lang="ru-RU" dirty="0" smtClean="0"/>
            </a:br>
            <a:r>
              <a:rPr lang="ru-RU" dirty="0" smtClean="0"/>
              <a:t> </a:t>
            </a:r>
            <a:endParaRPr lang="ru-RU" b="0" dirty="0">
              <a:latin typeface="Times New Roman" pitchFamily="18" charset="0"/>
              <a:cs typeface="Times New Roman" pitchFamily="18" charset="0"/>
            </a:endParaRPr>
          </a:p>
        </p:txBody>
      </p:sp>
      <p:sp>
        <p:nvSpPr>
          <p:cNvPr id="3" name="Текст 2"/>
          <p:cNvSpPr>
            <a:spLocks noGrp="1"/>
          </p:cNvSpPr>
          <p:nvPr>
            <p:ph type="body" idx="1"/>
          </p:nvPr>
        </p:nvSpPr>
        <p:spPr>
          <a:xfrm>
            <a:off x="467544" y="0"/>
            <a:ext cx="8496943" cy="3717032"/>
          </a:xfrm>
        </p:spPr>
        <p:txBody>
          <a:bodyPr>
            <a:noAutofit/>
          </a:bodyPr>
          <a:lstStyle/>
          <a:p>
            <a:pPr algn="ctr"/>
            <a:r>
              <a:rPr lang="ru-RU" sz="2400" b="1" dirty="0" smtClean="0">
                <a:solidFill>
                  <a:srgbClr val="002060"/>
                </a:solidFill>
                <a:latin typeface="Times New Roman" pitchFamily="18" charset="0"/>
                <a:cs typeface="Times New Roman" pitchFamily="18" charset="0"/>
              </a:rPr>
              <a:t>Цели занятия:</a:t>
            </a:r>
          </a:p>
          <a:p>
            <a:pPr algn="ctr"/>
            <a:r>
              <a:rPr lang="ru-RU" sz="2400" dirty="0" smtClean="0">
                <a:solidFill>
                  <a:schemeClr val="accent2">
                    <a:lumMod val="50000"/>
                  </a:schemeClr>
                </a:solidFill>
                <a:latin typeface="Times New Roman" pitchFamily="18" charset="0"/>
                <a:cs typeface="Times New Roman" pitchFamily="18" charset="0"/>
              </a:rPr>
              <a:t>Обогащать представления детей о лесных животных.</a:t>
            </a:r>
          </a:p>
          <a:p>
            <a:pPr algn="ctr"/>
            <a:r>
              <a:rPr lang="ru-RU" sz="2400" dirty="0" smtClean="0">
                <a:solidFill>
                  <a:schemeClr val="accent2">
                    <a:lumMod val="50000"/>
                  </a:schemeClr>
                </a:solidFill>
                <a:latin typeface="Times New Roman" pitchFamily="18" charset="0"/>
                <a:cs typeface="Times New Roman" pitchFamily="18" charset="0"/>
              </a:rPr>
              <a:t>воспитывать интерес к окружающему миру природы и заботливое отношение к животным. Учить детей выполнять движения в соответствии с текстом стихотворения.  Продолжать учить детей отгадывать загадки. Развивать мышление, мелкую моторику рук. Воспитывать интерес к живой природе.</a:t>
            </a:r>
          </a:p>
          <a:p>
            <a:r>
              <a:rPr lang="ru-RU" sz="2400" dirty="0" smtClean="0">
                <a:solidFill>
                  <a:srgbClr val="002060"/>
                </a:solidFill>
                <a:latin typeface="Times New Roman" pitchFamily="18" charset="0"/>
                <a:cs typeface="Times New Roman" pitchFamily="18" charset="0"/>
              </a:rPr>
              <a:t> </a:t>
            </a:r>
            <a:endParaRPr lang="ru-RU" sz="2400" dirty="0">
              <a:solidFill>
                <a:srgbClr val="002060"/>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новый\Desktop\hdoboi.org-24362.jpg"/>
          <p:cNvPicPr>
            <a:picLocks noChangeAspect="1" noChangeArrowheads="1"/>
          </p:cNvPicPr>
          <p:nvPr/>
        </p:nvPicPr>
        <p:blipFill>
          <a:blip r:embed="rId2" cstate="print"/>
          <a:srcRect/>
          <a:stretch>
            <a:fillRect/>
          </a:stretch>
        </p:blipFill>
        <p:spPr bwMode="auto">
          <a:xfrm>
            <a:off x="1115616" y="1556792"/>
            <a:ext cx="6840760" cy="46645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9699" name="Rectangle 3"/>
          <p:cNvSpPr>
            <a:spLocks noChangeArrowheads="1"/>
          </p:cNvSpPr>
          <p:nvPr/>
        </p:nvSpPr>
        <p:spPr bwMode="auto">
          <a:xfrm>
            <a:off x="1475656" y="466800"/>
            <a:ext cx="55081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Лиса живет в норке. </a:t>
            </a:r>
            <a:endParaRPr kumimoji="0" lang="ru-RU" sz="3600" b="1"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новый\Pictures\imgpreview (1).jpg"/>
          <p:cNvPicPr>
            <a:picLocks noChangeAspect="1" noChangeArrowheads="1"/>
          </p:cNvPicPr>
          <p:nvPr/>
        </p:nvPicPr>
        <p:blipFill>
          <a:blip r:embed="rId2" cstate="print"/>
          <a:srcRect/>
          <a:stretch>
            <a:fillRect/>
          </a:stretch>
        </p:blipFill>
        <p:spPr bwMode="auto">
          <a:xfrm>
            <a:off x="251519" y="3444859"/>
            <a:ext cx="4137077" cy="3136379"/>
          </a:xfrm>
          <a:prstGeom prst="rect">
            <a:avLst/>
          </a:prstGeom>
          <a:noFill/>
        </p:spPr>
      </p:pic>
      <p:pic>
        <p:nvPicPr>
          <p:cNvPr id="34819" name="Picture 3" descr="C:\Users\новый\Desktop\a1c1e48b488c.jpg"/>
          <p:cNvPicPr>
            <a:picLocks noChangeAspect="1" noChangeArrowheads="1"/>
          </p:cNvPicPr>
          <p:nvPr/>
        </p:nvPicPr>
        <p:blipFill>
          <a:blip r:embed="rId3" cstate="print"/>
          <a:srcRect/>
          <a:stretch>
            <a:fillRect/>
          </a:stretch>
        </p:blipFill>
        <p:spPr bwMode="auto">
          <a:xfrm>
            <a:off x="4716016" y="3356992"/>
            <a:ext cx="3984104" cy="3312114"/>
          </a:xfrm>
          <a:prstGeom prst="rect">
            <a:avLst/>
          </a:prstGeom>
          <a:noFill/>
        </p:spPr>
      </p:pic>
      <p:pic>
        <p:nvPicPr>
          <p:cNvPr id="34820" name="Picture 4" descr="C:\Users\новый\Desktop\nora_barsuka.jpg"/>
          <p:cNvPicPr>
            <a:picLocks noChangeAspect="1" noChangeArrowheads="1"/>
          </p:cNvPicPr>
          <p:nvPr/>
        </p:nvPicPr>
        <p:blipFill>
          <a:blip r:embed="rId4" cstate="print"/>
          <a:srcRect/>
          <a:stretch>
            <a:fillRect/>
          </a:stretch>
        </p:blipFill>
        <p:spPr bwMode="auto">
          <a:xfrm>
            <a:off x="251520" y="188640"/>
            <a:ext cx="4137077" cy="3096344"/>
          </a:xfrm>
          <a:prstGeom prst="rect">
            <a:avLst/>
          </a:prstGeom>
          <a:noFill/>
        </p:spPr>
      </p:pic>
      <p:pic>
        <p:nvPicPr>
          <p:cNvPr id="34821" name="Picture 5" descr="C:\Users\новый\Desktop\118598403_BorozdinOlegAleksandrovichvsnegah1997.png"/>
          <p:cNvPicPr>
            <a:picLocks noChangeAspect="1" noChangeArrowheads="1"/>
          </p:cNvPicPr>
          <p:nvPr/>
        </p:nvPicPr>
        <p:blipFill>
          <a:blip r:embed="rId5" cstate="print"/>
          <a:srcRect/>
          <a:stretch>
            <a:fillRect/>
          </a:stretch>
        </p:blipFill>
        <p:spPr bwMode="auto">
          <a:xfrm>
            <a:off x="4716016" y="188640"/>
            <a:ext cx="3807718" cy="310534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новый\Desktop\zayac-1.jpg"/>
          <p:cNvPicPr>
            <a:picLocks noChangeAspect="1" noChangeArrowheads="1"/>
          </p:cNvPicPr>
          <p:nvPr/>
        </p:nvPicPr>
        <p:blipFill>
          <a:blip r:embed="rId2" cstate="print"/>
          <a:srcRect/>
          <a:stretch>
            <a:fillRect/>
          </a:stretch>
        </p:blipFill>
        <p:spPr bwMode="auto">
          <a:xfrm>
            <a:off x="971600" y="1268760"/>
            <a:ext cx="7143750" cy="5305772"/>
          </a:xfrm>
          <a:prstGeom prst="rect">
            <a:avLst/>
          </a:prstGeom>
          <a:noFill/>
        </p:spPr>
      </p:pic>
      <p:sp>
        <p:nvSpPr>
          <p:cNvPr id="35843" name="Rectangle 3"/>
          <p:cNvSpPr>
            <a:spLocks noChangeArrowheads="1"/>
          </p:cNvSpPr>
          <p:nvPr/>
        </p:nvSpPr>
        <p:spPr bwMode="auto">
          <a:xfrm>
            <a:off x="1691680" y="466800"/>
            <a:ext cx="56521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Зайчик живет под кустом. </a:t>
            </a:r>
            <a:endParaRPr kumimoji="0" lang="ru-RU" sz="3600" b="1"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242594"/>
          </a:xfrm>
        </p:spPr>
        <p:txBody>
          <a:bodyPr>
            <a:normAutofit/>
          </a:bodyPr>
          <a:lstStyle/>
          <a:p>
            <a:r>
              <a:rPr lang="ru-RU" sz="88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Спасибо за внимание. </a:t>
            </a:r>
            <a:endParaRPr lang="ru-RU" sz="88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707678"/>
          </a:xfrm>
        </p:spPr>
        <p:txBody>
          <a:bodyPr>
            <a:normAutofit fontScale="90000"/>
          </a:bodyPr>
          <a:lstStyle/>
          <a:p>
            <a:pPr algn="ctr"/>
            <a:r>
              <a:rPr lang="ru-RU" sz="5400" dirty="0" smtClean="0">
                <a:solidFill>
                  <a:srgbClr val="FF0000"/>
                </a:solidFill>
                <a:latin typeface="Times New Roman" pitchFamily="18" charset="0"/>
                <a:cs typeface="Times New Roman" pitchFamily="18" charset="0"/>
              </a:rPr>
              <a:t>Белка</a:t>
            </a:r>
            <a:endParaRPr lang="ru-RU" sz="5400" dirty="0">
              <a:solidFill>
                <a:srgbClr val="FF0000"/>
              </a:solidFill>
              <a:latin typeface="Times New Roman" pitchFamily="18" charset="0"/>
              <a:cs typeface="Times New Roman" pitchFamily="18" charset="0"/>
            </a:endParaRPr>
          </a:p>
        </p:txBody>
      </p:sp>
      <p:pic>
        <p:nvPicPr>
          <p:cNvPr id="5" name="Содержимое 4" descr="1124_09._belka.jpg"/>
          <p:cNvPicPr>
            <a:picLocks noGrp="1" noChangeAspect="1"/>
          </p:cNvPicPr>
          <p:nvPr>
            <p:ph idx="1"/>
          </p:nvPr>
        </p:nvPicPr>
        <p:blipFill>
          <a:blip r:embed="rId2" cstate="print"/>
          <a:stretch>
            <a:fillRect/>
          </a:stretch>
        </p:blipFill>
        <p:spPr>
          <a:xfrm>
            <a:off x="5148064" y="620688"/>
            <a:ext cx="3312368" cy="2736304"/>
          </a:xfrm>
        </p:spPr>
      </p:pic>
      <p:sp>
        <p:nvSpPr>
          <p:cNvPr id="4" name="Текст 3"/>
          <p:cNvSpPr>
            <a:spLocks noGrp="1"/>
          </p:cNvSpPr>
          <p:nvPr>
            <p:ph type="body" sz="half" idx="2"/>
          </p:nvPr>
        </p:nvSpPr>
        <p:spPr>
          <a:xfrm>
            <a:off x="251520" y="908720"/>
            <a:ext cx="4752528" cy="5760640"/>
          </a:xfrm>
        </p:spPr>
        <p:txBody>
          <a:bodyPr>
            <a:noAutofit/>
          </a:bodyPr>
          <a:lstStyle/>
          <a:p>
            <a:pPr algn="ctr"/>
            <a:r>
              <a:rPr lang="ru-RU" sz="2100" dirty="0" smtClean="0">
                <a:solidFill>
                  <a:schemeClr val="bg2">
                    <a:lumMod val="10000"/>
                  </a:schemeClr>
                </a:solidFill>
                <a:latin typeface="Times New Roman" pitchFamily="18" charset="0"/>
                <a:cs typeface="Times New Roman" pitchFamily="18" charset="0"/>
              </a:rPr>
              <a:t>Белкой обыкновенной является небольшой, шустрый, красивый зверек, у которой вытянутое тело и пушистый хвост. Белка имеет голову округлой формы, с большими черными глазами. Также у белки длинные уши с кисточками. Задние лапы намного мощнее передних. Кроме того лапки белки имеют пальцы, которые наделены ноготками, благодаря которым они лазят по деревьям и держат еду. Хвост белки со стороны кажется уплощенным, но это не так. Такой вид хвосту придают волосы, которые расположены по бокам хвоста. </a:t>
            </a:r>
            <a:endParaRPr lang="ru-RU" sz="2100" dirty="0">
              <a:solidFill>
                <a:schemeClr val="bg2">
                  <a:lumMod val="10000"/>
                </a:schemeClr>
              </a:solidFill>
              <a:latin typeface="Times New Roman" pitchFamily="18" charset="0"/>
              <a:cs typeface="Times New Roman" pitchFamily="18" charset="0"/>
            </a:endParaRPr>
          </a:p>
        </p:txBody>
      </p:sp>
      <p:pic>
        <p:nvPicPr>
          <p:cNvPr id="1026" name="Picture 2" descr="C:\Users\новый\Pictures\image1.jpeg"/>
          <p:cNvPicPr>
            <a:picLocks noChangeAspect="1" noChangeArrowheads="1"/>
          </p:cNvPicPr>
          <p:nvPr/>
        </p:nvPicPr>
        <p:blipFill>
          <a:blip r:embed="rId3" cstate="print"/>
          <a:srcRect/>
          <a:stretch>
            <a:fillRect/>
          </a:stretch>
        </p:blipFill>
        <p:spPr bwMode="auto">
          <a:xfrm>
            <a:off x="5148064" y="3573016"/>
            <a:ext cx="3438549" cy="29610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2674640" cy="779686"/>
          </a:xfrm>
        </p:spPr>
        <p:txBody>
          <a:bodyPr>
            <a:normAutofit fontScale="90000"/>
          </a:bodyPr>
          <a:lstStyle/>
          <a:p>
            <a:pPr algn="ctr"/>
            <a:r>
              <a:rPr lang="ru-RU" sz="5400" dirty="0" smtClean="0">
                <a:solidFill>
                  <a:srgbClr val="FF0000"/>
                </a:solidFill>
                <a:latin typeface="Times New Roman" pitchFamily="18" charset="0"/>
                <a:cs typeface="Times New Roman" pitchFamily="18" charset="0"/>
              </a:rPr>
              <a:t>Лиса</a:t>
            </a:r>
            <a:endParaRPr lang="ru-RU" sz="5400" dirty="0">
              <a:solidFill>
                <a:srgbClr val="FF0000"/>
              </a:solidFill>
              <a:latin typeface="Times New Roman" pitchFamily="18" charset="0"/>
              <a:cs typeface="Times New Roman" pitchFamily="18" charset="0"/>
            </a:endParaRPr>
          </a:p>
        </p:txBody>
      </p:sp>
      <p:pic>
        <p:nvPicPr>
          <p:cNvPr id="5" name="Содержимое 4" descr="2cf6b19fd1fd.jpg"/>
          <p:cNvPicPr>
            <a:picLocks noGrp="1" noChangeAspect="1"/>
          </p:cNvPicPr>
          <p:nvPr>
            <p:ph idx="1"/>
          </p:nvPr>
        </p:nvPicPr>
        <p:blipFill>
          <a:blip r:embed="rId2" cstate="print"/>
          <a:stretch>
            <a:fillRect/>
          </a:stretch>
        </p:blipFill>
        <p:spPr>
          <a:xfrm>
            <a:off x="5076056" y="908720"/>
            <a:ext cx="3648075" cy="2880320"/>
          </a:xfrm>
        </p:spPr>
      </p:pic>
      <p:sp>
        <p:nvSpPr>
          <p:cNvPr id="4" name="Текст 3"/>
          <p:cNvSpPr>
            <a:spLocks noGrp="1"/>
          </p:cNvSpPr>
          <p:nvPr>
            <p:ph type="body" sz="half" idx="2"/>
          </p:nvPr>
        </p:nvSpPr>
        <p:spPr>
          <a:xfrm>
            <a:off x="0" y="980728"/>
            <a:ext cx="5076056" cy="5688632"/>
          </a:xfrm>
        </p:spPr>
        <p:txBody>
          <a:bodyPr>
            <a:normAutofit/>
          </a:bodyPr>
          <a:lstStyle/>
          <a:p>
            <a:pPr algn="ctr"/>
            <a:r>
              <a:rPr lang="ru-RU" sz="2100" dirty="0" smtClean="0">
                <a:solidFill>
                  <a:schemeClr val="bg2">
                    <a:lumMod val="10000"/>
                  </a:schemeClr>
                </a:solidFill>
                <a:latin typeface="Times New Roman" pitchFamily="18" charset="0"/>
                <a:cs typeface="Times New Roman" pitchFamily="18" charset="0"/>
              </a:rPr>
              <a:t>Рыжая лисица имеет стройное, изящно, немного удлиненное туловище на невысоких ногах. </a:t>
            </a:r>
          </a:p>
          <a:p>
            <a:pPr algn="ctr"/>
            <a:r>
              <a:rPr lang="ru-RU" sz="2100" dirty="0" smtClean="0">
                <a:solidFill>
                  <a:schemeClr val="bg2">
                    <a:lumMod val="10000"/>
                  </a:schemeClr>
                </a:solidFill>
                <a:latin typeface="Times New Roman" pitchFamily="18" charset="0"/>
                <a:cs typeface="Times New Roman" pitchFamily="18" charset="0"/>
              </a:rPr>
              <a:t>А живет лиса в лесу, выкапывает себе нору для жилья. У лисы яркая окраска, пушистый хвост, а на ногах как будто черные чулочки. Своим длинным пушистым хвостом она заметает следы. А мордочка лисы остренькая, хитрая прехитрая. Ушки всегда на макушке, что бы лучше слышать. Лисичка питается мышами, мелкими зверушками. Очень редко забирается в село за курами и петушками, только когда есть нечего. </a:t>
            </a:r>
            <a:endParaRPr lang="ru-RU" sz="2100" dirty="0">
              <a:solidFill>
                <a:schemeClr val="bg2">
                  <a:lumMod val="10000"/>
                </a:schemeClr>
              </a:solidFill>
              <a:latin typeface="Times New Roman" pitchFamily="18" charset="0"/>
              <a:cs typeface="Times New Roman" pitchFamily="18" charset="0"/>
            </a:endParaRPr>
          </a:p>
        </p:txBody>
      </p:sp>
      <p:pic>
        <p:nvPicPr>
          <p:cNvPr id="2050" name="Picture 2" descr="C:\Users\новый\Pictures\4.jpg"/>
          <p:cNvPicPr>
            <a:picLocks noChangeAspect="1" noChangeArrowheads="1"/>
          </p:cNvPicPr>
          <p:nvPr/>
        </p:nvPicPr>
        <p:blipFill>
          <a:blip r:embed="rId3" cstate="print"/>
          <a:srcRect/>
          <a:stretch>
            <a:fillRect/>
          </a:stretch>
        </p:blipFill>
        <p:spPr bwMode="auto">
          <a:xfrm>
            <a:off x="5076056" y="4005064"/>
            <a:ext cx="3724672" cy="26642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0"/>
            <a:ext cx="2648273" cy="707678"/>
          </a:xfrm>
        </p:spPr>
        <p:txBody>
          <a:bodyPr>
            <a:normAutofit/>
          </a:bodyPr>
          <a:lstStyle/>
          <a:p>
            <a:pPr algn="ctr"/>
            <a:r>
              <a:rPr lang="ru-RU" sz="3600" dirty="0" smtClean="0">
                <a:solidFill>
                  <a:srgbClr val="FF0000"/>
                </a:solidFill>
                <a:latin typeface="Times New Roman" pitchFamily="18" charset="0"/>
                <a:cs typeface="Times New Roman" pitchFamily="18" charset="0"/>
              </a:rPr>
              <a:t>Медведь</a:t>
            </a:r>
            <a:endParaRPr lang="ru-RU" sz="3600" dirty="0">
              <a:solidFill>
                <a:srgbClr val="FF0000"/>
              </a:solidFill>
              <a:latin typeface="Times New Roman" pitchFamily="18" charset="0"/>
              <a:cs typeface="Times New Roman" pitchFamily="18" charset="0"/>
            </a:endParaRPr>
          </a:p>
        </p:txBody>
      </p:sp>
      <p:pic>
        <p:nvPicPr>
          <p:cNvPr id="6" name="Содержимое 5" descr="Какие-они-медведи3.jpg"/>
          <p:cNvPicPr>
            <a:picLocks noGrp="1" noChangeAspect="1"/>
          </p:cNvPicPr>
          <p:nvPr>
            <p:ph idx="1"/>
          </p:nvPr>
        </p:nvPicPr>
        <p:blipFill>
          <a:blip r:embed="rId2" cstate="print"/>
          <a:stretch>
            <a:fillRect/>
          </a:stretch>
        </p:blipFill>
        <p:spPr>
          <a:xfrm>
            <a:off x="4427984" y="764704"/>
            <a:ext cx="4283968" cy="3168352"/>
          </a:xfrm>
        </p:spPr>
      </p:pic>
      <p:sp>
        <p:nvSpPr>
          <p:cNvPr id="4" name="Текст 3"/>
          <p:cNvSpPr>
            <a:spLocks noGrp="1"/>
          </p:cNvSpPr>
          <p:nvPr>
            <p:ph type="body" sz="half" idx="2"/>
          </p:nvPr>
        </p:nvSpPr>
        <p:spPr>
          <a:xfrm>
            <a:off x="179512" y="0"/>
            <a:ext cx="4248472" cy="6858000"/>
          </a:xfrm>
        </p:spPr>
        <p:txBody>
          <a:bodyPr>
            <a:noAutofit/>
          </a:bodyPr>
          <a:lstStyle/>
          <a:p>
            <a:pPr algn="ctr"/>
            <a:r>
              <a:rPr lang="ru-RU" sz="2000" dirty="0" smtClean="0">
                <a:solidFill>
                  <a:schemeClr val="bg2">
                    <a:lumMod val="10000"/>
                  </a:schemeClr>
                </a:solidFill>
                <a:latin typeface="Times New Roman" pitchFamily="18" charset="0"/>
                <a:cs typeface="Times New Roman" pitchFamily="18" charset="0"/>
              </a:rPr>
              <a:t>Бурый или обыкновенный медведь – это хищное млекопитающее, представляющее семейство медвежьих. В настоящее время бурый медведь является самым крупным наземным хищником в мире. Рацион питания косолапых состоит из растительной пищи. Это различные ягоды, орехи, желуди, корневища и клубни растений. Иногда эти хищники поедают даже траву. В неурожайные годы бурые медведи, как и лисы, покушаются на посевы кукурузы. Животные корма составляют различные насекомые, мелкие грызуны, рыбы и, конечно же, крупные копытные животные. Форма головы бурого медведя – круглая. На ней располагаются маленькие подслеповатые глазки и небольшие уши. Морда – вытянутая, а лоб – высокий. </a:t>
            </a:r>
            <a:endParaRPr lang="ru-RU" sz="2000" dirty="0">
              <a:solidFill>
                <a:schemeClr val="bg2">
                  <a:lumMod val="10000"/>
                </a:schemeClr>
              </a:solidFill>
              <a:latin typeface="Times New Roman" pitchFamily="18" charset="0"/>
              <a:cs typeface="Times New Roman" pitchFamily="18" charset="0"/>
            </a:endParaRPr>
          </a:p>
        </p:txBody>
      </p:sp>
      <p:pic>
        <p:nvPicPr>
          <p:cNvPr id="4098" name="Picture 2" descr="C:\Users\новый\Desktop\120713190_RRRRRRRyo_21.jpg"/>
          <p:cNvPicPr>
            <a:picLocks noChangeAspect="1" noChangeArrowheads="1"/>
          </p:cNvPicPr>
          <p:nvPr/>
        </p:nvPicPr>
        <p:blipFill>
          <a:blip r:embed="rId3" cstate="print"/>
          <a:srcRect/>
          <a:stretch>
            <a:fillRect/>
          </a:stretch>
        </p:blipFill>
        <p:spPr bwMode="auto">
          <a:xfrm>
            <a:off x="4499992" y="4005064"/>
            <a:ext cx="4128120" cy="271804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2160" y="332656"/>
            <a:ext cx="1629817" cy="707678"/>
          </a:xfrm>
        </p:spPr>
        <p:txBody>
          <a:bodyPr>
            <a:noAutofit/>
          </a:bodyPr>
          <a:lstStyle/>
          <a:p>
            <a:r>
              <a:rPr lang="ru-RU" sz="4400" dirty="0" smtClean="0">
                <a:solidFill>
                  <a:srgbClr val="FF0000"/>
                </a:solidFill>
                <a:latin typeface="Times New Roman" pitchFamily="18" charset="0"/>
                <a:cs typeface="Times New Roman" pitchFamily="18" charset="0"/>
              </a:rPr>
              <a:t>Заяц</a:t>
            </a:r>
            <a:endParaRPr lang="ru-RU" sz="4400" dirty="0">
              <a:solidFill>
                <a:srgbClr val="FF0000"/>
              </a:solidFill>
              <a:latin typeface="Times New Roman" pitchFamily="18" charset="0"/>
              <a:cs typeface="Times New Roman" pitchFamily="18" charset="0"/>
            </a:endParaRPr>
          </a:p>
        </p:txBody>
      </p:sp>
      <p:pic>
        <p:nvPicPr>
          <p:cNvPr id="5" name="Содержимое 4" descr="30002.jpg"/>
          <p:cNvPicPr>
            <a:picLocks noGrp="1" noChangeAspect="1"/>
          </p:cNvPicPr>
          <p:nvPr>
            <p:ph idx="1"/>
          </p:nvPr>
        </p:nvPicPr>
        <p:blipFill>
          <a:blip r:embed="rId2" cstate="print"/>
          <a:stretch>
            <a:fillRect/>
          </a:stretch>
        </p:blipFill>
        <p:spPr>
          <a:xfrm>
            <a:off x="5076056" y="1412776"/>
            <a:ext cx="3788421" cy="4032448"/>
          </a:xfrm>
        </p:spPr>
      </p:pic>
      <p:sp>
        <p:nvSpPr>
          <p:cNvPr id="4" name="Текст 3"/>
          <p:cNvSpPr>
            <a:spLocks noGrp="1"/>
          </p:cNvSpPr>
          <p:nvPr>
            <p:ph type="body" sz="half" idx="2"/>
          </p:nvPr>
        </p:nvSpPr>
        <p:spPr>
          <a:xfrm>
            <a:off x="251520" y="260648"/>
            <a:ext cx="4680520" cy="6597352"/>
          </a:xfrm>
        </p:spPr>
        <p:txBody>
          <a:bodyPr>
            <a:noAutofit/>
          </a:bodyPr>
          <a:lstStyle/>
          <a:p>
            <a:pPr algn="ctr"/>
            <a:r>
              <a:rPr lang="ru-RU" sz="2000" dirty="0" smtClean="0">
                <a:solidFill>
                  <a:schemeClr val="bg2">
                    <a:lumMod val="10000"/>
                  </a:schemeClr>
                </a:solidFill>
                <a:latin typeface="Times New Roman" pitchFamily="18" charset="0"/>
                <a:cs typeface="Times New Roman" pitchFamily="18" charset="0"/>
              </a:rPr>
              <a:t>Зайцы бывают разного вида: Но мы рассмотрим зайца русака и беляка.</a:t>
            </a:r>
          </a:p>
          <a:p>
            <a:pPr algn="ctr"/>
            <a:r>
              <a:rPr lang="ru-RU" sz="2000" dirty="0" smtClean="0">
                <a:solidFill>
                  <a:schemeClr val="bg2">
                    <a:lumMod val="10000"/>
                  </a:schemeClr>
                </a:solidFill>
                <a:latin typeface="Times New Roman" pitchFamily="18" charset="0"/>
                <a:cs typeface="Times New Roman" pitchFamily="18" charset="0"/>
              </a:rPr>
              <a:t>Заяц – русак в большинстве районов своего распространения несколько крупнее беляка. Окраска меха у русака желтовато – палево – рыжая, иногда серовато рыжая разных оттенков с крупными черно – бурыми пестринами. Края ушей черно – бурые, а у беляка чуть короче и белые. Лапы русака короче, чем у беляка. Бегает русак быстрее беляка, прыжки русака длиннее чем у беляка. Питание растениями различных сорняков,  древесной и кустарниковой растительностью. Наиболее охотно он ест побеги и кору ивы, клена, вяза, ракитника, а также яблонь и груш. В Летнее время они едят весьма разнообразные травянистые растения, предпочитая злаки и бобовые. </a:t>
            </a:r>
          </a:p>
          <a:p>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8104" y="260648"/>
            <a:ext cx="2061865" cy="720080"/>
          </a:xfrm>
        </p:spPr>
        <p:txBody>
          <a:bodyPr>
            <a:noAutofit/>
          </a:bodyPr>
          <a:lstStyle/>
          <a:p>
            <a:r>
              <a:rPr lang="ru-RU" sz="4800" dirty="0" smtClean="0">
                <a:solidFill>
                  <a:srgbClr val="FF0000"/>
                </a:solidFill>
                <a:latin typeface="Times New Roman" pitchFamily="18" charset="0"/>
                <a:cs typeface="Times New Roman" pitchFamily="18" charset="0"/>
              </a:rPr>
              <a:t>Волк</a:t>
            </a:r>
            <a:endParaRPr lang="ru-RU" sz="4800" dirty="0">
              <a:solidFill>
                <a:srgbClr val="FF0000"/>
              </a:solidFill>
              <a:latin typeface="Times New Roman" pitchFamily="18" charset="0"/>
              <a:cs typeface="Times New Roman" pitchFamily="18" charset="0"/>
            </a:endParaRPr>
          </a:p>
        </p:txBody>
      </p:sp>
      <p:pic>
        <p:nvPicPr>
          <p:cNvPr id="5" name="Содержимое 4" descr="imgpreview.jpg"/>
          <p:cNvPicPr>
            <a:picLocks noGrp="1" noChangeAspect="1"/>
          </p:cNvPicPr>
          <p:nvPr>
            <p:ph idx="1"/>
          </p:nvPr>
        </p:nvPicPr>
        <p:blipFill>
          <a:blip r:embed="rId2" cstate="print"/>
          <a:stretch>
            <a:fillRect/>
          </a:stretch>
        </p:blipFill>
        <p:spPr>
          <a:xfrm>
            <a:off x="5796136" y="980728"/>
            <a:ext cx="2565648" cy="2016224"/>
          </a:xfrm>
        </p:spPr>
      </p:pic>
      <p:sp>
        <p:nvSpPr>
          <p:cNvPr id="4" name="Текст 3"/>
          <p:cNvSpPr>
            <a:spLocks noGrp="1"/>
          </p:cNvSpPr>
          <p:nvPr>
            <p:ph type="body" sz="half" idx="2"/>
          </p:nvPr>
        </p:nvSpPr>
        <p:spPr>
          <a:xfrm>
            <a:off x="179512" y="260648"/>
            <a:ext cx="4752528" cy="6597352"/>
          </a:xfrm>
        </p:spPr>
        <p:txBody>
          <a:bodyPr>
            <a:normAutofit/>
          </a:bodyPr>
          <a:lstStyle/>
          <a:p>
            <a:pPr algn="ctr"/>
            <a:r>
              <a:rPr lang="ru-RU" sz="2100" dirty="0" smtClean="0">
                <a:solidFill>
                  <a:schemeClr val="bg2">
                    <a:lumMod val="10000"/>
                  </a:schemeClr>
                </a:solidFill>
                <a:latin typeface="Times New Roman" pitchFamily="18" charset="0"/>
                <a:cs typeface="Times New Roman" pitchFamily="18" charset="0"/>
              </a:rPr>
              <a:t>Волки – высоко - интеллектуальные создания, о чем свидетельствуют торчком стоящие уши, внимательный взгляд, заостренная, вытянутая морда. Формой головы они напоминают вид немецкой овчарки, которую пастухи используют для охраны овец, хотя волчья голова шире и массивнее. Раз в год волки меняют шкуру. Длинная зимняя шерсть лезет клочьями. Сразу же отрастает молодая шерсть, и постепенно формируется новая зимняя шкура. Хотя большинство волков серые, что отражено в названии, окраска их может быть разной от желтого цвета вперемежку с серым и черным до серого, от чисто белого до черного как смоль. </a:t>
            </a:r>
          </a:p>
          <a:p>
            <a:pPr algn="ctr"/>
            <a:r>
              <a:rPr lang="ru-RU" sz="2100" dirty="0" smtClean="0">
                <a:solidFill>
                  <a:schemeClr val="bg2">
                    <a:lumMod val="10000"/>
                  </a:schemeClr>
                </a:solidFill>
                <a:latin typeface="Times New Roman" pitchFamily="18" charset="0"/>
                <a:cs typeface="Times New Roman" pitchFamily="18" charset="0"/>
              </a:rPr>
              <a:t> </a:t>
            </a:r>
            <a:endParaRPr lang="ru-RU" sz="2100" dirty="0">
              <a:solidFill>
                <a:schemeClr val="bg2">
                  <a:lumMod val="10000"/>
                </a:schemeClr>
              </a:solidFill>
              <a:latin typeface="Times New Roman" pitchFamily="18" charset="0"/>
              <a:cs typeface="Times New Roman" pitchFamily="18" charset="0"/>
            </a:endParaRPr>
          </a:p>
        </p:txBody>
      </p:sp>
      <p:pic>
        <p:nvPicPr>
          <p:cNvPr id="1026" name="Picture 2" descr="C:\Users\новый\Pictures\0017-024-Les-zaschitnik-cheloveka.png"/>
          <p:cNvPicPr>
            <a:picLocks noChangeAspect="1" noChangeArrowheads="1"/>
          </p:cNvPicPr>
          <p:nvPr/>
        </p:nvPicPr>
        <p:blipFill>
          <a:blip r:embed="rId3" cstate="print"/>
          <a:srcRect/>
          <a:stretch>
            <a:fillRect/>
          </a:stretch>
        </p:blipFill>
        <p:spPr bwMode="auto">
          <a:xfrm>
            <a:off x="5004048" y="3284984"/>
            <a:ext cx="3920940" cy="309634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новый\Pictures\28cae00d08dd2da695a4e20f2443a031_i-89.jpg"/>
          <p:cNvPicPr>
            <a:picLocks noChangeAspect="1" noChangeArrowheads="1"/>
          </p:cNvPicPr>
          <p:nvPr/>
        </p:nvPicPr>
        <p:blipFill>
          <a:blip r:embed="rId2" cstate="print"/>
          <a:srcRect/>
          <a:stretch>
            <a:fillRect/>
          </a:stretch>
        </p:blipFill>
        <p:spPr bwMode="auto">
          <a:xfrm>
            <a:off x="611560" y="3284984"/>
            <a:ext cx="4392488" cy="3361556"/>
          </a:xfrm>
          <a:prstGeom prst="rect">
            <a:avLst/>
          </a:prstGeom>
          <a:noFill/>
        </p:spPr>
      </p:pic>
      <p:pic>
        <p:nvPicPr>
          <p:cNvPr id="1026" name="Picture 2" descr="C:\Users\новый\Desktop\6f6802645a0fe392b900dbb8ba7fc2e6.jpg"/>
          <p:cNvPicPr>
            <a:picLocks noChangeAspect="1" noChangeArrowheads="1"/>
          </p:cNvPicPr>
          <p:nvPr/>
        </p:nvPicPr>
        <p:blipFill>
          <a:blip r:embed="rId3" cstate="print"/>
          <a:srcRect/>
          <a:stretch>
            <a:fillRect/>
          </a:stretch>
        </p:blipFill>
        <p:spPr bwMode="auto">
          <a:xfrm>
            <a:off x="2123728" y="260648"/>
            <a:ext cx="5192459" cy="2924944"/>
          </a:xfrm>
          <a:prstGeom prst="rect">
            <a:avLst/>
          </a:prstGeom>
          <a:noFill/>
        </p:spPr>
      </p:pic>
      <p:pic>
        <p:nvPicPr>
          <p:cNvPr id="1027" name="Picture 3" descr="C:\Users\новый\Desktop\48410764.jpg"/>
          <p:cNvPicPr>
            <a:picLocks noChangeAspect="1" noChangeArrowheads="1"/>
          </p:cNvPicPr>
          <p:nvPr/>
        </p:nvPicPr>
        <p:blipFill>
          <a:blip r:embed="rId4" cstate="print"/>
          <a:srcRect/>
          <a:stretch>
            <a:fillRect/>
          </a:stretch>
        </p:blipFill>
        <p:spPr bwMode="auto">
          <a:xfrm>
            <a:off x="5220072" y="3284984"/>
            <a:ext cx="3677394" cy="331236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2160" y="0"/>
            <a:ext cx="1917849" cy="814412"/>
          </a:xfrm>
        </p:spPr>
        <p:txBody>
          <a:bodyPr>
            <a:normAutofit/>
          </a:bodyPr>
          <a:lstStyle/>
          <a:p>
            <a:r>
              <a:rPr lang="ru-RU" sz="4400" dirty="0" smtClean="0">
                <a:solidFill>
                  <a:srgbClr val="FF0000"/>
                </a:solidFill>
                <a:latin typeface="Times New Roman" pitchFamily="18" charset="0"/>
                <a:cs typeface="Times New Roman" pitchFamily="18" charset="0"/>
              </a:rPr>
              <a:t>Ежик</a:t>
            </a:r>
            <a:endParaRPr lang="ru-RU" sz="4400" dirty="0">
              <a:solidFill>
                <a:srgbClr val="FF0000"/>
              </a:solidFill>
              <a:latin typeface="Times New Roman" pitchFamily="18" charset="0"/>
              <a:cs typeface="Times New Roman" pitchFamily="18" charset="0"/>
            </a:endParaRPr>
          </a:p>
        </p:txBody>
      </p:sp>
      <p:pic>
        <p:nvPicPr>
          <p:cNvPr id="5" name="Содержимое 4" descr="488442991.jpg"/>
          <p:cNvPicPr>
            <a:picLocks noGrp="1" noChangeAspect="1"/>
          </p:cNvPicPr>
          <p:nvPr>
            <p:ph idx="1"/>
          </p:nvPr>
        </p:nvPicPr>
        <p:blipFill>
          <a:blip r:embed="rId2" cstate="print"/>
          <a:stretch>
            <a:fillRect/>
          </a:stretch>
        </p:blipFill>
        <p:spPr>
          <a:xfrm>
            <a:off x="5220072" y="980728"/>
            <a:ext cx="3672408" cy="2754306"/>
          </a:xfrm>
        </p:spPr>
      </p:pic>
      <p:sp>
        <p:nvSpPr>
          <p:cNvPr id="4" name="Текст 3"/>
          <p:cNvSpPr>
            <a:spLocks noGrp="1"/>
          </p:cNvSpPr>
          <p:nvPr>
            <p:ph type="body" sz="half" idx="2"/>
          </p:nvPr>
        </p:nvSpPr>
        <p:spPr>
          <a:xfrm>
            <a:off x="0" y="0"/>
            <a:ext cx="5220072" cy="6858000"/>
          </a:xfrm>
        </p:spPr>
        <p:txBody>
          <a:bodyPr>
            <a:normAutofit/>
          </a:bodyPr>
          <a:lstStyle/>
          <a:p>
            <a:pPr algn="ctr"/>
            <a:r>
              <a:rPr lang="ru-RU" sz="2400" dirty="0" smtClean="0">
                <a:solidFill>
                  <a:schemeClr val="bg2">
                    <a:lumMod val="10000"/>
                  </a:schemeClr>
                </a:solidFill>
                <a:latin typeface="Times New Roman" pitchFamily="18" charset="0"/>
                <a:cs typeface="Times New Roman" pitchFamily="18" charset="0"/>
              </a:rPr>
              <a:t>Верхняя часть тела обыкновенного ежа покрыта иглами, а голову и брюшко покрывает грубый и темный волосяной покров. Мордочка ежа вытянутая, подвижная. Нос острый и постоянно влажный. Глаза круглые черные, уши маленькие, закругленные. На средней части головы есть полоса голой кожи, лишенная волос и игл. Голова, спина и бока покрыты иглами. На лапах по пять пальцев, когти острые. Основной пищей являются насекомые и их личинки, черви, а также яйца птиц, гнездящихся на земле. Обладая очень тонким слухом и обонянием, колючий хищник легко находит добычу. </a:t>
            </a:r>
          </a:p>
          <a:p>
            <a:pPr algn="ctr"/>
            <a:r>
              <a:rPr lang="ru-RU" sz="2400" dirty="0" smtClean="0">
                <a:solidFill>
                  <a:schemeClr val="bg2">
                    <a:lumMod val="10000"/>
                  </a:schemeClr>
                </a:solidFill>
                <a:latin typeface="Times New Roman" pitchFamily="18" charset="0"/>
                <a:cs typeface="Times New Roman" pitchFamily="18" charset="0"/>
              </a:rPr>
              <a:t> </a:t>
            </a:r>
            <a:endParaRPr lang="ru-RU" sz="2400" dirty="0">
              <a:solidFill>
                <a:schemeClr val="bg2">
                  <a:lumMod val="10000"/>
                </a:schemeClr>
              </a:solidFill>
              <a:latin typeface="Times New Roman" pitchFamily="18" charset="0"/>
              <a:cs typeface="Times New Roman" pitchFamily="18" charset="0"/>
            </a:endParaRPr>
          </a:p>
        </p:txBody>
      </p:sp>
      <p:pic>
        <p:nvPicPr>
          <p:cNvPr id="2050" name="Picture 2" descr="C:\Users\новый\Desktop\artleo.com-66472.jpg"/>
          <p:cNvPicPr>
            <a:picLocks noChangeAspect="1" noChangeArrowheads="1"/>
          </p:cNvPicPr>
          <p:nvPr/>
        </p:nvPicPr>
        <p:blipFill>
          <a:blip r:embed="rId3" cstate="print"/>
          <a:srcRect/>
          <a:stretch>
            <a:fillRect/>
          </a:stretch>
        </p:blipFill>
        <p:spPr bwMode="auto">
          <a:xfrm>
            <a:off x="5220072" y="3861048"/>
            <a:ext cx="3672408" cy="2717032"/>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1170</TotalTime>
  <Words>769</Words>
  <Application>Microsoft Office PowerPoint</Application>
  <PresentationFormat>Экран (4:3)</PresentationFormat>
  <Paragraphs>39</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Задачи: Закрепить знание признаков живой и неживой природы. Воспитывать любовь к животным, желание о них заботиться. Развивать эмоциональную сферу детей, логику, мышление.    </vt:lpstr>
      <vt:lpstr>Белка</vt:lpstr>
      <vt:lpstr>Лиса</vt:lpstr>
      <vt:lpstr>Медведь</vt:lpstr>
      <vt:lpstr>Заяц</vt:lpstr>
      <vt:lpstr>Волк</vt:lpstr>
      <vt:lpstr>Презентация PowerPoint</vt:lpstr>
      <vt:lpstr>Ежик</vt:lpstr>
      <vt:lpstr>Тигр.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sbelova</dc:creator>
  <cp:lastModifiedBy>123</cp:lastModifiedBy>
  <cp:revision>50</cp:revision>
  <dcterms:created xsi:type="dcterms:W3CDTF">2013-08-01T07:43:19Z</dcterms:created>
  <dcterms:modified xsi:type="dcterms:W3CDTF">2016-02-03T05:37:00Z</dcterms:modified>
</cp:coreProperties>
</file>