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89" r:id="rId3"/>
    <p:sldId id="290" r:id="rId4"/>
    <p:sldId id="291" r:id="rId5"/>
    <p:sldId id="292" r:id="rId6"/>
    <p:sldId id="293" r:id="rId7"/>
    <p:sldId id="294" r:id="rId8"/>
    <p:sldId id="315" r:id="rId9"/>
    <p:sldId id="295" r:id="rId10"/>
    <p:sldId id="321" r:id="rId11"/>
    <p:sldId id="296" r:id="rId12"/>
    <p:sldId id="322" r:id="rId13"/>
    <p:sldId id="308" r:id="rId14"/>
    <p:sldId id="309" r:id="rId15"/>
    <p:sldId id="310" r:id="rId16"/>
    <p:sldId id="311" r:id="rId17"/>
    <p:sldId id="312" r:id="rId18"/>
    <p:sldId id="313" r:id="rId19"/>
    <p:sldId id="314" r:id="rId20"/>
    <p:sldId id="306" r:id="rId21"/>
    <p:sldId id="307" r:id="rId22"/>
    <p:sldId id="297" r:id="rId23"/>
    <p:sldId id="300" r:id="rId24"/>
    <p:sldId id="326" r:id="rId25"/>
    <p:sldId id="301" r:id="rId26"/>
    <p:sldId id="299" r:id="rId27"/>
    <p:sldId id="305" r:id="rId28"/>
    <p:sldId id="298" r:id="rId29"/>
    <p:sldId id="270" r:id="rId30"/>
    <p:sldId id="271" r:id="rId31"/>
    <p:sldId id="287" r:id="rId32"/>
    <p:sldId id="262" r:id="rId33"/>
    <p:sldId id="277" r:id="rId34"/>
    <p:sldId id="272" r:id="rId35"/>
    <p:sldId id="273" r:id="rId36"/>
    <p:sldId id="274" r:id="rId37"/>
    <p:sldId id="275" r:id="rId38"/>
    <p:sldId id="316" r:id="rId39"/>
    <p:sldId id="278" r:id="rId40"/>
    <p:sldId id="279" r:id="rId41"/>
    <p:sldId id="280" r:id="rId42"/>
    <p:sldId id="317" r:id="rId43"/>
    <p:sldId id="318" r:id="rId44"/>
    <p:sldId id="281" r:id="rId45"/>
    <p:sldId id="285" r:id="rId46"/>
    <p:sldId id="284" r:id="rId47"/>
    <p:sldId id="283" r:id="rId48"/>
    <p:sldId id="282" r:id="rId49"/>
    <p:sldId id="286" r:id="rId50"/>
    <p:sldId id="323" r:id="rId51"/>
    <p:sldId id="319" r:id="rId52"/>
    <p:sldId id="320" r:id="rId53"/>
    <p:sldId id="276" r:id="rId54"/>
    <p:sldId id="325" r:id="rId55"/>
    <p:sldId id="302" r:id="rId56"/>
    <p:sldId id="303" r:id="rId57"/>
    <p:sldId id="304" r:id="rId5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800000"/>
    <a:srgbClr val="B00000"/>
    <a:srgbClr val="007000"/>
    <a:srgbClr val="0042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4660"/>
  </p:normalViewPr>
  <p:slideViewPr>
    <p:cSldViewPr>
      <p:cViewPr>
        <p:scale>
          <a:sx n="75" d="100"/>
          <a:sy n="75" d="100"/>
        </p:scale>
        <p:origin x="-1350"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E1BD205-673E-4594-9FE5-6BC8BCB4606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EC2B6FC-B8F6-4612-B39B-9601FF0B9D6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4D4915A-6C22-4254-B9AE-4D8947F357E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31E259D-423A-4EC8-A81F-94CD6C0E10D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DFACEF4-5EAD-49A0-8378-6E9BC50C461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371DD5E-7AC9-48AC-8740-B00659478F6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9DF86644-C5B2-4811-BF21-50B928A9394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B893DF9-76E0-48A3-A481-FBBCBAB66B8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82EF329B-E8F4-4F66-9059-4A54EDB125E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3CD958D-5AF7-4B6D-B275-4EE37A0523B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EA23989-80E4-49D7-83FE-5805E552DF2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2495528-7B62-4C85-8EBA-5A9F23901F2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Public\Videos\Sample%20Videos\DSCF2398.AV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Public\Videos\Sample%20Videos\DSCF2399.AV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4213" y="692150"/>
            <a:ext cx="7775575" cy="1143000"/>
          </a:xfrm>
        </p:spPr>
        <p:txBody>
          <a:bodyPr/>
          <a:lstStyle/>
          <a:p>
            <a:pPr eaLnBrk="1" hangingPunct="1">
              <a:defRPr/>
            </a:pPr>
            <a:r>
              <a:rPr lang="ru-RU" b="1" spc="300" dirty="0" smtClean="0">
                <a:solidFill>
                  <a:srgbClr val="820000"/>
                </a:solidFill>
                <a:effectLst>
                  <a:outerShdw blurRad="38100" dist="38100" dir="2700000" algn="tl">
                    <a:srgbClr val="000000">
                      <a:alpha val="43137"/>
                    </a:srgbClr>
                  </a:outerShdw>
                </a:effectLst>
              </a:rPr>
              <a:t/>
            </a:r>
            <a:br>
              <a:rPr lang="ru-RU" b="1" spc="300" dirty="0" smtClean="0">
                <a:solidFill>
                  <a:srgbClr val="820000"/>
                </a:solidFill>
                <a:effectLst>
                  <a:outerShdw blurRad="38100" dist="38100" dir="2700000" algn="tl">
                    <a:srgbClr val="000000">
                      <a:alpha val="43137"/>
                    </a:srgbClr>
                  </a:outerShdw>
                </a:effectLst>
              </a:rPr>
            </a:br>
            <a:r>
              <a:rPr lang="ru-RU" b="1" spc="300" dirty="0" smtClean="0">
                <a:solidFill>
                  <a:srgbClr val="820000"/>
                </a:solidFill>
                <a:effectLst>
                  <a:outerShdw blurRad="38100" dist="38100" dir="2700000" algn="tl">
                    <a:srgbClr val="000000">
                      <a:alpha val="43137"/>
                    </a:srgbClr>
                  </a:outerShdw>
                </a:effectLst>
              </a:rPr>
              <a:t>Педагогический проект</a:t>
            </a:r>
            <a:br>
              <a:rPr lang="ru-RU" b="1" spc="300" dirty="0" smtClean="0">
                <a:solidFill>
                  <a:srgbClr val="820000"/>
                </a:solidFill>
                <a:effectLst>
                  <a:outerShdw blurRad="38100" dist="38100" dir="2700000" algn="tl">
                    <a:srgbClr val="000000">
                      <a:alpha val="43137"/>
                    </a:srgbClr>
                  </a:outerShdw>
                </a:effectLst>
              </a:rPr>
            </a:br>
            <a:r>
              <a:rPr lang="ru-RU" b="1" spc="300" dirty="0" smtClean="0">
                <a:solidFill>
                  <a:srgbClr val="820000"/>
                </a:solidFill>
                <a:effectLst>
                  <a:outerShdw blurRad="38100" dist="38100" dir="2700000" algn="tl">
                    <a:srgbClr val="000000">
                      <a:alpha val="43137"/>
                    </a:srgbClr>
                  </a:outerShdw>
                </a:effectLst>
              </a:rPr>
              <a:t>«Живые павшим</a:t>
            </a:r>
            <a:br>
              <a:rPr lang="ru-RU" b="1" spc="300" dirty="0" smtClean="0">
                <a:solidFill>
                  <a:srgbClr val="820000"/>
                </a:solidFill>
                <a:effectLst>
                  <a:outerShdw blurRad="38100" dist="38100" dir="2700000" algn="tl">
                    <a:srgbClr val="000000">
                      <a:alpha val="43137"/>
                    </a:srgbClr>
                  </a:outerShdw>
                </a:effectLst>
              </a:rPr>
            </a:br>
            <a:r>
              <a:rPr lang="ru-RU" b="1" spc="300" dirty="0" smtClean="0">
                <a:solidFill>
                  <a:srgbClr val="820000"/>
                </a:solidFill>
                <a:effectLst>
                  <a:outerShdw blurRad="38100" dist="38100" dir="2700000" algn="tl">
                    <a:srgbClr val="000000">
                      <a:alpha val="43137"/>
                    </a:srgbClr>
                  </a:outerShdw>
                </a:effectLst>
              </a:rPr>
              <a:t> обязаны вечно» </a:t>
            </a:r>
          </a:p>
        </p:txBody>
      </p:sp>
      <p:sp>
        <p:nvSpPr>
          <p:cNvPr id="2051" name="Rectangle 3"/>
          <p:cNvSpPr>
            <a:spLocks noGrp="1" noChangeArrowheads="1"/>
          </p:cNvSpPr>
          <p:nvPr>
            <p:ph type="body" idx="1"/>
          </p:nvPr>
        </p:nvSpPr>
        <p:spPr>
          <a:xfrm>
            <a:off x="611188" y="2349500"/>
            <a:ext cx="7775575" cy="3889375"/>
          </a:xfrm>
        </p:spPr>
        <p:txBody>
          <a:bodyPr/>
          <a:lstStyle/>
          <a:p>
            <a:pPr algn="ctr" eaLnBrk="1" hangingPunct="1">
              <a:buFontTx/>
              <a:buNone/>
              <a:defRPr/>
            </a:pPr>
            <a:endParaRPr lang="ru-RU" sz="2800" b="1" dirty="0" smtClean="0">
              <a:solidFill>
                <a:schemeClr val="accent2">
                  <a:lumMod val="75000"/>
                </a:schemeClr>
              </a:solidFill>
            </a:endParaRPr>
          </a:p>
          <a:p>
            <a:pPr algn="ctr" eaLnBrk="1" hangingPunct="1">
              <a:buFontTx/>
              <a:buNone/>
              <a:defRPr/>
            </a:pPr>
            <a:r>
              <a:rPr lang="ru-RU" sz="2800" b="1" dirty="0" smtClean="0">
                <a:solidFill>
                  <a:schemeClr val="accent2">
                    <a:lumMod val="75000"/>
                  </a:schemeClr>
                </a:solidFill>
              </a:rPr>
              <a:t>Подготовительная группа</a:t>
            </a:r>
          </a:p>
          <a:p>
            <a:pPr algn="ctr" eaLnBrk="1" hangingPunct="1">
              <a:buFontTx/>
              <a:buNone/>
              <a:defRPr/>
            </a:pPr>
            <a:endParaRPr lang="ru-RU" sz="2400" b="1" dirty="0" smtClean="0">
              <a:solidFill>
                <a:schemeClr val="accent2">
                  <a:lumMod val="75000"/>
                </a:schemeClr>
              </a:solidFill>
            </a:endParaRPr>
          </a:p>
          <a:p>
            <a:pPr algn="ctr" eaLnBrk="1" hangingPunct="1">
              <a:buFontTx/>
              <a:buNone/>
              <a:defRPr/>
            </a:pPr>
            <a:r>
              <a:rPr lang="ru-RU" sz="2400" b="1" dirty="0" smtClean="0">
                <a:solidFill>
                  <a:schemeClr val="accent2">
                    <a:lumMod val="75000"/>
                  </a:schemeClr>
                </a:solidFill>
              </a:rPr>
              <a:t>Воспитатель: </a:t>
            </a:r>
          </a:p>
          <a:p>
            <a:pPr algn="ctr" eaLnBrk="1" hangingPunct="1">
              <a:buFontTx/>
              <a:buNone/>
              <a:defRPr/>
            </a:pPr>
            <a:r>
              <a:rPr lang="ru-RU" sz="2400" b="1" dirty="0" smtClean="0">
                <a:solidFill>
                  <a:schemeClr val="accent2">
                    <a:lumMod val="75000"/>
                  </a:schemeClr>
                </a:solidFill>
              </a:rPr>
              <a:t> Малькова Наталья Петровна</a:t>
            </a:r>
          </a:p>
          <a:p>
            <a:pPr algn="ctr" eaLnBrk="1" hangingPunct="1">
              <a:buFontTx/>
              <a:buNone/>
              <a:defRPr/>
            </a:pPr>
            <a:r>
              <a:rPr lang="ru-RU" sz="2400" b="1" dirty="0" smtClean="0">
                <a:solidFill>
                  <a:schemeClr val="accent2">
                    <a:lumMod val="75000"/>
                  </a:schemeClr>
                </a:solidFill>
              </a:rPr>
              <a:t> </a:t>
            </a:r>
          </a:p>
          <a:p>
            <a:pPr algn="ctr" eaLnBrk="1" hangingPunct="1">
              <a:buFontTx/>
              <a:buNone/>
              <a:defRPr/>
            </a:pPr>
            <a:r>
              <a:rPr lang="ru-RU" sz="2400" b="1" dirty="0" smtClean="0">
                <a:solidFill>
                  <a:schemeClr val="accent2">
                    <a:lumMod val="75000"/>
                  </a:schemeClr>
                </a:solidFill>
              </a:rPr>
              <a:t>        </a:t>
            </a:r>
          </a:p>
          <a:p>
            <a:pPr eaLnBrk="1" hangingPunct="1">
              <a:buFontTx/>
              <a:buNone/>
              <a:defRPr/>
            </a:pPr>
            <a:r>
              <a:rPr lang="ru-RU" sz="2400" b="1" dirty="0" smtClean="0"/>
              <a:t>МАДОУ 59 г.Кушва-2015год</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332656"/>
            <a:ext cx="7992888" cy="5832648"/>
          </a:xfrm>
        </p:spPr>
        <p:txBody>
          <a:bodyPr/>
          <a:lstStyle/>
          <a:p>
            <a:pPr>
              <a:buNone/>
              <a:defRPr/>
            </a:pPr>
            <a:r>
              <a:rPr lang="ru-RU" sz="2000" b="1" dirty="0" smtClean="0">
                <a:solidFill>
                  <a:srgbClr val="C00000"/>
                </a:solidFill>
                <a:effectLst>
                  <a:outerShdw blurRad="38100" dist="38100" dir="2700000" algn="tl">
                    <a:srgbClr val="000000">
                      <a:alpha val="43137"/>
                    </a:srgbClr>
                  </a:outerShdw>
                </a:effectLst>
              </a:rPr>
              <a:t>     </a:t>
            </a:r>
            <a:r>
              <a:rPr lang="ru-RU" sz="2400" b="1" dirty="0" smtClean="0">
                <a:solidFill>
                  <a:srgbClr val="C00000"/>
                </a:solidFill>
                <a:effectLst>
                  <a:outerShdw blurRad="38100" dist="38100" dir="2700000" algn="tl">
                    <a:srgbClr val="000000">
                      <a:alpha val="43137"/>
                    </a:srgbClr>
                  </a:outerShdw>
                </a:effectLst>
              </a:rPr>
              <a:t>Сергей Александрович – мой прадедушка. Он участник Великой Отечественной войны. На фронт он ушёл в  декабре 1941 года добровольцем, когда ему было всего 18 лет. Наскоро обученных и подготовленных к боевым действиям молодых солдат бросили на защиту Москвы. Оружия было мало, его добывали себе в бою.</a:t>
            </a:r>
          </a:p>
          <a:p>
            <a:pPr>
              <a:buNone/>
              <a:defRPr/>
            </a:pPr>
            <a:r>
              <a:rPr lang="ru-RU" sz="2400" b="1" dirty="0" smtClean="0">
                <a:solidFill>
                  <a:srgbClr val="C00000"/>
                </a:solidFill>
                <a:effectLst>
                  <a:outerShdw blurRad="38100" dist="38100" dir="2700000" algn="tl">
                    <a:srgbClr val="000000">
                      <a:alpha val="43137"/>
                    </a:srgbClr>
                  </a:outerShdw>
                </a:effectLst>
              </a:rPr>
              <a:t>     Мой прадедушка прошёл всю войну до самого конца. Он даже участвовал в сражении за Берлин  и расписался на стенах Рейхстага. Военный подвиг моего прадедушки отмечен орденом Отечественной войны </a:t>
            </a:r>
            <a:r>
              <a:rPr lang="en-US" sz="2400" b="1" dirty="0" err="1" smtClean="0">
                <a:solidFill>
                  <a:srgbClr val="C00000"/>
                </a:solidFill>
                <a:effectLst>
                  <a:outerShdw blurRad="38100" dist="38100" dir="2700000" algn="tl">
                    <a:srgbClr val="000000">
                      <a:alpha val="43137"/>
                    </a:srgbClr>
                  </a:outerShdw>
                </a:effectLst>
              </a:rPr>
              <a:t>ll</a:t>
            </a:r>
            <a:r>
              <a:rPr lang="ru-RU" sz="2400" b="1" dirty="0" smtClean="0">
                <a:solidFill>
                  <a:srgbClr val="C00000"/>
                </a:solidFill>
                <a:effectLst>
                  <a:outerShdw blurRad="38100" dist="38100" dir="2700000" algn="tl">
                    <a:srgbClr val="000000">
                      <a:alpha val="43137"/>
                    </a:srgbClr>
                  </a:outerShdw>
                </a:effectLst>
              </a:rPr>
              <a:t> степени и девятью медалями, среди которых – «За боевые заслуги», «За взятие Берлина».</a:t>
            </a:r>
          </a:p>
          <a:p>
            <a:pPr>
              <a:buNone/>
              <a:defRPr/>
            </a:pPr>
            <a:r>
              <a:rPr lang="ru-RU" sz="2400" b="1" dirty="0" smtClean="0">
                <a:solidFill>
                  <a:srgbClr val="C00000"/>
                </a:solidFill>
                <a:effectLst>
                  <a:outerShdw blurRad="38100" dist="38100" dir="2700000" algn="tl">
                    <a:srgbClr val="000000">
                      <a:alpha val="43137"/>
                    </a:srgbClr>
                  </a:outerShdw>
                </a:effectLst>
              </a:rPr>
              <a:t>     Я горжусь своим прадедушкой и буду всегда его помнить.</a:t>
            </a:r>
          </a:p>
          <a:p>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dirty="0" smtClean="0">
                <a:solidFill>
                  <a:srgbClr val="800000"/>
                </a:solidFill>
                <a:effectLst>
                  <a:outerShdw blurRad="38100" dist="38100" dir="2700000" algn="tl">
                    <a:srgbClr val="000000">
                      <a:alpha val="43137"/>
                    </a:srgbClr>
                  </a:outerShdw>
                </a:effectLst>
              </a:rPr>
              <a:t>Речевое развитие</a:t>
            </a:r>
            <a:endParaRPr lang="ru-RU" b="1" dirty="0">
              <a:solidFill>
                <a:srgbClr val="800000"/>
              </a:solidFill>
              <a:effectLst>
                <a:outerShdw blurRad="38100" dist="38100" dir="2700000" algn="tl">
                  <a:srgbClr val="000000">
                    <a:alpha val="43137"/>
                  </a:srgbClr>
                </a:outerShdw>
              </a:effectLst>
            </a:endParaRPr>
          </a:p>
        </p:txBody>
      </p:sp>
      <p:sp>
        <p:nvSpPr>
          <p:cNvPr id="10243" name="Содержимое 2"/>
          <p:cNvSpPr>
            <a:spLocks noGrp="1"/>
          </p:cNvSpPr>
          <p:nvPr>
            <p:ph idx="1"/>
          </p:nvPr>
        </p:nvSpPr>
        <p:spPr/>
        <p:txBody>
          <a:bodyPr/>
          <a:lstStyle/>
          <a:p>
            <a:r>
              <a:rPr lang="ru-RU" sz="2800" b="1" dirty="0" smtClean="0">
                <a:solidFill>
                  <a:srgbClr val="990099"/>
                </a:solidFill>
              </a:rPr>
              <a:t>Рассказ </a:t>
            </a:r>
            <a:r>
              <a:rPr lang="ru-RU" sz="2800" b="1" dirty="0" err="1" smtClean="0">
                <a:solidFill>
                  <a:srgbClr val="990099"/>
                </a:solidFill>
              </a:rPr>
              <a:t>Ермильевой</a:t>
            </a:r>
            <a:r>
              <a:rPr lang="ru-RU" sz="2800" b="1" dirty="0" smtClean="0">
                <a:solidFill>
                  <a:srgbClr val="990099"/>
                </a:solidFill>
              </a:rPr>
              <a:t> Кати про свою прабабушку  </a:t>
            </a:r>
            <a:r>
              <a:rPr lang="ru-RU" sz="2800" b="1" dirty="0" err="1" smtClean="0">
                <a:solidFill>
                  <a:srgbClr val="990099"/>
                </a:solidFill>
              </a:rPr>
              <a:t>Кирпа</a:t>
            </a:r>
            <a:r>
              <a:rPr lang="ru-RU" sz="2800" b="1" dirty="0" smtClean="0">
                <a:solidFill>
                  <a:srgbClr val="990099"/>
                </a:solidFill>
              </a:rPr>
              <a:t> Лидию Алексеевну.</a:t>
            </a:r>
          </a:p>
          <a:p>
            <a:endParaRPr lang="ru-RU" sz="2800" b="1" dirty="0" smtClean="0">
              <a:solidFill>
                <a:srgbClr val="990099"/>
              </a:solidFill>
            </a:endParaRPr>
          </a:p>
        </p:txBody>
      </p:sp>
      <p:pic>
        <p:nvPicPr>
          <p:cNvPr id="4" name="Рисунок 3" descr="C:\Users\Юрик\Desktop\DCIM\102_FUJI\DSCF2440.jpg"/>
          <p:cNvPicPr/>
          <p:nvPr/>
        </p:nvPicPr>
        <p:blipFill>
          <a:blip r:embed="rId2" cstate="email"/>
          <a:srcRect/>
          <a:stretch>
            <a:fillRect/>
          </a:stretch>
        </p:blipFill>
        <p:spPr bwMode="auto">
          <a:xfrm>
            <a:off x="3275856" y="2492896"/>
            <a:ext cx="2520280"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3"/>
            <a:ext cx="8229600" cy="5400599"/>
          </a:xfrm>
        </p:spPr>
        <p:txBody>
          <a:bodyPr/>
          <a:lstStyle/>
          <a:p>
            <a:r>
              <a:rPr lang="ru-RU" sz="2400" b="1" dirty="0" smtClean="0">
                <a:solidFill>
                  <a:srgbClr val="990099"/>
                </a:solidFill>
                <a:effectLst>
                  <a:outerShdw blurRad="38100" dist="38100" dir="2700000" algn="tl">
                    <a:srgbClr val="000000">
                      <a:alpha val="43137"/>
                    </a:srgbClr>
                  </a:outerShdw>
                </a:effectLst>
              </a:rPr>
              <a:t>Лидия Алексеевна – моя прабабушка. В годы Великой Отечественной войны она была совсем юной девчонкой. Когда ей было всего 18 лет, она, ничего не сказав родителям, со своей подругой собралась на фронт. Но вот только они думали, что их отправят на запад, туда, где шли бои. Но их  отправили на восток. Там она попала в автошколу. И уже через погода могла управлять специальной машиной, привозившей горючее для заправки самолётов. Так и проходила служба прабабушки в 587 батальоне аэродромного обслуживания. А служба, надо сказать, была нелёгкой. В любую погоду: в жару и мороз, в дождь и снег она была на своём боевом посту. Демобилизовалась Лидия Алексеевна только в октябре 1945 года.</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lstStyle/>
          <a:p>
            <a:r>
              <a:rPr lang="ru-RU" sz="2800" b="1" dirty="0" smtClean="0">
                <a:solidFill>
                  <a:srgbClr val="C00000"/>
                </a:solidFill>
              </a:rPr>
              <a:t>Рассказ семьи Бессоновой Насти про своего дедушку и прадедушку Курочкина Александра Петровича</a:t>
            </a:r>
            <a:endParaRPr lang="ru-RU" sz="2800" b="1" dirty="0">
              <a:solidFill>
                <a:srgbClr val="C00000"/>
              </a:solidFill>
            </a:endParaRPr>
          </a:p>
        </p:txBody>
      </p:sp>
      <p:sp>
        <p:nvSpPr>
          <p:cNvPr id="3" name="Содержимое 2"/>
          <p:cNvSpPr>
            <a:spLocks noGrp="1"/>
          </p:cNvSpPr>
          <p:nvPr>
            <p:ph idx="1"/>
          </p:nvPr>
        </p:nvSpPr>
        <p:spPr/>
        <p:txBody>
          <a:bodyPr/>
          <a:lstStyle/>
          <a:p>
            <a:pPr algn="ctr"/>
            <a:r>
              <a:rPr lang="ru-RU" b="1" dirty="0" smtClean="0">
                <a:solidFill>
                  <a:schemeClr val="accent2">
                    <a:lumMod val="75000"/>
                  </a:schemeClr>
                </a:solidFill>
              </a:rPr>
              <a:t>Моему прадеду Курочкину Александру Петровичу было 15 лет, когда началась Великая Отечественная война.</a:t>
            </a:r>
          </a:p>
          <a:p>
            <a:pPr algn="ctr"/>
            <a:r>
              <a:rPr lang="ru-RU" b="1" dirty="0" smtClean="0">
                <a:solidFill>
                  <a:schemeClr val="accent2">
                    <a:lumMod val="75000"/>
                  </a:schemeClr>
                </a:solidFill>
              </a:rPr>
              <a:t>В феврале 1943 года он был призван в Красную армию. Его направили в 1-е Ленинградское пехотное училище. Не успев доучиться, он был направлен в 23-ю гвардейскую воздушно-десантную бригаду, где продолжил обучение.</a:t>
            </a:r>
            <a:endParaRPr lang="ru-RU"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922114"/>
          </a:xfrm>
        </p:spPr>
        <p:txBody>
          <a:bodyPr/>
          <a:lstStyle/>
          <a:p>
            <a:r>
              <a:rPr lang="ru-RU" sz="3200" b="1" dirty="0" smtClean="0">
                <a:solidFill>
                  <a:srgbClr val="C00000"/>
                </a:solidFill>
              </a:rPr>
              <a:t>Из воспоминаний Александра Петровича</a:t>
            </a:r>
            <a:endParaRPr lang="ru-RU" sz="3200" b="1" dirty="0">
              <a:solidFill>
                <a:srgbClr val="C00000"/>
              </a:solidFill>
            </a:endParaRPr>
          </a:p>
        </p:txBody>
      </p:sp>
      <p:sp>
        <p:nvSpPr>
          <p:cNvPr id="7" name="Содержимое 6"/>
          <p:cNvSpPr>
            <a:spLocks noGrp="1"/>
          </p:cNvSpPr>
          <p:nvPr>
            <p:ph sz="half" idx="1"/>
          </p:nvPr>
        </p:nvSpPr>
        <p:spPr>
          <a:xfrm>
            <a:off x="457200" y="1124744"/>
            <a:ext cx="4038600" cy="5001419"/>
          </a:xfrm>
        </p:spPr>
        <p:txBody>
          <a:bodyPr/>
          <a:lstStyle/>
          <a:p>
            <a:pPr>
              <a:buNone/>
            </a:pPr>
            <a:r>
              <a:rPr lang="ru-RU" sz="1600" dirty="0" smtClean="0"/>
              <a:t>       </a:t>
            </a:r>
            <a:r>
              <a:rPr lang="ru-RU" sz="2000" b="1" dirty="0" smtClean="0"/>
              <a:t>Наши войска уже разбили врага под   Курском и Орлом и ребята рвались в бой. Но только в октябре 1944 года стала формироваться 9-я гвардейская армия под командованием генерал-полковника В.В.Глаголева. В армию вошли 37-й, 38-й, 39-й гвардейские воздушно-десантные корпуса. Начались трудные боевые дороги, полные решений и опасностей в составе войск 3-го Украинского фронта.</a:t>
            </a:r>
            <a:endParaRPr lang="ru-RU" sz="2000" b="1" dirty="0"/>
          </a:p>
        </p:txBody>
      </p:sp>
      <p:pic>
        <p:nvPicPr>
          <p:cNvPr id="9" name="Содержимое 8" descr="Чем обязан мир Русскому Солдату-Освободителю. В настоящее вр…"/>
          <p:cNvPicPr>
            <a:picLocks noGrp="1"/>
          </p:cNvPicPr>
          <p:nvPr>
            <p:ph sz="half" idx="2"/>
          </p:nvPr>
        </p:nvPicPr>
        <p:blipFill>
          <a:blip r:embed="rId2" cstate="email"/>
          <a:srcRect/>
          <a:stretch>
            <a:fillRect/>
          </a:stretch>
        </p:blipFill>
        <p:spPr bwMode="auto">
          <a:xfrm>
            <a:off x="4648200" y="2347190"/>
            <a:ext cx="4038600" cy="3031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C00000"/>
                </a:solidFill>
              </a:rPr>
              <a:t>Из воспоминаний Александра Петровича</a:t>
            </a:r>
            <a:endParaRPr lang="ru-RU" sz="3600" dirty="0"/>
          </a:p>
        </p:txBody>
      </p:sp>
      <p:sp>
        <p:nvSpPr>
          <p:cNvPr id="4" name="Содержимое 3"/>
          <p:cNvSpPr>
            <a:spLocks noGrp="1"/>
          </p:cNvSpPr>
          <p:nvPr>
            <p:ph sz="half" idx="2"/>
          </p:nvPr>
        </p:nvSpPr>
        <p:spPr>
          <a:xfrm>
            <a:off x="3923928" y="1340768"/>
            <a:ext cx="4762872" cy="4785395"/>
          </a:xfrm>
        </p:spPr>
        <p:txBody>
          <a:bodyPr/>
          <a:lstStyle/>
          <a:p>
            <a:pPr algn="ctr">
              <a:buNone/>
            </a:pPr>
            <a:r>
              <a:rPr lang="ru-RU" sz="1800" dirty="0" smtClean="0"/>
              <a:t>     </a:t>
            </a:r>
            <a:r>
              <a:rPr lang="ru-RU" sz="2000" b="1" dirty="0" smtClean="0">
                <a:solidFill>
                  <a:schemeClr val="accent2">
                    <a:lumMod val="75000"/>
                  </a:schemeClr>
                </a:solidFill>
              </a:rPr>
              <a:t>В  сентябре 1944 года наши войска начали бои на территории Венгрии, в декабре в Будапеште окружили почти 200-тысячную группировку </a:t>
            </a:r>
            <a:r>
              <a:rPr lang="ru-RU" sz="2000" b="1" dirty="0" err="1" smtClean="0">
                <a:solidFill>
                  <a:schemeClr val="accent2">
                    <a:lumMod val="75000"/>
                  </a:schemeClr>
                </a:solidFill>
              </a:rPr>
              <a:t>немецко-фашистких</a:t>
            </a:r>
            <a:r>
              <a:rPr lang="ru-RU" sz="2000" b="1" dirty="0" smtClean="0">
                <a:solidFill>
                  <a:schemeClr val="accent2">
                    <a:lumMod val="75000"/>
                  </a:schemeClr>
                </a:solidFill>
              </a:rPr>
              <a:t> войск. Завязались тяжёлые кропотливые бои, с целью окружения </a:t>
            </a:r>
            <a:r>
              <a:rPr lang="ru-RU" sz="2000" b="1" dirty="0" err="1" smtClean="0">
                <a:solidFill>
                  <a:schemeClr val="accent2">
                    <a:lumMod val="75000"/>
                  </a:schemeClr>
                </a:solidFill>
              </a:rPr>
              <a:t>немецко</a:t>
            </a:r>
            <a:r>
              <a:rPr lang="ru-RU" sz="2000" b="1" dirty="0" smtClean="0">
                <a:solidFill>
                  <a:schemeClr val="accent2">
                    <a:lumMod val="75000"/>
                  </a:schemeClr>
                </a:solidFill>
              </a:rPr>
              <a:t> танковой армии СС, после чего с боями вошли в Австрию. Фашисты упорно сопротивлялись, в плен старались сдаваться англо-американским войскам. Многих товарищей потеряли гвардейцы освобождая Европу от фашистов.</a:t>
            </a:r>
            <a:endParaRPr lang="ru-RU" sz="2000" b="1" dirty="0">
              <a:solidFill>
                <a:schemeClr val="accent2">
                  <a:lumMod val="75000"/>
                </a:schemeClr>
              </a:solidFill>
            </a:endParaRPr>
          </a:p>
        </p:txBody>
      </p:sp>
      <p:pic>
        <p:nvPicPr>
          <p:cNvPr id="5" name="Содержимое 4" descr="Война на снимках женщины фотокорреспондента / Назад в СССР /…"/>
          <p:cNvPicPr>
            <a:picLocks noGrp="1"/>
          </p:cNvPicPr>
          <p:nvPr>
            <p:ph sz="half" idx="1"/>
          </p:nvPr>
        </p:nvPicPr>
        <p:blipFill>
          <a:blip r:embed="rId2" cstate="email"/>
          <a:srcRect/>
          <a:stretch>
            <a:fillRect/>
          </a:stretch>
        </p:blipFill>
        <p:spPr bwMode="auto">
          <a:xfrm>
            <a:off x="539552" y="3717032"/>
            <a:ext cx="3096344" cy="2376264"/>
          </a:xfrm>
          <a:prstGeom prst="rect">
            <a:avLst/>
          </a:prstGeom>
          <a:noFill/>
          <a:ln w="9525">
            <a:noFill/>
            <a:miter lim="800000"/>
            <a:headEnd/>
            <a:tailEnd/>
          </a:ln>
        </p:spPr>
      </p:pic>
      <p:pic>
        <p:nvPicPr>
          <p:cNvPr id="6" name="Рисунок 5" descr="http://2cafe.net/uploads/posts/2011-05/day_10/thumbs/13049735591351304664327715.jpeg"/>
          <p:cNvPicPr/>
          <p:nvPr/>
        </p:nvPicPr>
        <p:blipFill>
          <a:blip r:embed="rId3" cstate="email"/>
          <a:srcRect/>
          <a:stretch>
            <a:fillRect/>
          </a:stretch>
        </p:blipFill>
        <p:spPr bwMode="auto">
          <a:xfrm>
            <a:off x="539552" y="1484784"/>
            <a:ext cx="3258244" cy="20964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C00000"/>
                </a:solidFill>
              </a:rPr>
              <a:t>Из воспоминаний Александра Петровича</a:t>
            </a:r>
            <a:endParaRPr lang="ru-RU" sz="3600" dirty="0"/>
          </a:p>
        </p:txBody>
      </p:sp>
      <p:sp>
        <p:nvSpPr>
          <p:cNvPr id="3" name="Содержимое 2"/>
          <p:cNvSpPr>
            <a:spLocks noGrp="1"/>
          </p:cNvSpPr>
          <p:nvPr>
            <p:ph sz="half" idx="1"/>
          </p:nvPr>
        </p:nvSpPr>
        <p:spPr>
          <a:xfrm>
            <a:off x="251520" y="1340768"/>
            <a:ext cx="4320480" cy="4713387"/>
          </a:xfrm>
        </p:spPr>
        <p:txBody>
          <a:bodyPr/>
          <a:lstStyle/>
          <a:p>
            <a:pPr algn="ctr"/>
            <a:r>
              <a:rPr lang="ru-RU" sz="2000" b="1" dirty="0" smtClean="0">
                <a:solidFill>
                  <a:schemeClr val="accent2">
                    <a:lumMod val="75000"/>
                  </a:schemeClr>
                </a:solidFill>
              </a:rPr>
              <a:t>На подходе к Вене  в горах наши гвардейцы встретили немецкие укрепления, пришлось обходить город. После изнурительных боёв они ворвались в Вену с запада, отрезав группировку фашистских войск. В самом городе шли жестокие бои за каждый дом, особенно сильно был укреплён центр. По-пластунски, перебежками, автоматным огнём и гранатами выбивали советские солдаты гитлеровцев из узлов сопротивления.</a:t>
            </a:r>
            <a:endParaRPr lang="ru-RU" sz="2000" b="1" dirty="0">
              <a:solidFill>
                <a:schemeClr val="accent2">
                  <a:lumMod val="75000"/>
                </a:schemeClr>
              </a:solidFill>
            </a:endParaRPr>
          </a:p>
        </p:txBody>
      </p:sp>
      <p:pic>
        <p:nvPicPr>
          <p:cNvPr id="5" name="Содержимое 4" descr="Государственные архивы РФ, хранящие фотодокументы о Великой Отечественной войне 1941-1945 гг. Сайт &quot;Победа. . 1941-1945&quot;."/>
          <p:cNvPicPr>
            <a:picLocks noGrp="1"/>
          </p:cNvPicPr>
          <p:nvPr>
            <p:ph sz="half" idx="2"/>
          </p:nvPr>
        </p:nvPicPr>
        <p:blipFill>
          <a:blip r:embed="rId2" cstate="email"/>
          <a:srcRect/>
          <a:stretch>
            <a:fillRect/>
          </a:stretch>
        </p:blipFill>
        <p:spPr bwMode="auto">
          <a:xfrm>
            <a:off x="4644008" y="2564904"/>
            <a:ext cx="4038600" cy="25349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990099"/>
                </a:solidFill>
              </a:rPr>
              <a:t>ЭТОТ ДЕНЬ МЫ ПРИБЛИЖАЛИ, КАК МОГЛИ!</a:t>
            </a:r>
            <a:endParaRPr lang="ru-RU" sz="3200" b="1" dirty="0">
              <a:solidFill>
                <a:srgbClr val="990099"/>
              </a:solidFill>
            </a:endParaRPr>
          </a:p>
        </p:txBody>
      </p:sp>
      <p:sp>
        <p:nvSpPr>
          <p:cNvPr id="5" name="Содержимое 4"/>
          <p:cNvSpPr>
            <a:spLocks noGrp="1"/>
          </p:cNvSpPr>
          <p:nvPr>
            <p:ph idx="1"/>
          </p:nvPr>
        </p:nvSpPr>
        <p:spPr>
          <a:xfrm>
            <a:off x="457200" y="1340768"/>
            <a:ext cx="8229600" cy="4785395"/>
          </a:xfrm>
        </p:spPr>
        <p:txBody>
          <a:bodyPr/>
          <a:lstStyle/>
          <a:p>
            <a:pPr>
              <a:buNone/>
            </a:pPr>
            <a:r>
              <a:rPr lang="ru-RU" dirty="0" smtClean="0"/>
              <a:t>   </a:t>
            </a:r>
            <a:r>
              <a:rPr lang="ru-RU" sz="2800" dirty="0" smtClean="0"/>
              <a:t>Освободив Вену в середине апреля 1945 года их дивизия в начале мая вышла к государственной границе с </a:t>
            </a:r>
            <a:r>
              <a:rPr lang="ru-RU" sz="2800" dirty="0" err="1" smtClean="0"/>
              <a:t>Чехославакией</a:t>
            </a:r>
            <a:r>
              <a:rPr lang="ru-RU" sz="2800" dirty="0" smtClean="0"/>
              <a:t>. И вот у чешского города </a:t>
            </a:r>
            <a:r>
              <a:rPr lang="ru-RU" sz="2800" dirty="0" err="1" smtClean="0"/>
              <a:t>Зноймо</a:t>
            </a:r>
            <a:r>
              <a:rPr lang="ru-RU" sz="2800" dirty="0" smtClean="0"/>
              <a:t> их застала долгожданная ПОБЕДА!!!</a:t>
            </a:r>
            <a:endParaRPr lang="ru-RU" sz="2800" dirty="0"/>
          </a:p>
        </p:txBody>
      </p:sp>
      <p:pic>
        <p:nvPicPr>
          <p:cNvPr id="6" name="Рисунок 5" descr="Разбитые немецкие танки &quot;Пантера&quot; на улице чешского города Зноймо"/>
          <p:cNvPicPr/>
          <p:nvPr/>
        </p:nvPicPr>
        <p:blipFill>
          <a:blip r:embed="rId2" cstate="email"/>
          <a:srcRect/>
          <a:stretch>
            <a:fillRect/>
          </a:stretch>
        </p:blipFill>
        <p:spPr bwMode="auto">
          <a:xfrm>
            <a:off x="1763688" y="3789040"/>
            <a:ext cx="5936179"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990099"/>
                </a:solidFill>
              </a:rPr>
              <a:t>МОЙ ПРАДЕДУШКА.</a:t>
            </a:r>
            <a:endParaRPr lang="ru-RU" dirty="0">
              <a:solidFill>
                <a:srgbClr val="990099"/>
              </a:solidFill>
            </a:endParaRPr>
          </a:p>
        </p:txBody>
      </p:sp>
      <p:sp>
        <p:nvSpPr>
          <p:cNvPr id="3" name="Содержимое 2"/>
          <p:cNvSpPr>
            <a:spLocks noGrp="1"/>
          </p:cNvSpPr>
          <p:nvPr>
            <p:ph idx="1"/>
          </p:nvPr>
        </p:nvSpPr>
        <p:spPr/>
        <p:txBody>
          <a:bodyPr/>
          <a:lstStyle/>
          <a:p>
            <a:r>
              <a:rPr lang="ru-RU" dirty="0" smtClean="0"/>
              <a:t>Александр Петрович служил пулемётчиком в 15-й гвардейской воздушно-десантной бригаде. Прыгал с парашютом, неся на себе разобранный пулемёт «Максим».</a:t>
            </a:r>
            <a:endParaRPr lang="ru-RU" dirty="0"/>
          </a:p>
        </p:txBody>
      </p:sp>
      <p:pic>
        <p:nvPicPr>
          <p:cNvPr id="4" name="Рисунок 3" descr="https://im2-tub-ru.yandex.net/i?id=7f143ab8cd5c925fccf348068b539137&amp;n=21"/>
          <p:cNvPicPr/>
          <p:nvPr/>
        </p:nvPicPr>
        <p:blipFill>
          <a:blip r:embed="rId2" cstate="email"/>
          <a:srcRect/>
          <a:stretch>
            <a:fillRect/>
          </a:stretch>
        </p:blipFill>
        <p:spPr bwMode="auto">
          <a:xfrm>
            <a:off x="1259632" y="4005064"/>
            <a:ext cx="2592288" cy="1872208"/>
          </a:xfrm>
          <a:prstGeom prst="rect">
            <a:avLst/>
          </a:prstGeom>
          <a:noFill/>
          <a:ln w="9525">
            <a:noFill/>
            <a:miter lim="800000"/>
            <a:headEnd/>
            <a:tailEnd/>
          </a:ln>
        </p:spPr>
      </p:pic>
      <p:pic>
        <p:nvPicPr>
          <p:cNvPr id="5" name="Рисунок 4" descr="СОВЕТСКИЕ ВОЗДУШНО-ДЕСАНТНЫЕ ВОЙСКА С МОМЕНТА СОЗДАНИЯ И В ВЕЛИКОЙ ОТЕЧЕСТВЕННОЙ ВОЙНЕ"/>
          <p:cNvPicPr/>
          <p:nvPr/>
        </p:nvPicPr>
        <p:blipFill>
          <a:blip r:embed="rId3" cstate="email"/>
          <a:srcRect/>
          <a:stretch>
            <a:fillRect/>
          </a:stretch>
        </p:blipFill>
        <p:spPr bwMode="auto">
          <a:xfrm>
            <a:off x="4644008" y="3861048"/>
            <a:ext cx="333375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smtClean="0">
                <a:solidFill>
                  <a:srgbClr val="C00000"/>
                </a:solidFill>
              </a:rPr>
              <a:t>Я помню, я горжусь!!!!</a:t>
            </a:r>
            <a:endParaRPr lang="ru-RU" b="1" dirty="0">
              <a:solidFill>
                <a:srgbClr val="C00000"/>
              </a:solidFill>
            </a:endParaRPr>
          </a:p>
        </p:txBody>
      </p:sp>
      <p:sp>
        <p:nvSpPr>
          <p:cNvPr id="5" name="Содержимое 4"/>
          <p:cNvSpPr>
            <a:spLocks noGrp="1"/>
          </p:cNvSpPr>
          <p:nvPr>
            <p:ph sz="half" idx="1"/>
          </p:nvPr>
        </p:nvSpPr>
        <p:spPr/>
        <p:txBody>
          <a:bodyPr/>
          <a:lstStyle/>
          <a:p>
            <a:pPr algn="ctr"/>
            <a:r>
              <a:rPr lang="ru-RU" sz="2400" b="1" dirty="0" smtClean="0">
                <a:solidFill>
                  <a:srgbClr val="C00000"/>
                </a:solidFill>
              </a:rPr>
              <a:t>Александр Петрович Курочкин награждён орденом Отечественной войны 2 степени, медалями «За взятие Вены», «За победу над Германией». После войны он поступил учиться в Пермскую школу машинистов электровозов. Тридцать лет водил он поезда.</a:t>
            </a:r>
            <a:endParaRPr lang="ru-RU" sz="2400" b="1" dirty="0">
              <a:solidFill>
                <a:srgbClr val="C00000"/>
              </a:solidFill>
            </a:endParaRPr>
          </a:p>
        </p:txBody>
      </p:sp>
      <p:pic>
        <p:nvPicPr>
          <p:cNvPr id="7" name="Содержимое 6" descr="C:\Users\Юрик\Desktop\DCIM\102_FUJI\DSCF2439.jpg"/>
          <p:cNvPicPr>
            <a:picLocks noGrp="1"/>
          </p:cNvPicPr>
          <p:nvPr>
            <p:ph sz="half" idx="2"/>
          </p:nvPr>
        </p:nvPicPr>
        <p:blipFill>
          <a:blip r:embed="rId2" cstate="email"/>
          <a:srcRect/>
          <a:stretch>
            <a:fillRect/>
          </a:stretch>
        </p:blipFill>
        <p:spPr bwMode="auto">
          <a:xfrm>
            <a:off x="4355976" y="1340768"/>
            <a:ext cx="4164275" cy="47853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57200" y="836613"/>
            <a:ext cx="8229600" cy="431800"/>
          </a:xfrm>
        </p:spPr>
        <p:txBody>
          <a:bodyPr/>
          <a:lstStyle/>
          <a:p>
            <a:r>
              <a:rPr lang="ru-RU" b="1" smtClean="0">
                <a:solidFill>
                  <a:srgbClr val="800000"/>
                </a:solidFill>
              </a:rPr>
              <a:t>Цель проекта</a:t>
            </a:r>
            <a:r>
              <a:rPr lang="ru-RU" smtClean="0">
                <a:solidFill>
                  <a:srgbClr val="800000"/>
                </a:solidFill>
              </a:rPr>
              <a:t>:</a:t>
            </a:r>
            <a:br>
              <a:rPr lang="ru-RU" smtClean="0">
                <a:solidFill>
                  <a:srgbClr val="800000"/>
                </a:solidFill>
              </a:rPr>
            </a:br>
            <a:endParaRPr lang="ru-RU" smtClean="0">
              <a:solidFill>
                <a:srgbClr val="800000"/>
              </a:solidFill>
            </a:endParaRPr>
          </a:p>
        </p:txBody>
      </p:sp>
      <p:sp>
        <p:nvSpPr>
          <p:cNvPr id="3075" name="Содержимое 2"/>
          <p:cNvSpPr>
            <a:spLocks noGrp="1"/>
          </p:cNvSpPr>
          <p:nvPr>
            <p:ph idx="1"/>
          </p:nvPr>
        </p:nvSpPr>
        <p:spPr>
          <a:xfrm>
            <a:off x="457200" y="1341438"/>
            <a:ext cx="8229600" cy="4784725"/>
          </a:xfrm>
        </p:spPr>
        <p:txBody>
          <a:bodyPr/>
          <a:lstStyle/>
          <a:p>
            <a:pPr>
              <a:buFont typeface="Wingdings" pitchFamily="2" charset="2"/>
              <a:buChar char="Ø"/>
            </a:pPr>
            <a:r>
              <a:rPr lang="ru-RU" b="1" smtClean="0">
                <a:solidFill>
                  <a:srgbClr val="0000CC"/>
                </a:solidFill>
              </a:rPr>
              <a:t>Создать условия для ознакомления детей с Великой Отечественной войной;</a:t>
            </a:r>
          </a:p>
          <a:p>
            <a:pPr>
              <a:buFont typeface="Wingdings" pitchFamily="2" charset="2"/>
              <a:buChar char="Ø"/>
            </a:pPr>
            <a:r>
              <a:rPr lang="ru-RU" b="1" smtClean="0">
                <a:solidFill>
                  <a:srgbClr val="0000CC"/>
                </a:solidFill>
              </a:rPr>
              <a:t>Формировать патриотические чувства у дошкольников, уважение и гордость за подвиг нашего народа.</a:t>
            </a:r>
          </a:p>
          <a:p>
            <a:pPr>
              <a:buFont typeface="Wingdings" pitchFamily="2" charset="2"/>
              <a:buChar char="Ø"/>
            </a:pPr>
            <a:r>
              <a:rPr lang="ru-RU" b="1" smtClean="0">
                <a:solidFill>
                  <a:srgbClr val="0000CC"/>
                </a:solidFill>
              </a:rPr>
              <a:t>Формирование у детей исторических знаний, готовности к творческой и исследовательской деятельности.</a:t>
            </a:r>
          </a:p>
          <a:p>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Литературное творчество</a:t>
            </a:r>
            <a:endParaRPr lang="ru-RU" dirty="0"/>
          </a:p>
        </p:txBody>
      </p:sp>
      <p:pic>
        <p:nvPicPr>
          <p:cNvPr id="4" name="DSCF2398.AVI">
            <a:hlinkClick r:id="" action="ppaction://media"/>
          </p:cNvPr>
          <p:cNvPicPr>
            <a:picLocks noGrp="1" noRot="1" noChangeAspect="1"/>
          </p:cNvPicPr>
          <p:nvPr>
            <p:ph idx="1"/>
            <a:videoFile r:link="rId1"/>
          </p:nvPr>
        </p:nvPicPr>
        <p:blipFill>
          <a:blip r:embed="rId3" cstate="email"/>
          <a:stretch>
            <a:fillRect/>
          </a:stretch>
        </p:blipFill>
        <p:spPr>
          <a:xfrm>
            <a:off x="611560" y="1412776"/>
            <a:ext cx="7920880" cy="4455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9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Литературное творчество</a:t>
            </a:r>
            <a:endParaRPr lang="ru-RU" dirty="0"/>
          </a:p>
        </p:txBody>
      </p:sp>
      <p:pic>
        <p:nvPicPr>
          <p:cNvPr id="4" name="DSCF2399.AVI">
            <a:hlinkClick r:id="" action="ppaction://media"/>
          </p:cNvPr>
          <p:cNvPicPr>
            <a:picLocks noGrp="1" noRot="1" noChangeAspect="1"/>
          </p:cNvPicPr>
          <p:nvPr>
            <p:ph idx="1"/>
            <a:videoFile r:link="rId1"/>
          </p:nvPr>
        </p:nvPicPr>
        <p:blipFill>
          <a:blip r:embed="rId3" cstate="email"/>
          <a:stretch>
            <a:fillRect/>
          </a:stretch>
        </p:blipFill>
        <p:spPr>
          <a:xfrm>
            <a:off x="683568" y="1556792"/>
            <a:ext cx="7698557" cy="43304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549275"/>
            <a:ext cx="8229600" cy="868363"/>
          </a:xfrm>
        </p:spPr>
        <p:txBody>
          <a:bodyPr/>
          <a:lstStyle/>
          <a:p>
            <a:r>
              <a:rPr lang="ru-RU" b="1" smtClean="0">
                <a:solidFill>
                  <a:srgbClr val="C00000"/>
                </a:solidFill>
              </a:rPr>
              <a:t>Социально-коммуникативное развитие</a:t>
            </a:r>
            <a:endParaRPr lang="ru-RU" smtClean="0">
              <a:solidFill>
                <a:srgbClr val="C00000"/>
              </a:solidFill>
            </a:endParaRPr>
          </a:p>
        </p:txBody>
      </p:sp>
      <p:sp>
        <p:nvSpPr>
          <p:cNvPr id="11267" name="Содержимое 2"/>
          <p:cNvSpPr>
            <a:spLocks noGrp="1"/>
          </p:cNvSpPr>
          <p:nvPr>
            <p:ph idx="1"/>
          </p:nvPr>
        </p:nvSpPr>
        <p:spPr>
          <a:xfrm>
            <a:off x="395288" y="1628775"/>
            <a:ext cx="8291512" cy="4497388"/>
          </a:xfrm>
        </p:spPr>
        <p:txBody>
          <a:bodyPr/>
          <a:lstStyle/>
          <a:p>
            <a:pPr algn="ctr">
              <a:buFontTx/>
              <a:buNone/>
            </a:pPr>
            <a:r>
              <a:rPr lang="ru-RU" sz="2000" b="1" smtClean="0">
                <a:solidFill>
                  <a:srgbClr val="800000"/>
                </a:solidFill>
              </a:rPr>
              <a:t>     </a:t>
            </a:r>
            <a:r>
              <a:rPr lang="ru-RU" sz="2200" b="1" smtClean="0">
                <a:solidFill>
                  <a:srgbClr val="800000"/>
                </a:solidFill>
              </a:rPr>
              <a:t>В Кушвинском краеведческом музее открылась выставка </a:t>
            </a:r>
            <a:r>
              <a:rPr lang="ru-RU" b="1" u="sng" smtClean="0">
                <a:solidFill>
                  <a:srgbClr val="800000"/>
                </a:solidFill>
              </a:rPr>
              <a:t>"Военной истории строки", </a:t>
            </a:r>
            <a:r>
              <a:rPr lang="ru-RU" sz="2200" b="1" smtClean="0">
                <a:solidFill>
                  <a:srgbClr val="800000"/>
                </a:solidFill>
              </a:rPr>
              <a:t>посвященная 70-летию Победы в Великой отечественной войне. В этом проекте рассмотрены темы, которые не звучали громко в традиционных мероприятиях в честь Дня Победы, а упоминались людьми пережившими войну, маленькой строкой в потоке воспоминаний. Письма с фронта как связующая нить между фронтом и тылом, между родными, которых разлучила война. Церковь и война, православие и вера, укрепившие дух воинов и давшие силу женщинам в тылу. И Женщина, совершившая военный, гражданский и нравственный подвиг в те тяжелые для страны годы.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404813"/>
            <a:ext cx="8229600" cy="1295400"/>
          </a:xfrm>
        </p:spPr>
        <p:txBody>
          <a:bodyPr/>
          <a:lstStyle/>
          <a:p>
            <a:r>
              <a:rPr lang="ru-RU" b="1" smtClean="0">
                <a:solidFill>
                  <a:srgbClr val="C00000"/>
                </a:solidFill>
              </a:rPr>
              <a:t>Кушвинский краеведческий музей</a:t>
            </a:r>
          </a:p>
        </p:txBody>
      </p:sp>
      <p:pic>
        <p:nvPicPr>
          <p:cNvPr id="12291" name="Рисунок 3" descr="http://dg55.mycdn.me/getImage?photoId=772017159772&amp;photoType=3"/>
          <p:cNvPicPr>
            <a:picLocks noChangeAspect="1" noChangeArrowheads="1"/>
          </p:cNvPicPr>
          <p:nvPr/>
        </p:nvPicPr>
        <p:blipFill>
          <a:blip r:embed="rId2" cstate="email"/>
          <a:srcRect/>
          <a:stretch>
            <a:fillRect/>
          </a:stretch>
        </p:blipFill>
        <p:spPr bwMode="auto">
          <a:xfrm>
            <a:off x="3059113" y="1700213"/>
            <a:ext cx="3384550" cy="2160587"/>
          </a:xfrm>
          <a:prstGeom prst="rect">
            <a:avLst/>
          </a:prstGeom>
          <a:noFill/>
          <a:ln w="9525">
            <a:noFill/>
            <a:miter lim="800000"/>
            <a:headEnd/>
            <a:tailEnd/>
          </a:ln>
        </p:spPr>
      </p:pic>
      <p:pic>
        <p:nvPicPr>
          <p:cNvPr id="12292" name="Рисунок 4" descr="http://dg55.mycdn.me/getImage?photoId=772017159516&amp;photoType=3"/>
          <p:cNvPicPr>
            <a:picLocks noChangeAspect="1" noChangeArrowheads="1"/>
          </p:cNvPicPr>
          <p:nvPr/>
        </p:nvPicPr>
        <p:blipFill>
          <a:blip r:embed="rId3" cstate="email"/>
          <a:srcRect/>
          <a:stretch>
            <a:fillRect/>
          </a:stretch>
        </p:blipFill>
        <p:spPr bwMode="auto">
          <a:xfrm>
            <a:off x="6588125" y="1700213"/>
            <a:ext cx="2555875" cy="4392612"/>
          </a:xfrm>
          <a:prstGeom prst="rect">
            <a:avLst/>
          </a:prstGeom>
          <a:noFill/>
          <a:ln w="9525">
            <a:noFill/>
            <a:miter lim="800000"/>
            <a:headEnd/>
            <a:tailEnd/>
          </a:ln>
        </p:spPr>
      </p:pic>
      <p:pic>
        <p:nvPicPr>
          <p:cNvPr id="12293" name="Рисунок 5" descr="http://dg55.mycdn.me/getImage?photoId=772017159260&amp;photoType=3"/>
          <p:cNvPicPr>
            <a:picLocks noChangeAspect="1" noChangeArrowheads="1"/>
          </p:cNvPicPr>
          <p:nvPr/>
        </p:nvPicPr>
        <p:blipFill>
          <a:blip r:embed="rId4" cstate="email"/>
          <a:srcRect/>
          <a:stretch>
            <a:fillRect/>
          </a:stretch>
        </p:blipFill>
        <p:spPr bwMode="auto">
          <a:xfrm>
            <a:off x="179388" y="1557338"/>
            <a:ext cx="2590800" cy="4594225"/>
          </a:xfrm>
          <a:prstGeom prst="rect">
            <a:avLst/>
          </a:prstGeom>
          <a:noFill/>
          <a:ln w="9525">
            <a:noFill/>
            <a:miter lim="800000"/>
            <a:headEnd/>
            <a:tailEnd/>
          </a:ln>
        </p:spPr>
      </p:pic>
      <p:pic>
        <p:nvPicPr>
          <p:cNvPr id="12294" name="Рисунок 6" descr="http://dg55.mycdn.me/getImage?photoId=772078914396&amp;photoType=3"/>
          <p:cNvPicPr>
            <a:picLocks noChangeAspect="1" noChangeArrowheads="1"/>
          </p:cNvPicPr>
          <p:nvPr/>
        </p:nvPicPr>
        <p:blipFill>
          <a:blip r:embed="rId5" cstate="email"/>
          <a:srcRect/>
          <a:stretch>
            <a:fillRect/>
          </a:stretch>
        </p:blipFill>
        <p:spPr bwMode="auto">
          <a:xfrm>
            <a:off x="3059113" y="4005263"/>
            <a:ext cx="3313112" cy="212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rgbClr val="C00000"/>
                </a:solidFill>
                <a:effectLst>
                  <a:outerShdw blurRad="38100" dist="38100" dir="2700000" algn="tl">
                    <a:srgbClr val="000000">
                      <a:alpha val="43137"/>
                    </a:srgbClr>
                  </a:outerShdw>
                </a:effectLst>
              </a:rPr>
              <a:t>Кушвинский</a:t>
            </a:r>
            <a:r>
              <a:rPr lang="ru-RU" b="1" dirty="0" smtClean="0">
                <a:solidFill>
                  <a:srgbClr val="C00000"/>
                </a:solidFill>
                <a:effectLst>
                  <a:outerShdw blurRad="38100" dist="38100" dir="2700000" algn="tl">
                    <a:srgbClr val="000000">
                      <a:alpha val="43137"/>
                    </a:srgbClr>
                  </a:outerShdw>
                </a:effectLst>
              </a:rPr>
              <a:t> краеведческий музей</a:t>
            </a:r>
            <a:endParaRPr lang="ru-RU" b="1" dirty="0">
              <a:solidFill>
                <a:srgbClr val="C00000"/>
              </a:solidFill>
              <a:effectLst>
                <a:outerShdw blurRad="38100" dist="38100" dir="2700000" algn="tl">
                  <a:srgbClr val="000000">
                    <a:alpha val="43137"/>
                  </a:srgbClr>
                </a:outerShdw>
              </a:effectLst>
            </a:endParaRPr>
          </a:p>
        </p:txBody>
      </p:sp>
      <p:pic>
        <p:nvPicPr>
          <p:cNvPr id="4" name="Содержимое 3" descr="C:\Users\Юрик\Desktop\102_FUJI\DSCF2489.JPG"/>
          <p:cNvPicPr>
            <a:picLocks noGrp="1"/>
          </p:cNvPicPr>
          <p:nvPr>
            <p:ph idx="1"/>
          </p:nvPr>
        </p:nvPicPr>
        <p:blipFill>
          <a:blip r:embed="rId2" cstate="email"/>
          <a:srcRect/>
          <a:stretch>
            <a:fillRect/>
          </a:stretch>
        </p:blipFill>
        <p:spPr bwMode="auto">
          <a:xfrm>
            <a:off x="539552" y="1628800"/>
            <a:ext cx="3807054" cy="2481139"/>
          </a:xfrm>
          <a:prstGeom prst="rect">
            <a:avLst/>
          </a:prstGeom>
          <a:noFill/>
          <a:ln w="9525">
            <a:noFill/>
            <a:miter lim="800000"/>
            <a:headEnd/>
            <a:tailEnd/>
          </a:ln>
        </p:spPr>
      </p:pic>
      <p:pic>
        <p:nvPicPr>
          <p:cNvPr id="5" name="Рисунок 4" descr="C:\Users\Юрик\Desktop\102_FUJI\DSCF2490.JPG"/>
          <p:cNvPicPr/>
          <p:nvPr/>
        </p:nvPicPr>
        <p:blipFill>
          <a:blip r:embed="rId3" cstate="email"/>
          <a:srcRect/>
          <a:stretch>
            <a:fillRect/>
          </a:stretch>
        </p:blipFill>
        <p:spPr bwMode="auto">
          <a:xfrm>
            <a:off x="4499992" y="1700808"/>
            <a:ext cx="4110052" cy="2455619"/>
          </a:xfrm>
          <a:prstGeom prst="rect">
            <a:avLst/>
          </a:prstGeom>
          <a:noFill/>
          <a:ln w="9525">
            <a:noFill/>
            <a:miter lim="800000"/>
            <a:headEnd/>
            <a:tailEnd/>
          </a:ln>
        </p:spPr>
      </p:pic>
      <p:pic>
        <p:nvPicPr>
          <p:cNvPr id="6" name="Рисунок 5" descr="C:\Users\Юрик\Desktop\102_FUJI\DSCF2494.JPG"/>
          <p:cNvPicPr/>
          <p:nvPr/>
        </p:nvPicPr>
        <p:blipFill>
          <a:blip r:embed="rId4" cstate="email"/>
          <a:srcRect/>
          <a:stretch>
            <a:fillRect/>
          </a:stretch>
        </p:blipFill>
        <p:spPr bwMode="auto">
          <a:xfrm>
            <a:off x="971600" y="4221088"/>
            <a:ext cx="3304000" cy="1900356"/>
          </a:xfrm>
          <a:prstGeom prst="rect">
            <a:avLst/>
          </a:prstGeom>
          <a:noFill/>
          <a:ln w="9525">
            <a:noFill/>
            <a:miter lim="800000"/>
            <a:headEnd/>
            <a:tailEnd/>
          </a:ln>
        </p:spPr>
      </p:pic>
      <p:pic>
        <p:nvPicPr>
          <p:cNvPr id="7" name="Рисунок 6" descr="C:\Users\Юрик\Desktop\102_FUJI\DSCF2493.JPG"/>
          <p:cNvPicPr/>
          <p:nvPr/>
        </p:nvPicPr>
        <p:blipFill>
          <a:blip r:embed="rId5" cstate="email"/>
          <a:srcRect/>
          <a:stretch>
            <a:fillRect/>
          </a:stretch>
        </p:blipFill>
        <p:spPr bwMode="auto">
          <a:xfrm>
            <a:off x="4860032" y="4221088"/>
            <a:ext cx="3600400" cy="208823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539750" y="765175"/>
            <a:ext cx="8229600" cy="1655763"/>
          </a:xfrm>
        </p:spPr>
        <p:txBody>
          <a:bodyPr/>
          <a:lstStyle/>
          <a:p>
            <a:r>
              <a:rPr lang="ru-RU" sz="2800" smtClean="0"/>
              <a:t/>
            </a:r>
            <a:br>
              <a:rPr lang="ru-RU" sz="2800" smtClean="0"/>
            </a:br>
            <a:r>
              <a:rPr lang="ru-RU" sz="2800" smtClean="0"/>
              <a:t/>
            </a:r>
            <a:br>
              <a:rPr lang="ru-RU" sz="2800" smtClean="0"/>
            </a:br>
            <a:r>
              <a:rPr lang="ru-RU" sz="2800" b="1" smtClean="0">
                <a:solidFill>
                  <a:srgbClr val="C00000"/>
                </a:solidFill>
              </a:rPr>
              <a:t>Марафон  памяти </a:t>
            </a:r>
            <a:r>
              <a:rPr lang="ru-RU" sz="2800" b="1" i="1" smtClean="0">
                <a:solidFill>
                  <a:srgbClr val="C00000"/>
                </a:solidFill>
              </a:rPr>
              <a:t>«Весна Победы»,</a:t>
            </a:r>
            <a:r>
              <a:rPr lang="ru-RU" sz="2800" b="1" smtClean="0">
                <a:solidFill>
                  <a:srgbClr val="C00000"/>
                </a:solidFill>
              </a:rPr>
              <a:t> в городской детской библиотеке посвященный 70-летию Победы  в Великой Отечественной войне.</a:t>
            </a:r>
            <a:r>
              <a:rPr lang="ru-RU" sz="2800" smtClean="0"/>
              <a:t/>
            </a:r>
            <a:br>
              <a:rPr lang="ru-RU" sz="2800" smtClean="0"/>
            </a:br>
            <a:r>
              <a:rPr lang="ru-RU" smtClean="0"/>
              <a:t/>
            </a:r>
            <a:br>
              <a:rPr lang="ru-RU" smtClean="0"/>
            </a:br>
            <a:endParaRPr lang="ru-RU" smtClean="0"/>
          </a:p>
        </p:txBody>
      </p:sp>
      <p:pic>
        <p:nvPicPr>
          <p:cNvPr id="13315" name="Рисунок 3" descr="http://dg50.mycdn.me/getImage?photoId=771878858179&amp;photoType=3"/>
          <p:cNvPicPr>
            <a:picLocks noChangeAspect="1" noChangeArrowheads="1"/>
          </p:cNvPicPr>
          <p:nvPr/>
        </p:nvPicPr>
        <p:blipFill>
          <a:blip r:embed="rId2" cstate="email"/>
          <a:srcRect/>
          <a:stretch>
            <a:fillRect/>
          </a:stretch>
        </p:blipFill>
        <p:spPr bwMode="auto">
          <a:xfrm>
            <a:off x="539750" y="2133600"/>
            <a:ext cx="4124325" cy="2773363"/>
          </a:xfrm>
          <a:prstGeom prst="rect">
            <a:avLst/>
          </a:prstGeom>
          <a:noFill/>
          <a:ln w="9525">
            <a:noFill/>
            <a:miter lim="800000"/>
            <a:headEnd/>
            <a:tailEnd/>
          </a:ln>
        </p:spPr>
      </p:pic>
      <p:pic>
        <p:nvPicPr>
          <p:cNvPr id="13316" name="Рисунок 4" descr="G:\вебка\печать фото\25174131_webka.jpg"/>
          <p:cNvPicPr>
            <a:picLocks noChangeAspect="1" noChangeArrowheads="1"/>
          </p:cNvPicPr>
          <p:nvPr/>
        </p:nvPicPr>
        <p:blipFill>
          <a:blip r:embed="rId3" cstate="email"/>
          <a:srcRect/>
          <a:stretch>
            <a:fillRect/>
          </a:stretch>
        </p:blipFill>
        <p:spPr bwMode="auto">
          <a:xfrm>
            <a:off x="4716463" y="3141663"/>
            <a:ext cx="4283075" cy="321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57200" y="404813"/>
            <a:ext cx="8229600" cy="1152525"/>
          </a:xfrm>
        </p:spPr>
        <p:txBody>
          <a:bodyPr/>
          <a:lstStyle/>
          <a:p>
            <a:r>
              <a:rPr lang="ru-RU" sz="4000" b="1" i="1" smtClean="0">
                <a:solidFill>
                  <a:srgbClr val="C00000"/>
                </a:solidFill>
              </a:rPr>
              <a:t>Посещение мемориального постамента</a:t>
            </a:r>
            <a:endParaRPr lang="ru-RU" sz="4000" smtClean="0">
              <a:solidFill>
                <a:srgbClr val="C00000"/>
              </a:solidFill>
            </a:endParaRPr>
          </a:p>
        </p:txBody>
      </p:sp>
      <p:pic>
        <p:nvPicPr>
          <p:cNvPr id="14339" name="Рисунок 3" descr="G:\вебка\печать фото\25173220_webka.jpg"/>
          <p:cNvPicPr>
            <a:picLocks noChangeAspect="1" noChangeArrowheads="1"/>
          </p:cNvPicPr>
          <p:nvPr/>
        </p:nvPicPr>
        <p:blipFill>
          <a:blip r:embed="rId2" cstate="email"/>
          <a:srcRect/>
          <a:stretch>
            <a:fillRect/>
          </a:stretch>
        </p:blipFill>
        <p:spPr bwMode="auto">
          <a:xfrm>
            <a:off x="5014806" y="3501008"/>
            <a:ext cx="4129194" cy="3096344"/>
          </a:xfrm>
          <a:prstGeom prst="rect">
            <a:avLst/>
          </a:prstGeom>
          <a:noFill/>
          <a:ln w="9525">
            <a:noFill/>
            <a:miter lim="800000"/>
            <a:headEnd/>
            <a:tailEnd/>
          </a:ln>
        </p:spPr>
      </p:pic>
      <p:pic>
        <p:nvPicPr>
          <p:cNvPr id="5" name="Рисунок 4" descr="C:\Users\Юрик\Desktop\11235414_webka.jpg"/>
          <p:cNvPicPr/>
          <p:nvPr/>
        </p:nvPicPr>
        <p:blipFill>
          <a:blip r:embed="rId3" cstate="email"/>
          <a:srcRect/>
          <a:stretch>
            <a:fillRect/>
          </a:stretch>
        </p:blipFill>
        <p:spPr bwMode="auto">
          <a:xfrm>
            <a:off x="251520" y="1556792"/>
            <a:ext cx="5036213" cy="37746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ФИЗИЧЕСКОЕ РАЗВИТИЕ</a:t>
            </a:r>
            <a:endParaRPr lang="ru-RU" b="1" dirty="0">
              <a:solidFill>
                <a:srgbClr val="C00000"/>
              </a:solidFill>
            </a:endParaRPr>
          </a:p>
        </p:txBody>
      </p:sp>
      <p:pic>
        <p:nvPicPr>
          <p:cNvPr id="1026" name="Picture 2"/>
          <p:cNvPicPr>
            <a:picLocks noChangeAspect="1" noChangeArrowheads="1"/>
          </p:cNvPicPr>
          <p:nvPr/>
        </p:nvPicPr>
        <p:blipFill>
          <a:blip r:embed="rId2" cstate="email"/>
          <a:srcRect/>
          <a:stretch>
            <a:fillRect/>
          </a:stretch>
        </p:blipFill>
        <p:spPr bwMode="auto">
          <a:xfrm>
            <a:off x="323528" y="2060848"/>
            <a:ext cx="3888432" cy="2916324"/>
          </a:xfrm>
          <a:prstGeom prst="rect">
            <a:avLst/>
          </a:prstGeom>
          <a:noFill/>
          <a:ln w="9525">
            <a:noFill/>
            <a:miter lim="800000"/>
            <a:headEnd/>
            <a:tailEnd/>
          </a:ln>
        </p:spPr>
      </p:pic>
      <p:pic>
        <p:nvPicPr>
          <p:cNvPr id="1027" name="Picture 3"/>
          <p:cNvPicPr>
            <a:picLocks noChangeAspect="1" noChangeArrowheads="1"/>
          </p:cNvPicPr>
          <p:nvPr/>
        </p:nvPicPr>
        <p:blipFill>
          <a:blip r:embed="rId3" cstate="email"/>
          <a:srcRect/>
          <a:stretch>
            <a:fillRect/>
          </a:stretch>
        </p:blipFill>
        <p:spPr bwMode="auto">
          <a:xfrm>
            <a:off x="4355976" y="1556792"/>
            <a:ext cx="4418856" cy="4418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476250"/>
            <a:ext cx="8229600" cy="941388"/>
          </a:xfrm>
        </p:spPr>
        <p:txBody>
          <a:bodyPr/>
          <a:lstStyle/>
          <a:p>
            <a:r>
              <a:rPr lang="ru-RU" b="1" smtClean="0">
                <a:solidFill>
                  <a:srgbClr val="C00000"/>
                </a:solidFill>
              </a:rPr>
              <a:t>Художественно-эстетическое</a:t>
            </a:r>
            <a:br>
              <a:rPr lang="ru-RU" b="1" smtClean="0">
                <a:solidFill>
                  <a:srgbClr val="C00000"/>
                </a:solidFill>
              </a:rPr>
            </a:br>
            <a:r>
              <a:rPr lang="ru-RU" b="1" smtClean="0">
                <a:solidFill>
                  <a:srgbClr val="C00000"/>
                </a:solidFill>
              </a:rPr>
              <a:t>развитие</a:t>
            </a:r>
          </a:p>
        </p:txBody>
      </p:sp>
      <p:pic>
        <p:nvPicPr>
          <p:cNvPr id="15363" name="Рисунок 3" descr="C:\Users\Юрик\Desktop\102_FUJI\26195527_webka.jpg"/>
          <p:cNvPicPr>
            <a:picLocks noChangeAspect="1" noChangeArrowheads="1"/>
          </p:cNvPicPr>
          <p:nvPr/>
        </p:nvPicPr>
        <p:blipFill>
          <a:blip r:embed="rId2" cstate="email"/>
          <a:srcRect/>
          <a:stretch>
            <a:fillRect/>
          </a:stretch>
        </p:blipFill>
        <p:spPr bwMode="auto">
          <a:xfrm>
            <a:off x="1476375" y="1628775"/>
            <a:ext cx="6408738"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4213" y="620713"/>
            <a:ext cx="7775575" cy="998537"/>
          </a:xfrm>
        </p:spPr>
        <p:txBody>
          <a:bodyPr/>
          <a:lstStyle/>
          <a:p>
            <a:pPr eaLnBrk="1" hangingPunct="1"/>
            <a:r>
              <a:rPr lang="ru-RU" smtClean="0">
                <a:solidFill>
                  <a:srgbClr val="820000"/>
                </a:solidFill>
              </a:rPr>
              <a:t>70 лет Великой победы!</a:t>
            </a:r>
            <a:br>
              <a:rPr lang="ru-RU" smtClean="0">
                <a:solidFill>
                  <a:srgbClr val="820000"/>
                </a:solidFill>
              </a:rPr>
            </a:br>
            <a:r>
              <a:rPr lang="ru-RU" smtClean="0">
                <a:solidFill>
                  <a:srgbClr val="820000"/>
                </a:solidFill>
              </a:rPr>
              <a:t>Христолюбов Макар</a:t>
            </a:r>
          </a:p>
        </p:txBody>
      </p:sp>
      <p:pic>
        <p:nvPicPr>
          <p:cNvPr id="16387" name="Рисунок 6" descr="C:\Users\Юрик\Desktop\102_FUJI\70 лет.jpg"/>
          <p:cNvPicPr>
            <a:picLocks noChangeAspect="1" noChangeArrowheads="1"/>
          </p:cNvPicPr>
          <p:nvPr/>
        </p:nvPicPr>
        <p:blipFill>
          <a:blip r:embed="rId2" cstate="email"/>
          <a:srcRect/>
          <a:stretch>
            <a:fillRect/>
          </a:stretch>
        </p:blipFill>
        <p:spPr bwMode="auto">
          <a:xfrm>
            <a:off x="1619250" y="1916113"/>
            <a:ext cx="5940425" cy="429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620713"/>
            <a:ext cx="8229600" cy="796925"/>
          </a:xfrm>
        </p:spPr>
        <p:txBody>
          <a:bodyPr/>
          <a:lstStyle/>
          <a:p>
            <a:r>
              <a:rPr lang="ru-RU" b="1" smtClean="0">
                <a:solidFill>
                  <a:srgbClr val="800000"/>
                </a:solidFill>
              </a:rPr>
              <a:t>Задачи проекта:</a:t>
            </a:r>
            <a:br>
              <a:rPr lang="ru-RU" b="1" smtClean="0">
                <a:solidFill>
                  <a:srgbClr val="800000"/>
                </a:solidFill>
              </a:rPr>
            </a:br>
            <a:endParaRPr lang="ru-RU" smtClean="0">
              <a:solidFill>
                <a:srgbClr val="800000"/>
              </a:solidFill>
            </a:endParaRPr>
          </a:p>
        </p:txBody>
      </p:sp>
      <p:sp>
        <p:nvSpPr>
          <p:cNvPr id="4099" name="Содержимое 2"/>
          <p:cNvSpPr>
            <a:spLocks noGrp="1"/>
          </p:cNvSpPr>
          <p:nvPr>
            <p:ph idx="1"/>
          </p:nvPr>
        </p:nvSpPr>
        <p:spPr>
          <a:xfrm>
            <a:off x="457200" y="1412875"/>
            <a:ext cx="8229600" cy="4713288"/>
          </a:xfrm>
        </p:spPr>
        <p:txBody>
          <a:bodyPr/>
          <a:lstStyle/>
          <a:p>
            <a:pPr>
              <a:buFont typeface="Wingdings" pitchFamily="2" charset="2"/>
              <a:buChar char="Ø"/>
            </a:pPr>
            <a:r>
              <a:rPr lang="ru-RU" smtClean="0">
                <a:solidFill>
                  <a:srgbClr val="C00000"/>
                </a:solidFill>
              </a:rPr>
              <a:t>Познакомить дошкольников с историческими фактами военных лет, доступных детям;</a:t>
            </a:r>
          </a:p>
          <a:p>
            <a:pPr>
              <a:buFont typeface="Wingdings" pitchFamily="2" charset="2"/>
              <a:buChar char="Ø"/>
            </a:pPr>
            <a:r>
              <a:rPr lang="ru-RU" smtClean="0">
                <a:solidFill>
                  <a:srgbClr val="C00000"/>
                </a:solidFill>
              </a:rPr>
              <a:t>Познакомить с произведениями художественной литературы и с музыкой военных лет;</a:t>
            </a:r>
          </a:p>
          <a:p>
            <a:pPr>
              <a:buFont typeface="Wingdings" pitchFamily="2" charset="2"/>
              <a:buChar char="Ø"/>
            </a:pPr>
            <a:r>
              <a:rPr lang="ru-RU" smtClean="0">
                <a:solidFill>
                  <a:srgbClr val="C00000"/>
                </a:solidFill>
              </a:rPr>
              <a:t>Воспитывать нравственно патриотические чувства через совместные мероприятия с участием детей, родителей и педагогов.</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6"/>
          <p:cNvSpPr>
            <a:spLocks noGrp="1"/>
          </p:cNvSpPr>
          <p:nvPr>
            <p:ph idx="1"/>
          </p:nvPr>
        </p:nvSpPr>
        <p:spPr>
          <a:xfrm>
            <a:off x="4643438" y="1700213"/>
            <a:ext cx="3816350" cy="2808287"/>
          </a:xfrm>
        </p:spPr>
        <p:txBody>
          <a:bodyPr/>
          <a:lstStyle/>
          <a:p>
            <a:pPr eaLnBrk="1" hangingPunct="1">
              <a:buFontTx/>
              <a:buNone/>
            </a:pPr>
            <a:r>
              <a:rPr lang="ru-RU" smtClean="0"/>
              <a:t>   </a:t>
            </a:r>
            <a:r>
              <a:rPr lang="ru-RU" b="1" smtClean="0">
                <a:solidFill>
                  <a:srgbClr val="C00000"/>
                </a:solidFill>
              </a:rPr>
              <a:t>Служу Отечеству</a:t>
            </a:r>
          </a:p>
          <a:p>
            <a:pPr eaLnBrk="1" hangingPunct="1">
              <a:buFontTx/>
              <a:buNone/>
            </a:pPr>
            <a:endParaRPr lang="ru-RU" b="1" smtClean="0">
              <a:solidFill>
                <a:srgbClr val="C00000"/>
              </a:solidFill>
            </a:endParaRPr>
          </a:p>
          <a:p>
            <a:pPr eaLnBrk="1" hangingPunct="1">
              <a:buFontTx/>
              <a:buNone/>
            </a:pPr>
            <a:r>
              <a:rPr lang="ru-RU" b="1" smtClean="0">
                <a:solidFill>
                  <a:srgbClr val="C00000"/>
                </a:solidFill>
              </a:rPr>
              <a:t>   Туманов Никита</a:t>
            </a:r>
          </a:p>
        </p:txBody>
      </p:sp>
      <p:pic>
        <p:nvPicPr>
          <p:cNvPr id="17411" name="Рисунок 5" descr="C:\Users\Юрик\Desktop\102_FUJI\DSCF2291.jpg"/>
          <p:cNvPicPr>
            <a:picLocks noChangeAspect="1" noChangeArrowheads="1"/>
          </p:cNvPicPr>
          <p:nvPr/>
        </p:nvPicPr>
        <p:blipFill>
          <a:blip r:embed="rId2" cstate="email"/>
          <a:srcRect/>
          <a:stretch>
            <a:fillRect/>
          </a:stretch>
        </p:blipFill>
        <p:spPr bwMode="auto">
          <a:xfrm>
            <a:off x="827088" y="620713"/>
            <a:ext cx="3889375" cy="531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Текст 3"/>
          <p:cNvSpPr>
            <a:spLocks noGrp="1"/>
          </p:cNvSpPr>
          <p:nvPr>
            <p:ph type="body" sz="half" idx="2"/>
          </p:nvPr>
        </p:nvSpPr>
        <p:spPr/>
        <p:txBody>
          <a:bodyPr/>
          <a:lstStyle/>
          <a:p>
            <a:pPr algn="ctr"/>
            <a:r>
              <a:rPr lang="ru-RU" sz="4400" b="1" smtClean="0">
                <a:solidFill>
                  <a:srgbClr val="B00000"/>
                </a:solidFill>
              </a:rPr>
              <a:t>НАША АРМИЯ СИЛЬНА</a:t>
            </a:r>
          </a:p>
          <a:p>
            <a:pPr algn="ctr"/>
            <a:endParaRPr lang="ru-RU" sz="4400" b="1" smtClean="0">
              <a:solidFill>
                <a:srgbClr val="B00000"/>
              </a:solidFill>
            </a:endParaRPr>
          </a:p>
          <a:p>
            <a:pPr algn="ctr"/>
            <a:r>
              <a:rPr lang="ru-RU" sz="4400" b="1" smtClean="0">
                <a:solidFill>
                  <a:srgbClr val="B00000"/>
                </a:solidFill>
              </a:rPr>
              <a:t>Туманов Никита</a:t>
            </a:r>
          </a:p>
        </p:txBody>
      </p:sp>
      <p:pic>
        <p:nvPicPr>
          <p:cNvPr id="18435" name="Содержимое 4" descr="C:\Users\Юрик\Desktop\май\DSCF2376.jpg"/>
          <p:cNvPicPr>
            <a:picLocks noGrp="1"/>
          </p:cNvPicPr>
          <p:nvPr>
            <p:ph idx="1"/>
          </p:nvPr>
        </p:nvPicPr>
        <p:blipFill>
          <a:blip r:embed="rId2" cstate="email"/>
          <a:srcRect/>
          <a:stretch>
            <a:fillRect/>
          </a:stretch>
        </p:blipFill>
        <p:spPr>
          <a:xfrm>
            <a:off x="3995738" y="476250"/>
            <a:ext cx="4032250" cy="5545138"/>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4" descr="C:\Users\Юрик\Desktop\102_FUJI\DSCF2294.jpg"/>
          <p:cNvPicPr>
            <a:picLocks noChangeAspect="1" noChangeArrowheads="1"/>
          </p:cNvPicPr>
          <p:nvPr/>
        </p:nvPicPr>
        <p:blipFill>
          <a:blip r:embed="rId2" cstate="email"/>
          <a:srcRect/>
          <a:stretch>
            <a:fillRect/>
          </a:stretch>
        </p:blipFill>
        <p:spPr bwMode="auto">
          <a:xfrm>
            <a:off x="1476375" y="1700213"/>
            <a:ext cx="6335713" cy="4392612"/>
          </a:xfrm>
          <a:prstGeom prst="rect">
            <a:avLst/>
          </a:prstGeom>
          <a:noFill/>
          <a:ln w="9525">
            <a:noFill/>
            <a:miter lim="800000"/>
            <a:headEnd/>
            <a:tailEnd/>
          </a:ln>
        </p:spPr>
      </p:pic>
      <p:sp>
        <p:nvSpPr>
          <p:cNvPr id="19459" name="Заголовок 5"/>
          <p:cNvSpPr>
            <a:spLocks noGrp="1"/>
          </p:cNvSpPr>
          <p:nvPr>
            <p:ph type="title"/>
          </p:nvPr>
        </p:nvSpPr>
        <p:spPr>
          <a:xfrm>
            <a:off x="457200" y="274638"/>
            <a:ext cx="8229600" cy="1354137"/>
          </a:xfrm>
        </p:spPr>
        <p:txBody>
          <a:bodyPr/>
          <a:lstStyle/>
          <a:p>
            <a:pPr eaLnBrk="1" hangingPunct="1"/>
            <a:r>
              <a:rPr lang="ru-RU" sz="4000" b="1" smtClean="0">
                <a:solidFill>
                  <a:srgbClr val="C00000"/>
                </a:solidFill>
              </a:rPr>
              <a:t>Битва под Сталинградом</a:t>
            </a:r>
            <a:br>
              <a:rPr lang="ru-RU" sz="4000" b="1" smtClean="0">
                <a:solidFill>
                  <a:srgbClr val="C00000"/>
                </a:solidFill>
              </a:rPr>
            </a:br>
            <a:r>
              <a:rPr lang="ru-RU" sz="4000" b="1" smtClean="0">
                <a:solidFill>
                  <a:srgbClr val="C00000"/>
                </a:solidFill>
              </a:rPr>
              <a:t>Васильева Виктория</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457200" y="333375"/>
            <a:ext cx="8229600" cy="1511300"/>
          </a:xfrm>
        </p:spPr>
        <p:txBody>
          <a:bodyPr/>
          <a:lstStyle/>
          <a:p>
            <a:r>
              <a:rPr lang="ru-RU" b="1" smtClean="0">
                <a:solidFill>
                  <a:srgbClr val="B00000"/>
                </a:solidFill>
              </a:rPr>
              <a:t>9 МАЯ</a:t>
            </a:r>
            <a:br>
              <a:rPr lang="ru-RU" b="1" smtClean="0">
                <a:solidFill>
                  <a:srgbClr val="B00000"/>
                </a:solidFill>
              </a:rPr>
            </a:br>
            <a:r>
              <a:rPr lang="ru-RU" b="1" smtClean="0">
                <a:solidFill>
                  <a:srgbClr val="B00000"/>
                </a:solidFill>
              </a:rPr>
              <a:t>Васильева Виктория</a:t>
            </a:r>
          </a:p>
        </p:txBody>
      </p:sp>
      <p:pic>
        <p:nvPicPr>
          <p:cNvPr id="20483" name="Рисунок 2" descr="C:\Users\Юрик\Desktop\май\DSCF2345.jpg"/>
          <p:cNvPicPr>
            <a:picLocks noChangeAspect="1" noChangeArrowheads="1"/>
          </p:cNvPicPr>
          <p:nvPr/>
        </p:nvPicPr>
        <p:blipFill>
          <a:blip r:embed="rId2" cstate="email"/>
          <a:srcRect/>
          <a:stretch>
            <a:fillRect/>
          </a:stretch>
        </p:blipFill>
        <p:spPr bwMode="auto">
          <a:xfrm>
            <a:off x="1692275" y="1773238"/>
            <a:ext cx="597535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457200" y="274638"/>
            <a:ext cx="8229600" cy="1354137"/>
          </a:xfrm>
        </p:spPr>
        <p:txBody>
          <a:bodyPr/>
          <a:lstStyle/>
          <a:p>
            <a:pPr eaLnBrk="1" hangingPunct="1"/>
            <a:r>
              <a:rPr lang="ru-RU" b="1" smtClean="0">
                <a:solidFill>
                  <a:srgbClr val="C00000"/>
                </a:solidFill>
              </a:rPr>
              <a:t>Спасибо за ПОБЕДУ!!!</a:t>
            </a:r>
            <a:br>
              <a:rPr lang="ru-RU" b="1" smtClean="0">
                <a:solidFill>
                  <a:srgbClr val="C00000"/>
                </a:solidFill>
              </a:rPr>
            </a:br>
            <a:r>
              <a:rPr lang="ru-RU" b="1" smtClean="0">
                <a:solidFill>
                  <a:srgbClr val="C00000"/>
                </a:solidFill>
              </a:rPr>
              <a:t>Петелина Ксюша</a:t>
            </a:r>
          </a:p>
        </p:txBody>
      </p:sp>
      <p:pic>
        <p:nvPicPr>
          <p:cNvPr id="21507" name="Рисунок 2" descr="C:\Users\Юрик\Desktop\102_FUJI\DSCF2297.jpg"/>
          <p:cNvPicPr>
            <a:picLocks noChangeAspect="1" noChangeArrowheads="1"/>
          </p:cNvPicPr>
          <p:nvPr/>
        </p:nvPicPr>
        <p:blipFill>
          <a:blip r:embed="rId2" cstate="email"/>
          <a:srcRect/>
          <a:stretch>
            <a:fillRect/>
          </a:stretch>
        </p:blipFill>
        <p:spPr bwMode="auto">
          <a:xfrm>
            <a:off x="1476375" y="1628775"/>
            <a:ext cx="6156325" cy="439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57200" y="274638"/>
            <a:ext cx="8229600" cy="1354137"/>
          </a:xfrm>
        </p:spPr>
        <p:txBody>
          <a:bodyPr/>
          <a:lstStyle/>
          <a:p>
            <a:pPr eaLnBrk="1" hangingPunct="1"/>
            <a:r>
              <a:rPr lang="ru-RU" b="1" smtClean="0">
                <a:solidFill>
                  <a:srgbClr val="C00000"/>
                </a:solidFill>
              </a:rPr>
              <a:t>С днём Победы!</a:t>
            </a:r>
            <a:br>
              <a:rPr lang="ru-RU" b="1" smtClean="0">
                <a:solidFill>
                  <a:srgbClr val="C00000"/>
                </a:solidFill>
              </a:rPr>
            </a:br>
            <a:r>
              <a:rPr lang="ru-RU" b="1" smtClean="0">
                <a:solidFill>
                  <a:srgbClr val="C00000"/>
                </a:solidFill>
              </a:rPr>
              <a:t>Левчук Лена</a:t>
            </a:r>
          </a:p>
        </p:txBody>
      </p:sp>
      <p:pic>
        <p:nvPicPr>
          <p:cNvPr id="22531" name="Рисунок 2" descr="C:\Users\Юрик\Desktop\102_FUJI\DSCF2299.jpg"/>
          <p:cNvPicPr>
            <a:picLocks noChangeAspect="1" noChangeArrowheads="1"/>
          </p:cNvPicPr>
          <p:nvPr/>
        </p:nvPicPr>
        <p:blipFill>
          <a:blip r:embed="rId2" cstate="email"/>
          <a:srcRect/>
          <a:stretch>
            <a:fillRect/>
          </a:stretch>
        </p:blipFill>
        <p:spPr bwMode="auto">
          <a:xfrm>
            <a:off x="1692275" y="1844675"/>
            <a:ext cx="5940425" cy="420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274638"/>
            <a:ext cx="8229600" cy="1282700"/>
          </a:xfrm>
        </p:spPr>
        <p:txBody>
          <a:bodyPr/>
          <a:lstStyle/>
          <a:p>
            <a:pPr eaLnBrk="1" hangingPunct="1"/>
            <a:r>
              <a:rPr lang="ru-RU" b="1" smtClean="0">
                <a:solidFill>
                  <a:srgbClr val="C00000"/>
                </a:solidFill>
              </a:rPr>
              <a:t>С днём Победы!</a:t>
            </a:r>
            <a:br>
              <a:rPr lang="ru-RU" b="1" smtClean="0">
                <a:solidFill>
                  <a:srgbClr val="C00000"/>
                </a:solidFill>
              </a:rPr>
            </a:br>
            <a:r>
              <a:rPr lang="ru-RU" b="1" smtClean="0">
                <a:solidFill>
                  <a:srgbClr val="C00000"/>
                </a:solidFill>
              </a:rPr>
              <a:t>Бартова Александра</a:t>
            </a:r>
          </a:p>
        </p:txBody>
      </p:sp>
      <p:pic>
        <p:nvPicPr>
          <p:cNvPr id="23555" name="Рисунок 2" descr="C:\Users\Юрик\Desktop\102_FUJI\DSCF2302.jpg"/>
          <p:cNvPicPr>
            <a:picLocks noChangeAspect="1" noChangeArrowheads="1"/>
          </p:cNvPicPr>
          <p:nvPr/>
        </p:nvPicPr>
        <p:blipFill>
          <a:blip r:embed="rId2" cstate="email"/>
          <a:srcRect/>
          <a:stretch>
            <a:fillRect/>
          </a:stretch>
        </p:blipFill>
        <p:spPr bwMode="auto">
          <a:xfrm>
            <a:off x="1403350" y="1628775"/>
            <a:ext cx="6300788" cy="443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Текст 4"/>
          <p:cNvSpPr>
            <a:spLocks noGrp="1"/>
          </p:cNvSpPr>
          <p:nvPr>
            <p:ph type="body" sz="half" idx="2"/>
          </p:nvPr>
        </p:nvSpPr>
        <p:spPr>
          <a:xfrm>
            <a:off x="827088" y="1989138"/>
            <a:ext cx="3168650" cy="3600450"/>
          </a:xfrm>
        </p:spPr>
        <p:txBody>
          <a:bodyPr/>
          <a:lstStyle/>
          <a:p>
            <a:pPr algn="ctr" eaLnBrk="1" hangingPunct="1"/>
            <a:r>
              <a:rPr lang="ru-RU" sz="4000" b="1" smtClean="0">
                <a:solidFill>
                  <a:srgbClr val="C00000"/>
                </a:solidFill>
              </a:rPr>
              <a:t>ЭТОТ ДЕНЬ ПОБЕДЫ!</a:t>
            </a:r>
          </a:p>
          <a:p>
            <a:pPr algn="ctr" eaLnBrk="1" hangingPunct="1"/>
            <a:endParaRPr lang="ru-RU" sz="4000" b="1" smtClean="0">
              <a:solidFill>
                <a:srgbClr val="C00000"/>
              </a:solidFill>
            </a:endParaRPr>
          </a:p>
          <a:p>
            <a:pPr algn="ctr" eaLnBrk="1" hangingPunct="1"/>
            <a:r>
              <a:rPr lang="ru-RU" sz="4000" b="1" smtClean="0">
                <a:solidFill>
                  <a:srgbClr val="C00000"/>
                </a:solidFill>
              </a:rPr>
              <a:t>Лукашонок</a:t>
            </a:r>
          </a:p>
          <a:p>
            <a:pPr algn="ctr" eaLnBrk="1" hangingPunct="1"/>
            <a:r>
              <a:rPr lang="ru-RU" sz="4000" b="1" smtClean="0">
                <a:solidFill>
                  <a:srgbClr val="C00000"/>
                </a:solidFill>
              </a:rPr>
              <a:t>Маша</a:t>
            </a:r>
          </a:p>
        </p:txBody>
      </p:sp>
      <p:pic>
        <p:nvPicPr>
          <p:cNvPr id="24579" name="Содержимое 5" descr="C:\Users\Юрик\Desktop\102_FUJI\DSCF2304.jpg"/>
          <p:cNvPicPr>
            <a:picLocks noGrp="1"/>
          </p:cNvPicPr>
          <p:nvPr>
            <p:ph idx="1"/>
          </p:nvPr>
        </p:nvPicPr>
        <p:blipFill>
          <a:blip r:embed="rId2" cstate="email"/>
          <a:srcRect/>
          <a:stretch>
            <a:fillRect/>
          </a:stretch>
        </p:blipFill>
        <p:spPr>
          <a:xfrm>
            <a:off x="4500563" y="476250"/>
            <a:ext cx="4235450" cy="5853113"/>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p:txBody>
          <a:bodyPr/>
          <a:lstStyle/>
          <a:p>
            <a:endParaRPr lang="ru-RU" sz="3200" b="1" dirty="0" smtClean="0">
              <a:solidFill>
                <a:srgbClr val="C00000"/>
              </a:solidFill>
              <a:effectLst>
                <a:outerShdw blurRad="38100" dist="38100" dir="2700000" algn="tl">
                  <a:srgbClr val="000000">
                    <a:alpha val="43137"/>
                  </a:srgbClr>
                </a:outerShdw>
              </a:effectLst>
            </a:endParaRPr>
          </a:p>
          <a:p>
            <a:r>
              <a:rPr lang="ru-RU" sz="3200" b="1" dirty="0" err="1" smtClean="0">
                <a:solidFill>
                  <a:srgbClr val="C00000"/>
                </a:solidFill>
                <a:effectLst>
                  <a:outerShdw blurRad="38100" dist="38100" dir="2700000" algn="tl">
                    <a:srgbClr val="000000">
                      <a:alpha val="43137"/>
                    </a:srgbClr>
                  </a:outerShdw>
                </a:effectLst>
              </a:rPr>
              <a:t>Лукашонок</a:t>
            </a:r>
            <a:r>
              <a:rPr lang="ru-RU" sz="3200" b="1" dirty="0" smtClean="0">
                <a:solidFill>
                  <a:srgbClr val="C00000"/>
                </a:solidFill>
                <a:effectLst>
                  <a:outerShdw blurRad="38100" dist="38100" dir="2700000" algn="tl">
                    <a:srgbClr val="000000">
                      <a:alpha val="43137"/>
                    </a:srgbClr>
                  </a:outerShdw>
                </a:effectLst>
              </a:rPr>
              <a:t> </a:t>
            </a:r>
          </a:p>
          <a:p>
            <a:r>
              <a:rPr lang="ru-RU" sz="3200" b="1" dirty="0" smtClean="0">
                <a:solidFill>
                  <a:srgbClr val="C00000"/>
                </a:solidFill>
                <a:effectLst>
                  <a:outerShdw blurRad="38100" dist="38100" dir="2700000" algn="tl">
                    <a:srgbClr val="000000">
                      <a:alpha val="43137"/>
                    </a:srgbClr>
                  </a:outerShdw>
                </a:effectLst>
              </a:rPr>
              <a:t>Маша</a:t>
            </a:r>
          </a:p>
          <a:p>
            <a:endParaRPr lang="ru-RU" sz="3200" b="1" dirty="0" smtClean="0">
              <a:solidFill>
                <a:srgbClr val="C00000"/>
              </a:solidFill>
              <a:effectLst>
                <a:outerShdw blurRad="38100" dist="38100" dir="2700000" algn="tl">
                  <a:srgbClr val="000000">
                    <a:alpha val="43137"/>
                  </a:srgbClr>
                </a:outerShdw>
              </a:effectLst>
            </a:endParaRPr>
          </a:p>
          <a:p>
            <a:endParaRPr lang="ru-RU" sz="3200" b="1" dirty="0" smtClean="0">
              <a:solidFill>
                <a:srgbClr val="C00000"/>
              </a:solidFill>
              <a:effectLst>
                <a:outerShdw blurRad="38100" dist="38100" dir="2700000" algn="tl">
                  <a:srgbClr val="000000">
                    <a:alpha val="43137"/>
                  </a:srgbClr>
                </a:outerShdw>
              </a:effectLst>
            </a:endParaRPr>
          </a:p>
          <a:p>
            <a:r>
              <a:rPr lang="ru-RU" sz="2800" b="1" dirty="0" smtClean="0">
                <a:solidFill>
                  <a:srgbClr val="C00000"/>
                </a:solidFill>
                <a:effectLst>
                  <a:outerShdw blurRad="38100" dist="38100" dir="2700000" algn="tl">
                    <a:srgbClr val="000000">
                      <a:alpha val="43137"/>
                    </a:srgbClr>
                  </a:outerShdw>
                </a:effectLst>
              </a:rPr>
              <a:t>С ПОБЕДОЙ!!!</a:t>
            </a:r>
            <a:endParaRPr lang="ru-RU" sz="2800" b="1" dirty="0">
              <a:solidFill>
                <a:srgbClr val="C00000"/>
              </a:solidFill>
              <a:effectLst>
                <a:outerShdw blurRad="38100" dist="38100" dir="2700000" algn="tl">
                  <a:srgbClr val="000000">
                    <a:alpha val="43137"/>
                  </a:srgbClr>
                </a:outerShdw>
              </a:effectLst>
            </a:endParaRPr>
          </a:p>
        </p:txBody>
      </p:sp>
      <p:pic>
        <p:nvPicPr>
          <p:cNvPr id="5" name="Содержимое 4" descr="C:\Users\Юрик\Desktop\DCIM\102_FUJI\DSCF2410.jpg"/>
          <p:cNvPicPr>
            <a:picLocks noGrp="1"/>
          </p:cNvPicPr>
          <p:nvPr>
            <p:ph idx="1"/>
          </p:nvPr>
        </p:nvPicPr>
        <p:blipFill>
          <a:blip r:embed="rId2" cstate="email"/>
          <a:srcRect/>
          <a:stretch>
            <a:fillRect/>
          </a:stretch>
        </p:blipFill>
        <p:spPr bwMode="auto">
          <a:xfrm>
            <a:off x="3203848" y="1196752"/>
            <a:ext cx="5327774" cy="431072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57200" y="274638"/>
            <a:ext cx="8229600" cy="1498600"/>
          </a:xfrm>
        </p:spPr>
        <p:txBody>
          <a:bodyPr/>
          <a:lstStyle/>
          <a:p>
            <a:r>
              <a:rPr lang="ru-RU" b="1" smtClean="0">
                <a:solidFill>
                  <a:srgbClr val="B00000"/>
                </a:solidFill>
              </a:rPr>
              <a:t>МАМАЕВ КУРГАН</a:t>
            </a:r>
            <a:br>
              <a:rPr lang="ru-RU" b="1" smtClean="0">
                <a:solidFill>
                  <a:srgbClr val="B00000"/>
                </a:solidFill>
              </a:rPr>
            </a:br>
            <a:r>
              <a:rPr lang="ru-RU" b="1" smtClean="0">
                <a:solidFill>
                  <a:srgbClr val="B00000"/>
                </a:solidFill>
              </a:rPr>
              <a:t>Павлова Лиза</a:t>
            </a:r>
          </a:p>
        </p:txBody>
      </p:sp>
      <p:pic>
        <p:nvPicPr>
          <p:cNvPr id="25603" name="Рисунок 2" descr="C:\Users\Юрик\Desktop\май\DSCF2347.jpg"/>
          <p:cNvPicPr>
            <a:picLocks noChangeAspect="1" noChangeArrowheads="1"/>
          </p:cNvPicPr>
          <p:nvPr/>
        </p:nvPicPr>
        <p:blipFill>
          <a:blip r:embed="rId2" cstate="email"/>
          <a:srcRect/>
          <a:stretch>
            <a:fillRect/>
          </a:stretch>
        </p:blipFill>
        <p:spPr bwMode="auto">
          <a:xfrm>
            <a:off x="1692275" y="1844675"/>
            <a:ext cx="5940425" cy="419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r>
              <a:rPr lang="ru-RU" b="1" smtClean="0">
                <a:solidFill>
                  <a:srgbClr val="C00000"/>
                </a:solidFill>
              </a:rPr>
              <a:t>Участники проекта:</a:t>
            </a:r>
            <a:endParaRPr lang="ru-RU" smtClean="0">
              <a:solidFill>
                <a:srgbClr val="C00000"/>
              </a:solidFill>
            </a:endParaRPr>
          </a:p>
        </p:txBody>
      </p:sp>
      <p:sp>
        <p:nvSpPr>
          <p:cNvPr id="5123" name="Содержимое 2"/>
          <p:cNvSpPr>
            <a:spLocks noGrp="1"/>
          </p:cNvSpPr>
          <p:nvPr>
            <p:ph idx="1"/>
          </p:nvPr>
        </p:nvSpPr>
        <p:spPr>
          <a:xfrm>
            <a:off x="1042988" y="2205038"/>
            <a:ext cx="7129462" cy="3384550"/>
          </a:xfrm>
        </p:spPr>
        <p:txBody>
          <a:bodyPr/>
          <a:lstStyle/>
          <a:p>
            <a:pPr>
              <a:buFont typeface="Wingdings" pitchFamily="2" charset="2"/>
              <a:buChar char="Ø"/>
            </a:pPr>
            <a:r>
              <a:rPr lang="ru-RU" smtClean="0">
                <a:solidFill>
                  <a:srgbClr val="0000CC"/>
                </a:solidFill>
              </a:rPr>
              <a:t>Дети и родители подготовительной группы;</a:t>
            </a:r>
          </a:p>
          <a:p>
            <a:pPr>
              <a:buFont typeface="Wingdings" pitchFamily="2" charset="2"/>
              <a:buChar char="Ø"/>
            </a:pPr>
            <a:r>
              <a:rPr lang="ru-RU" smtClean="0">
                <a:solidFill>
                  <a:srgbClr val="0000CC"/>
                </a:solidFill>
              </a:rPr>
              <a:t>Воспитатели;</a:t>
            </a:r>
          </a:p>
          <a:p>
            <a:pPr>
              <a:buFont typeface="Wingdings" pitchFamily="2" charset="2"/>
              <a:buChar char="Ø"/>
            </a:pPr>
            <a:r>
              <a:rPr lang="ru-RU" smtClean="0">
                <a:solidFill>
                  <a:srgbClr val="0000CC"/>
                </a:solidFill>
              </a:rPr>
              <a:t>Музыкальный руководитель;</a:t>
            </a:r>
          </a:p>
          <a:p>
            <a:endParaRPr lang="ru-RU"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457200" y="404813"/>
            <a:ext cx="8229600" cy="1511300"/>
          </a:xfrm>
        </p:spPr>
        <p:txBody>
          <a:bodyPr/>
          <a:lstStyle/>
          <a:p>
            <a:r>
              <a:rPr lang="ru-RU" smtClean="0"/>
              <a:t/>
            </a:r>
            <a:br>
              <a:rPr lang="ru-RU" smtClean="0"/>
            </a:br>
            <a:r>
              <a:rPr lang="ru-RU" sz="3600" b="1" smtClean="0">
                <a:solidFill>
                  <a:srgbClr val="B00000"/>
                </a:solidFill>
              </a:rPr>
              <a:t>ФАШИСТСКИЙ НАЛЁТ</a:t>
            </a:r>
            <a:br>
              <a:rPr lang="ru-RU" sz="3600" b="1" smtClean="0">
                <a:solidFill>
                  <a:srgbClr val="B00000"/>
                </a:solidFill>
              </a:rPr>
            </a:br>
            <a:r>
              <a:rPr lang="ru-RU" sz="3600" b="1" smtClean="0">
                <a:solidFill>
                  <a:srgbClr val="B00000"/>
                </a:solidFill>
              </a:rPr>
              <a:t>Расторгуев Костя</a:t>
            </a:r>
            <a:r>
              <a:rPr lang="ru-RU" smtClean="0"/>
              <a:t/>
            </a:r>
            <a:br>
              <a:rPr lang="ru-RU" smtClean="0"/>
            </a:br>
            <a:endParaRPr lang="ru-RU" smtClean="0"/>
          </a:p>
        </p:txBody>
      </p:sp>
      <p:pic>
        <p:nvPicPr>
          <p:cNvPr id="26627" name="Рисунок 2" descr="C:\Users\Юрик\Desktop\май\DSCF2360.jpg"/>
          <p:cNvPicPr>
            <a:picLocks noChangeAspect="1" noChangeArrowheads="1"/>
          </p:cNvPicPr>
          <p:nvPr/>
        </p:nvPicPr>
        <p:blipFill>
          <a:blip r:embed="rId2" cstate="email"/>
          <a:srcRect/>
          <a:stretch>
            <a:fillRect/>
          </a:stretch>
        </p:blipFill>
        <p:spPr bwMode="auto">
          <a:xfrm>
            <a:off x="1547813" y="1773238"/>
            <a:ext cx="5940425" cy="4230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274638"/>
            <a:ext cx="8229600" cy="1354137"/>
          </a:xfrm>
        </p:spPr>
        <p:txBody>
          <a:bodyPr/>
          <a:lstStyle/>
          <a:p>
            <a:r>
              <a:rPr lang="ru-RU" b="1" smtClean="0">
                <a:solidFill>
                  <a:srgbClr val="B00000"/>
                </a:solidFill>
              </a:rPr>
              <a:t>САЛЮТ ВЕТЕРАНАМ!!!</a:t>
            </a:r>
            <a:br>
              <a:rPr lang="ru-RU" b="1" smtClean="0">
                <a:solidFill>
                  <a:srgbClr val="B00000"/>
                </a:solidFill>
              </a:rPr>
            </a:br>
            <a:r>
              <a:rPr lang="ru-RU" b="1" smtClean="0">
                <a:solidFill>
                  <a:srgbClr val="B00000"/>
                </a:solidFill>
              </a:rPr>
              <a:t>Гогунова Марина</a:t>
            </a:r>
          </a:p>
        </p:txBody>
      </p:sp>
      <p:pic>
        <p:nvPicPr>
          <p:cNvPr id="27651" name="Рисунок 2" descr="C:\Users\Юрик\Desktop\май\DSCF2352.jpg"/>
          <p:cNvPicPr>
            <a:picLocks noChangeAspect="1" noChangeArrowheads="1"/>
          </p:cNvPicPr>
          <p:nvPr/>
        </p:nvPicPr>
        <p:blipFill>
          <a:blip r:embed="rId2" cstate="email"/>
          <a:srcRect/>
          <a:stretch>
            <a:fillRect/>
          </a:stretch>
        </p:blipFill>
        <p:spPr bwMode="auto">
          <a:xfrm>
            <a:off x="1619250" y="1773238"/>
            <a:ext cx="5940425" cy="427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152128"/>
          </a:xfrm>
        </p:spPr>
        <p:txBody>
          <a:bodyPr/>
          <a:lstStyle/>
          <a:p>
            <a:r>
              <a:rPr lang="ru-RU" dirty="0" smtClean="0"/>
              <a:t>С Днём Победы!!!</a:t>
            </a:r>
            <a:br>
              <a:rPr lang="ru-RU" dirty="0" smtClean="0"/>
            </a:br>
            <a:r>
              <a:rPr lang="ru-RU" dirty="0" err="1" smtClean="0"/>
              <a:t>Вакульский</a:t>
            </a:r>
            <a:r>
              <a:rPr lang="ru-RU" dirty="0" smtClean="0"/>
              <a:t> Павел</a:t>
            </a:r>
            <a:endParaRPr lang="ru-RU" dirty="0"/>
          </a:p>
        </p:txBody>
      </p:sp>
      <p:pic>
        <p:nvPicPr>
          <p:cNvPr id="3" name="Рисунок 2" descr="C:\Users\Юрик\Desktop\DCIM\102_FUJI\DSCF2413.jpg"/>
          <p:cNvPicPr/>
          <p:nvPr/>
        </p:nvPicPr>
        <p:blipFill>
          <a:blip r:embed="rId2" cstate="email"/>
          <a:srcRect/>
          <a:stretch>
            <a:fillRect/>
          </a:stretch>
        </p:blipFill>
        <p:spPr bwMode="auto">
          <a:xfrm>
            <a:off x="1331640" y="1628800"/>
            <a:ext cx="6282580" cy="438584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lstStyle/>
          <a:p>
            <a:r>
              <a:rPr lang="ru-RU" sz="3200" b="1" dirty="0" smtClean="0">
                <a:solidFill>
                  <a:srgbClr val="C00000"/>
                </a:solidFill>
                <a:effectLst>
                  <a:outerShdw blurRad="38100" dist="38100" dir="2700000" algn="tl">
                    <a:srgbClr val="000000">
                      <a:alpha val="43137"/>
                    </a:srgbClr>
                  </a:outerShdw>
                </a:effectLst>
              </a:rPr>
              <a:t>Они сражались за наши жизни, взамен отдавая свои!</a:t>
            </a:r>
            <a:br>
              <a:rPr lang="ru-RU" sz="3200" b="1" dirty="0" smtClean="0">
                <a:solidFill>
                  <a:srgbClr val="C00000"/>
                </a:solidFill>
                <a:effectLst>
                  <a:outerShdw blurRad="38100" dist="38100" dir="2700000" algn="tl">
                    <a:srgbClr val="000000">
                      <a:alpha val="43137"/>
                    </a:srgbClr>
                  </a:outerShdw>
                </a:effectLst>
              </a:rPr>
            </a:br>
            <a:r>
              <a:rPr lang="ru-RU" sz="3200" b="1" dirty="0" err="1" smtClean="0">
                <a:solidFill>
                  <a:srgbClr val="C00000"/>
                </a:solidFill>
                <a:effectLst>
                  <a:outerShdw blurRad="38100" dist="38100" dir="2700000" algn="tl">
                    <a:srgbClr val="000000">
                      <a:alpha val="43137"/>
                    </a:srgbClr>
                  </a:outerShdw>
                </a:effectLst>
              </a:rPr>
              <a:t>Заливина</a:t>
            </a:r>
            <a:r>
              <a:rPr lang="ru-RU" sz="3200" b="1" dirty="0" smtClean="0">
                <a:solidFill>
                  <a:srgbClr val="C00000"/>
                </a:solidFill>
                <a:effectLst>
                  <a:outerShdw blurRad="38100" dist="38100" dir="2700000" algn="tl">
                    <a:srgbClr val="000000">
                      <a:alpha val="43137"/>
                    </a:srgbClr>
                  </a:outerShdw>
                </a:effectLst>
              </a:rPr>
              <a:t> Маша</a:t>
            </a:r>
            <a:endParaRPr lang="ru-RU" sz="3200" b="1" dirty="0">
              <a:solidFill>
                <a:srgbClr val="C00000"/>
              </a:solidFill>
              <a:effectLst>
                <a:outerShdw blurRad="38100" dist="38100" dir="2700000" algn="tl">
                  <a:srgbClr val="000000">
                    <a:alpha val="43137"/>
                  </a:srgbClr>
                </a:outerShdw>
              </a:effectLst>
            </a:endParaRPr>
          </a:p>
        </p:txBody>
      </p:sp>
      <p:pic>
        <p:nvPicPr>
          <p:cNvPr id="3" name="Рисунок 2" descr="C:\Users\Юрик\Desktop\DCIM\102_FUJI\DSCF2415.jpg"/>
          <p:cNvPicPr/>
          <p:nvPr/>
        </p:nvPicPr>
        <p:blipFill>
          <a:blip r:embed="rId2" cstate="email"/>
          <a:srcRect/>
          <a:stretch>
            <a:fillRect/>
          </a:stretch>
        </p:blipFill>
        <p:spPr bwMode="auto">
          <a:xfrm>
            <a:off x="1547664" y="1844824"/>
            <a:ext cx="5940425" cy="415660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57200" y="274638"/>
            <a:ext cx="8229600" cy="1209675"/>
          </a:xfrm>
        </p:spPr>
        <p:txBody>
          <a:bodyPr/>
          <a:lstStyle/>
          <a:p>
            <a:r>
              <a:rPr lang="ru-RU" sz="3600" b="1" smtClean="0">
                <a:solidFill>
                  <a:srgbClr val="B00000"/>
                </a:solidFill>
              </a:rPr>
              <a:t>Мы желаем жить в мире без войны</a:t>
            </a:r>
            <a:br>
              <a:rPr lang="ru-RU" sz="3600" b="1" smtClean="0">
                <a:solidFill>
                  <a:srgbClr val="B00000"/>
                </a:solidFill>
              </a:rPr>
            </a:br>
            <a:r>
              <a:rPr lang="ru-RU" sz="3600" b="1" smtClean="0">
                <a:solidFill>
                  <a:srgbClr val="B00000"/>
                </a:solidFill>
              </a:rPr>
              <a:t>Попонина Эвелина</a:t>
            </a:r>
          </a:p>
        </p:txBody>
      </p:sp>
      <p:pic>
        <p:nvPicPr>
          <p:cNvPr id="28675" name="Рисунок 2" descr="C:\Users\Юрик\Desktop\май\DSCF2362.jpg"/>
          <p:cNvPicPr>
            <a:picLocks noChangeAspect="1" noChangeArrowheads="1"/>
          </p:cNvPicPr>
          <p:nvPr/>
        </p:nvPicPr>
        <p:blipFill>
          <a:blip r:embed="rId2" cstate="email"/>
          <a:srcRect/>
          <a:stretch>
            <a:fillRect/>
          </a:stretch>
        </p:blipFill>
        <p:spPr bwMode="auto">
          <a:xfrm>
            <a:off x="1619250" y="1773238"/>
            <a:ext cx="5940425" cy="4189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Текст 4"/>
          <p:cNvSpPr>
            <a:spLocks noGrp="1"/>
          </p:cNvSpPr>
          <p:nvPr>
            <p:ph type="body" sz="half" idx="2"/>
          </p:nvPr>
        </p:nvSpPr>
        <p:spPr>
          <a:xfrm>
            <a:off x="611188" y="1989138"/>
            <a:ext cx="3384550" cy="3600450"/>
          </a:xfrm>
        </p:spPr>
        <p:txBody>
          <a:bodyPr/>
          <a:lstStyle/>
          <a:p>
            <a:pPr algn="ctr"/>
            <a:r>
              <a:rPr lang="ru-RU" sz="4400" b="1" smtClean="0">
                <a:solidFill>
                  <a:srgbClr val="B00000"/>
                </a:solidFill>
              </a:rPr>
              <a:t>МИРУ МИР!</a:t>
            </a:r>
          </a:p>
          <a:p>
            <a:pPr algn="ctr"/>
            <a:r>
              <a:rPr lang="ru-RU" sz="4400" b="1" smtClean="0">
                <a:solidFill>
                  <a:srgbClr val="B00000"/>
                </a:solidFill>
              </a:rPr>
              <a:t>Попонина Эвелина</a:t>
            </a:r>
          </a:p>
        </p:txBody>
      </p:sp>
      <p:pic>
        <p:nvPicPr>
          <p:cNvPr id="29699" name="Picture 2"/>
          <p:cNvPicPr>
            <a:picLocks noGrp="1" noChangeAspect="1" noChangeArrowheads="1"/>
          </p:cNvPicPr>
          <p:nvPr>
            <p:ph idx="1"/>
          </p:nvPr>
        </p:nvPicPr>
        <p:blipFill>
          <a:blip r:embed="rId2" cstate="email"/>
          <a:srcRect/>
          <a:stretch>
            <a:fillRect/>
          </a:stretch>
        </p:blipFill>
        <p:spPr>
          <a:xfrm>
            <a:off x="4284663" y="476250"/>
            <a:ext cx="3913187" cy="5541963"/>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Текст 4"/>
          <p:cNvSpPr>
            <a:spLocks noGrp="1"/>
          </p:cNvSpPr>
          <p:nvPr>
            <p:ph type="body" sz="half" idx="2"/>
          </p:nvPr>
        </p:nvSpPr>
        <p:spPr>
          <a:xfrm>
            <a:off x="457200" y="1435100"/>
            <a:ext cx="3178175" cy="4154488"/>
          </a:xfrm>
        </p:spPr>
        <p:txBody>
          <a:bodyPr/>
          <a:lstStyle/>
          <a:p>
            <a:pPr algn="ctr"/>
            <a:r>
              <a:rPr lang="ru-RU" sz="4800" b="1" smtClean="0">
                <a:solidFill>
                  <a:srgbClr val="B00000"/>
                </a:solidFill>
              </a:rPr>
              <a:t>ВЕЧНАЯ ПАМЯТЬ</a:t>
            </a:r>
          </a:p>
          <a:p>
            <a:pPr algn="ctr"/>
            <a:endParaRPr lang="ru-RU" sz="4800" b="1" smtClean="0">
              <a:solidFill>
                <a:srgbClr val="B00000"/>
              </a:solidFill>
            </a:endParaRPr>
          </a:p>
          <a:p>
            <a:pPr algn="ctr"/>
            <a:r>
              <a:rPr lang="ru-RU" sz="4800" b="1" smtClean="0">
                <a:solidFill>
                  <a:srgbClr val="B00000"/>
                </a:solidFill>
              </a:rPr>
              <a:t>Попонина Эвелина</a:t>
            </a:r>
          </a:p>
        </p:txBody>
      </p:sp>
      <p:pic>
        <p:nvPicPr>
          <p:cNvPr id="30723" name="Содержимое 5" descr="C:\Users\Юрик\Desktop\май\DSCF2367.jpg"/>
          <p:cNvPicPr>
            <a:picLocks noGrp="1"/>
          </p:cNvPicPr>
          <p:nvPr>
            <p:ph idx="1"/>
          </p:nvPr>
        </p:nvPicPr>
        <p:blipFill>
          <a:blip r:embed="rId2" cstate="email"/>
          <a:srcRect/>
          <a:stretch>
            <a:fillRect/>
          </a:stretch>
        </p:blipFill>
        <p:spPr>
          <a:xfrm>
            <a:off x="4067175" y="476250"/>
            <a:ext cx="3914775" cy="550545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468313" y="404813"/>
            <a:ext cx="8229600" cy="1295400"/>
          </a:xfrm>
        </p:spPr>
        <p:txBody>
          <a:bodyPr/>
          <a:lstStyle/>
          <a:p>
            <a:r>
              <a:rPr lang="ru-RU" b="1" smtClean="0">
                <a:solidFill>
                  <a:srgbClr val="B00000"/>
                </a:solidFill>
              </a:rPr>
              <a:t>С ДНЁМ ПОБЕДЫ!</a:t>
            </a:r>
            <a:br>
              <a:rPr lang="ru-RU" b="1" smtClean="0">
                <a:solidFill>
                  <a:srgbClr val="B00000"/>
                </a:solidFill>
              </a:rPr>
            </a:br>
            <a:r>
              <a:rPr lang="ru-RU" b="1" smtClean="0">
                <a:solidFill>
                  <a:srgbClr val="B00000"/>
                </a:solidFill>
              </a:rPr>
              <a:t>Попонина Эвелина</a:t>
            </a:r>
          </a:p>
        </p:txBody>
      </p:sp>
      <p:pic>
        <p:nvPicPr>
          <p:cNvPr id="31747" name="Рисунок 2" descr="C:\Users\Юрик\Desktop\май\DSCF2369.jpg"/>
          <p:cNvPicPr>
            <a:picLocks noChangeAspect="1" noChangeArrowheads="1"/>
          </p:cNvPicPr>
          <p:nvPr/>
        </p:nvPicPr>
        <p:blipFill>
          <a:blip r:embed="rId2" cstate="email"/>
          <a:srcRect/>
          <a:stretch>
            <a:fillRect/>
          </a:stretch>
        </p:blipFill>
        <p:spPr bwMode="auto">
          <a:xfrm>
            <a:off x="1619250" y="1844675"/>
            <a:ext cx="5940425" cy="421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Текст 4"/>
          <p:cNvSpPr>
            <a:spLocks noGrp="1"/>
          </p:cNvSpPr>
          <p:nvPr>
            <p:ph type="body" sz="half" idx="2"/>
          </p:nvPr>
        </p:nvSpPr>
        <p:spPr>
          <a:xfrm>
            <a:off x="457200" y="1435100"/>
            <a:ext cx="3008313" cy="4370388"/>
          </a:xfrm>
        </p:spPr>
        <p:txBody>
          <a:bodyPr/>
          <a:lstStyle/>
          <a:p>
            <a:pPr algn="ctr"/>
            <a:r>
              <a:rPr lang="ru-RU" sz="3600" b="1" smtClean="0">
                <a:solidFill>
                  <a:srgbClr val="B00000"/>
                </a:solidFill>
              </a:rPr>
              <a:t>НИКТО НЕ ЗАБЫТ, НИЧТО НЕ ЗАБЫТО!</a:t>
            </a:r>
          </a:p>
          <a:p>
            <a:pPr algn="ctr"/>
            <a:endParaRPr lang="ru-RU" sz="3600" b="1" smtClean="0">
              <a:solidFill>
                <a:srgbClr val="B00000"/>
              </a:solidFill>
            </a:endParaRPr>
          </a:p>
          <a:p>
            <a:pPr algn="ctr"/>
            <a:r>
              <a:rPr lang="ru-RU" sz="3600" b="1" smtClean="0">
                <a:solidFill>
                  <a:srgbClr val="B00000"/>
                </a:solidFill>
              </a:rPr>
              <a:t>Попонина Эвелина</a:t>
            </a:r>
          </a:p>
        </p:txBody>
      </p:sp>
      <p:pic>
        <p:nvPicPr>
          <p:cNvPr id="32771" name="Picture 2"/>
          <p:cNvPicPr>
            <a:picLocks noGrp="1" noChangeAspect="1" noChangeArrowheads="1"/>
          </p:cNvPicPr>
          <p:nvPr>
            <p:ph idx="1"/>
          </p:nvPr>
        </p:nvPicPr>
        <p:blipFill>
          <a:blip r:embed="rId2" cstate="email"/>
          <a:srcRect/>
          <a:stretch>
            <a:fillRect/>
          </a:stretch>
        </p:blipFill>
        <p:spPr>
          <a:xfrm>
            <a:off x="3995738" y="476250"/>
            <a:ext cx="4248150" cy="5580063"/>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4"/>
          <p:cNvSpPr>
            <a:spLocks noGrp="1"/>
          </p:cNvSpPr>
          <p:nvPr>
            <p:ph type="title"/>
          </p:nvPr>
        </p:nvSpPr>
        <p:spPr>
          <a:xfrm>
            <a:off x="457200" y="333375"/>
            <a:ext cx="8229600" cy="1295400"/>
          </a:xfrm>
        </p:spPr>
        <p:txBody>
          <a:bodyPr/>
          <a:lstStyle/>
          <a:p>
            <a:r>
              <a:rPr lang="ru-RU" b="1" smtClean="0">
                <a:solidFill>
                  <a:srgbClr val="B00000"/>
                </a:solidFill>
              </a:rPr>
              <a:t>НЕТ ВОЙНЕ!!!</a:t>
            </a:r>
            <a:br>
              <a:rPr lang="ru-RU" b="1" smtClean="0">
                <a:solidFill>
                  <a:srgbClr val="B00000"/>
                </a:solidFill>
              </a:rPr>
            </a:br>
            <a:r>
              <a:rPr lang="ru-RU" b="1" smtClean="0">
                <a:solidFill>
                  <a:srgbClr val="B00000"/>
                </a:solidFill>
              </a:rPr>
              <a:t>Попонина Эвелина</a:t>
            </a:r>
          </a:p>
        </p:txBody>
      </p:sp>
      <p:pic>
        <p:nvPicPr>
          <p:cNvPr id="33795" name="Рисунок 5" descr="C:\Users\Юрик\Desktop\май\DSCF2374.jpg"/>
          <p:cNvPicPr>
            <a:picLocks noChangeAspect="1" noChangeArrowheads="1"/>
          </p:cNvPicPr>
          <p:nvPr/>
        </p:nvPicPr>
        <p:blipFill>
          <a:blip r:embed="rId2" cstate="email"/>
          <a:srcRect/>
          <a:stretch>
            <a:fillRect/>
          </a:stretch>
        </p:blipFill>
        <p:spPr bwMode="auto">
          <a:xfrm>
            <a:off x="1619250" y="1773238"/>
            <a:ext cx="5940425" cy="4256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650" y="549275"/>
            <a:ext cx="7632700" cy="1008063"/>
          </a:xfrm>
          <a:solidFill>
            <a:schemeClr val="accent3">
              <a:lumMod val="85000"/>
            </a:schemeClr>
          </a:solidFill>
        </p:spPr>
        <p:txBody>
          <a:bodyPr/>
          <a:lstStyle/>
          <a:p>
            <a:pPr>
              <a:defRPr/>
            </a:pPr>
            <a:r>
              <a:rPr lang="ru-RU" b="1" dirty="0" smtClean="0">
                <a:solidFill>
                  <a:srgbClr val="C00000"/>
                </a:solidFill>
              </a:rPr>
              <a:t/>
            </a:r>
            <a:br>
              <a:rPr lang="ru-RU" b="1" dirty="0" smtClean="0">
                <a:solidFill>
                  <a:srgbClr val="C00000"/>
                </a:solidFill>
              </a:rPr>
            </a:br>
            <a:r>
              <a:rPr lang="ru-RU" b="1" dirty="0" smtClean="0">
                <a:solidFill>
                  <a:srgbClr val="C00000"/>
                </a:solidFill>
              </a:rPr>
              <a:t>Этапы реализации проекта:</a:t>
            </a:r>
            <a:br>
              <a:rPr lang="ru-RU" b="1" dirty="0" smtClean="0">
                <a:solidFill>
                  <a:srgbClr val="C00000"/>
                </a:solidFill>
              </a:rPr>
            </a:br>
            <a:endParaRPr lang="ru-RU" dirty="0">
              <a:solidFill>
                <a:srgbClr val="C00000"/>
              </a:solidFill>
            </a:endParaRPr>
          </a:p>
        </p:txBody>
      </p:sp>
      <p:sp>
        <p:nvSpPr>
          <p:cNvPr id="6147" name="Содержимое 2"/>
          <p:cNvSpPr>
            <a:spLocks noGrp="1"/>
          </p:cNvSpPr>
          <p:nvPr>
            <p:ph idx="1"/>
          </p:nvPr>
        </p:nvSpPr>
        <p:spPr>
          <a:xfrm>
            <a:off x="971550" y="1600200"/>
            <a:ext cx="7416800" cy="4525963"/>
          </a:xfrm>
        </p:spPr>
        <p:txBody>
          <a:bodyPr/>
          <a:lstStyle/>
          <a:p>
            <a:pPr marL="0" indent="0">
              <a:buFontTx/>
              <a:buNone/>
            </a:pPr>
            <a:endParaRPr lang="ru-RU" b="1" smtClean="0">
              <a:solidFill>
                <a:srgbClr val="C00000"/>
              </a:solidFill>
            </a:endParaRPr>
          </a:p>
          <a:p>
            <a:pPr marL="0" indent="0">
              <a:buFontTx/>
              <a:buNone/>
            </a:pPr>
            <a:r>
              <a:rPr lang="ru-RU" b="1" smtClean="0">
                <a:solidFill>
                  <a:srgbClr val="C00000"/>
                </a:solidFill>
              </a:rPr>
              <a:t>1. Подготовительный: работа с методической литературой, составление плана работы.</a:t>
            </a:r>
          </a:p>
          <a:p>
            <a:pPr marL="0" indent="0">
              <a:buFontTx/>
              <a:buNone/>
            </a:pPr>
            <a:r>
              <a:rPr lang="ru-RU" b="1" smtClean="0">
                <a:solidFill>
                  <a:srgbClr val="C00000"/>
                </a:solidFill>
              </a:rPr>
              <a:t>2. Практический: реализация проекта;</a:t>
            </a:r>
          </a:p>
          <a:p>
            <a:pPr marL="0" indent="0">
              <a:buFontTx/>
              <a:buNone/>
            </a:pPr>
            <a:r>
              <a:rPr lang="ru-RU" b="1" smtClean="0">
                <a:solidFill>
                  <a:srgbClr val="C00000"/>
                </a:solidFill>
              </a:rPr>
              <a:t>3.Итоговый: подведение итогов работы над проектом</a:t>
            </a:r>
            <a:r>
              <a:rPr lang="ru-RU" smtClean="0">
                <a:solidFill>
                  <a:srgbClr val="C00000"/>
                </a:solidFill>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224136"/>
          </a:xfrm>
        </p:spPr>
        <p:txBody>
          <a:bodyPr/>
          <a:lstStyle/>
          <a:p>
            <a:r>
              <a:rPr lang="ru-RU" b="1" dirty="0" smtClean="0">
                <a:solidFill>
                  <a:srgbClr val="C00000"/>
                </a:solidFill>
                <a:effectLst>
                  <a:outerShdw blurRad="38100" dist="38100" dir="2700000" algn="tl">
                    <a:srgbClr val="000000">
                      <a:alpha val="43137"/>
                    </a:srgbClr>
                  </a:outerShdw>
                </a:effectLst>
              </a:rPr>
              <a:t>Ваш подвиг вечен!</a:t>
            </a:r>
            <a:br>
              <a:rPr lang="ru-RU" b="1" dirty="0" smtClean="0">
                <a:solidFill>
                  <a:srgbClr val="C00000"/>
                </a:solidFill>
                <a:effectLst>
                  <a:outerShdw blurRad="38100" dist="38100" dir="2700000" algn="tl">
                    <a:srgbClr val="000000">
                      <a:alpha val="43137"/>
                    </a:srgbClr>
                  </a:outerShdw>
                </a:effectLst>
              </a:rPr>
            </a:br>
            <a:r>
              <a:rPr lang="ru-RU" b="1" dirty="0" smtClean="0">
                <a:solidFill>
                  <a:srgbClr val="C00000"/>
                </a:solidFill>
                <a:effectLst>
                  <a:outerShdw blurRad="38100" dist="38100" dir="2700000" algn="tl">
                    <a:srgbClr val="000000">
                      <a:alpha val="43137"/>
                    </a:srgbClr>
                  </a:outerShdw>
                </a:effectLst>
              </a:rPr>
              <a:t>Фадеев Егор</a:t>
            </a:r>
            <a:endParaRPr lang="ru-RU" b="1" dirty="0">
              <a:solidFill>
                <a:srgbClr val="C00000"/>
              </a:solidFill>
              <a:effectLst>
                <a:outerShdw blurRad="38100" dist="38100" dir="2700000" algn="tl">
                  <a:srgbClr val="000000">
                    <a:alpha val="43137"/>
                  </a:srgbClr>
                </a:outerShdw>
              </a:effectLst>
            </a:endParaRPr>
          </a:p>
        </p:txBody>
      </p:sp>
      <p:pic>
        <p:nvPicPr>
          <p:cNvPr id="3" name="Рисунок 2" descr="C:\Users\Юрик\Desktop\DCIM\102_FUJI\DSCF2442.jpg"/>
          <p:cNvPicPr/>
          <p:nvPr/>
        </p:nvPicPr>
        <p:blipFill>
          <a:blip r:embed="rId2" cstate="email"/>
          <a:srcRect/>
          <a:stretch>
            <a:fillRect/>
          </a:stretch>
        </p:blipFill>
        <p:spPr bwMode="auto">
          <a:xfrm>
            <a:off x="1547664" y="1772816"/>
            <a:ext cx="5940425" cy="415619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2"/>
          </p:nvPr>
        </p:nvSpPr>
        <p:spPr/>
        <p:txBody>
          <a:bodyPr/>
          <a:lstStyle/>
          <a:p>
            <a:pPr>
              <a:buNone/>
            </a:pPr>
            <a:r>
              <a:rPr lang="ru-RU" sz="4400" b="1" dirty="0" smtClean="0">
                <a:solidFill>
                  <a:srgbClr val="C00000"/>
                </a:solidFill>
                <a:effectLst>
                  <a:outerShdw blurRad="38100" dist="38100" dir="2700000" algn="tl">
                    <a:srgbClr val="000000">
                      <a:alpha val="43137"/>
                    </a:srgbClr>
                  </a:outerShdw>
                </a:effectLst>
              </a:rPr>
              <a:t>Спасибо деду за победу!</a:t>
            </a:r>
          </a:p>
          <a:p>
            <a:pPr>
              <a:buNone/>
            </a:pPr>
            <a:endParaRPr lang="ru-RU" sz="4400" b="1" dirty="0" smtClean="0">
              <a:solidFill>
                <a:srgbClr val="C00000"/>
              </a:solidFill>
              <a:effectLst>
                <a:outerShdw blurRad="38100" dist="38100" dir="2700000" algn="tl">
                  <a:srgbClr val="000000">
                    <a:alpha val="43137"/>
                  </a:srgbClr>
                </a:outerShdw>
              </a:effectLst>
            </a:endParaRPr>
          </a:p>
          <a:p>
            <a:pPr>
              <a:buNone/>
            </a:pPr>
            <a:r>
              <a:rPr lang="ru-RU" b="1" dirty="0" smtClean="0">
                <a:solidFill>
                  <a:srgbClr val="C00000"/>
                </a:solidFill>
                <a:effectLst>
                  <a:outerShdw blurRad="38100" dist="38100" dir="2700000" algn="tl">
                    <a:srgbClr val="000000">
                      <a:alpha val="43137"/>
                    </a:srgbClr>
                  </a:outerShdw>
                </a:effectLst>
              </a:rPr>
              <a:t/>
            </a:r>
            <a:br>
              <a:rPr lang="ru-RU" b="1" dirty="0" smtClean="0">
                <a:solidFill>
                  <a:srgbClr val="C00000"/>
                </a:solidFill>
                <a:effectLst>
                  <a:outerShdw blurRad="38100" dist="38100" dir="2700000" algn="tl">
                    <a:srgbClr val="000000">
                      <a:alpha val="43137"/>
                    </a:srgbClr>
                  </a:outerShdw>
                </a:effectLst>
              </a:rPr>
            </a:br>
            <a:r>
              <a:rPr lang="ru-RU" b="1" dirty="0" smtClean="0">
                <a:solidFill>
                  <a:srgbClr val="C00000"/>
                </a:solidFill>
                <a:effectLst>
                  <a:outerShdw blurRad="38100" dist="38100" dir="2700000" algn="tl">
                    <a:srgbClr val="000000">
                      <a:alpha val="43137"/>
                    </a:srgbClr>
                  </a:outerShdw>
                </a:effectLst>
              </a:rPr>
              <a:t>Бессонова Настя</a:t>
            </a:r>
            <a:endParaRPr lang="ru-RU" dirty="0"/>
          </a:p>
        </p:txBody>
      </p:sp>
      <p:pic>
        <p:nvPicPr>
          <p:cNvPr id="6" name="Содержимое 5" descr="C:\Users\Юрик\Desktop\DCIM\102_FUJI\DSCF2420.jpg"/>
          <p:cNvPicPr>
            <a:picLocks noGrp="1"/>
          </p:cNvPicPr>
          <p:nvPr>
            <p:ph sz="half" idx="1"/>
          </p:nvPr>
        </p:nvPicPr>
        <p:blipFill>
          <a:blip r:embed="rId2" cstate="email"/>
          <a:srcRect/>
          <a:stretch>
            <a:fillRect/>
          </a:stretch>
        </p:blipFill>
        <p:spPr bwMode="auto">
          <a:xfrm>
            <a:off x="467544" y="548680"/>
            <a:ext cx="4248472" cy="54006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lstStyle/>
          <a:p>
            <a:pPr>
              <a:buNone/>
            </a:pPr>
            <a:r>
              <a:rPr lang="ru-RU" sz="5400" b="1" dirty="0" smtClean="0">
                <a:solidFill>
                  <a:srgbClr val="C00000"/>
                </a:solidFill>
                <a:effectLst>
                  <a:outerShdw blurRad="38100" dist="38100" dir="2700000" algn="tl">
                    <a:srgbClr val="000000">
                      <a:alpha val="43137"/>
                    </a:srgbClr>
                  </a:outerShdw>
                </a:effectLst>
              </a:rPr>
              <a:t>      9 мая</a:t>
            </a:r>
          </a:p>
          <a:p>
            <a:endParaRPr lang="ru-RU" sz="4800" b="1" dirty="0" smtClean="0">
              <a:solidFill>
                <a:srgbClr val="C00000"/>
              </a:solidFill>
              <a:effectLst>
                <a:outerShdw blurRad="38100" dist="38100" dir="2700000" algn="tl">
                  <a:srgbClr val="000000">
                    <a:alpha val="43137"/>
                  </a:srgbClr>
                </a:outerShdw>
              </a:effectLst>
            </a:endParaRPr>
          </a:p>
          <a:p>
            <a:pPr algn="ctr">
              <a:buNone/>
            </a:pPr>
            <a:r>
              <a:rPr lang="ru-RU" sz="4800" b="1" dirty="0" smtClean="0">
                <a:solidFill>
                  <a:srgbClr val="C00000"/>
                </a:solidFill>
                <a:effectLst>
                  <a:outerShdw blurRad="38100" dist="38100" dir="2700000" algn="tl">
                    <a:srgbClr val="000000">
                      <a:alpha val="43137"/>
                    </a:srgbClr>
                  </a:outerShdw>
                </a:effectLst>
              </a:rPr>
              <a:t>  Бессонова      Настя</a:t>
            </a:r>
            <a:endParaRPr lang="ru-RU" sz="4800" b="1" dirty="0">
              <a:solidFill>
                <a:srgbClr val="C00000"/>
              </a:solidFill>
              <a:effectLst>
                <a:outerShdw blurRad="38100" dist="38100" dir="2700000" algn="tl">
                  <a:srgbClr val="000000">
                    <a:alpha val="43137"/>
                  </a:srgbClr>
                </a:outerShdw>
              </a:effectLst>
            </a:endParaRPr>
          </a:p>
        </p:txBody>
      </p:sp>
      <p:pic>
        <p:nvPicPr>
          <p:cNvPr id="5" name="Содержимое 4" descr="C:\Users\Юрик\Desktop\DCIM\102_FUJI\DSCF2422.jpg"/>
          <p:cNvPicPr>
            <a:picLocks noGrp="1"/>
          </p:cNvPicPr>
          <p:nvPr>
            <p:ph sz="half" idx="2"/>
          </p:nvPr>
        </p:nvPicPr>
        <p:blipFill>
          <a:blip r:embed="rId2" cstate="email"/>
          <a:srcRect/>
          <a:stretch>
            <a:fillRect/>
          </a:stretch>
        </p:blipFill>
        <p:spPr bwMode="auto">
          <a:xfrm>
            <a:off x="4572000" y="620688"/>
            <a:ext cx="4032447" cy="547260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4"/>
          <p:cNvSpPr>
            <a:spLocks noGrp="1"/>
          </p:cNvSpPr>
          <p:nvPr>
            <p:ph type="title"/>
          </p:nvPr>
        </p:nvSpPr>
        <p:spPr>
          <a:xfrm>
            <a:off x="395288" y="260350"/>
            <a:ext cx="8229600" cy="1354138"/>
          </a:xfrm>
        </p:spPr>
        <p:txBody>
          <a:bodyPr/>
          <a:lstStyle/>
          <a:p>
            <a:pPr eaLnBrk="1" hangingPunct="1"/>
            <a:r>
              <a:rPr lang="ru-RU" b="1" smtClean="0">
                <a:solidFill>
                  <a:srgbClr val="C00000"/>
                </a:solidFill>
              </a:rPr>
              <a:t>Мы помним! Мы гордимся!</a:t>
            </a:r>
            <a:br>
              <a:rPr lang="ru-RU" b="1" smtClean="0">
                <a:solidFill>
                  <a:srgbClr val="C00000"/>
                </a:solidFill>
              </a:rPr>
            </a:br>
            <a:r>
              <a:rPr lang="ru-RU" b="1" smtClean="0">
                <a:solidFill>
                  <a:srgbClr val="C00000"/>
                </a:solidFill>
              </a:rPr>
              <a:t>Коллективная работа</a:t>
            </a:r>
          </a:p>
        </p:txBody>
      </p:sp>
      <p:pic>
        <p:nvPicPr>
          <p:cNvPr id="34819" name="Рисунок 5" descr="C:\Users\Юрик\Desktop\102_FUJI\DSCF2307.jpg"/>
          <p:cNvPicPr>
            <a:picLocks noChangeAspect="1" noChangeArrowheads="1"/>
          </p:cNvPicPr>
          <p:nvPr/>
        </p:nvPicPr>
        <p:blipFill>
          <a:blip r:embed="rId2" cstate="email"/>
          <a:srcRect/>
          <a:stretch>
            <a:fillRect/>
          </a:stretch>
        </p:blipFill>
        <p:spPr bwMode="auto">
          <a:xfrm>
            <a:off x="900113" y="1773238"/>
            <a:ext cx="7200900" cy="4244975"/>
          </a:xfrm>
          <a:prstGeom prst="rect">
            <a:avLst/>
          </a:prstGeom>
          <a:noFill/>
          <a:ln w="9525">
            <a:noFill/>
            <a:miter lim="800000"/>
            <a:headEnd/>
            <a:tailEnd/>
          </a:ln>
        </p:spPr>
      </p:pic>
      <p:pic>
        <p:nvPicPr>
          <p:cNvPr id="34820" name="Рисунок 5" descr="C:\Users\Юрик\Desktop\102_FUJI\DSCF2307.jpg"/>
          <p:cNvPicPr>
            <a:picLocks noChangeAspect="1" noChangeArrowheads="1"/>
          </p:cNvPicPr>
          <p:nvPr/>
        </p:nvPicPr>
        <p:blipFill>
          <a:blip r:embed="rId3" cstate="email"/>
          <a:srcRect/>
          <a:stretch>
            <a:fillRect/>
          </a:stretch>
        </p:blipFill>
        <p:spPr bwMode="auto">
          <a:xfrm>
            <a:off x="777875" y="1700213"/>
            <a:ext cx="7323138" cy="431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Юрик\Desktop\102_FUJI\DSCF2452.JPG"/>
          <p:cNvPicPr>
            <a:picLocks noGrp="1"/>
          </p:cNvPicPr>
          <p:nvPr>
            <p:ph idx="1"/>
          </p:nvPr>
        </p:nvPicPr>
        <p:blipFill>
          <a:blip r:embed="rId2" cstate="email"/>
          <a:srcRect/>
          <a:stretch>
            <a:fillRect/>
          </a:stretch>
        </p:blipFill>
        <p:spPr bwMode="auto">
          <a:xfrm>
            <a:off x="1619672" y="3140968"/>
            <a:ext cx="5472608" cy="2880320"/>
          </a:xfrm>
          <a:prstGeom prst="rect">
            <a:avLst/>
          </a:prstGeom>
          <a:noFill/>
          <a:ln w="9525">
            <a:noFill/>
            <a:miter lim="800000"/>
            <a:headEnd/>
            <a:tailEnd/>
          </a:ln>
        </p:spPr>
      </p:pic>
      <p:pic>
        <p:nvPicPr>
          <p:cNvPr id="5" name="Рисунок 4" descr="C:\Users\Юрик\Desktop\102_FUJI\DSCF2465.jpg"/>
          <p:cNvPicPr/>
          <p:nvPr/>
        </p:nvPicPr>
        <p:blipFill>
          <a:blip r:embed="rId3" cstate="email"/>
          <a:srcRect/>
          <a:stretch>
            <a:fillRect/>
          </a:stretch>
        </p:blipFill>
        <p:spPr bwMode="auto">
          <a:xfrm>
            <a:off x="4788024" y="692696"/>
            <a:ext cx="3816424" cy="2232248"/>
          </a:xfrm>
          <a:prstGeom prst="rect">
            <a:avLst/>
          </a:prstGeom>
          <a:noFill/>
          <a:ln w="9525">
            <a:noFill/>
            <a:miter lim="800000"/>
            <a:headEnd/>
            <a:tailEnd/>
          </a:ln>
        </p:spPr>
      </p:pic>
      <p:pic>
        <p:nvPicPr>
          <p:cNvPr id="6" name="Рисунок 5" descr="C:\Users\Юрик\Desktop\102_FUJI\DSCF2461.JPG"/>
          <p:cNvPicPr/>
          <p:nvPr/>
        </p:nvPicPr>
        <p:blipFill>
          <a:blip r:embed="rId4" cstate="email"/>
          <a:srcRect/>
          <a:stretch>
            <a:fillRect/>
          </a:stretch>
        </p:blipFill>
        <p:spPr bwMode="auto">
          <a:xfrm>
            <a:off x="611560" y="620688"/>
            <a:ext cx="3436641" cy="220480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idx="1"/>
          </p:nvPr>
        </p:nvSpPr>
        <p:spPr>
          <a:xfrm>
            <a:off x="539750" y="1844675"/>
            <a:ext cx="8229600" cy="4525963"/>
          </a:xfrm>
        </p:spPr>
        <p:txBody>
          <a:bodyPr/>
          <a:lstStyle/>
          <a:p>
            <a:pPr algn="ctr">
              <a:buFont typeface="Arial" charset="0"/>
              <a:buNone/>
            </a:pPr>
            <a:r>
              <a:rPr lang="ru-RU" b="1" dirty="0" smtClean="0">
                <a:solidFill>
                  <a:srgbClr val="C00000"/>
                </a:solidFill>
              </a:rPr>
              <a:t>Свыше 20 млн. людей потеряла наша страна в той войне. Язык цифр скуп. Но вы все же вслушайтесь и представьте… Если бы мы посвятили каждой жертве по одной минуте молчания, то нам пришлось бы молчать более 38 лет.</a:t>
            </a:r>
          </a:p>
          <a:p>
            <a:pPr>
              <a:buFont typeface="Arial" charset="0"/>
              <a:buNone/>
            </a:pPr>
            <a:endParaRPr lang="ru-RU" dirty="0" smtClean="0"/>
          </a:p>
        </p:txBody>
      </p:sp>
      <p:pic>
        <p:nvPicPr>
          <p:cNvPr id="29699" name="Picture 1"/>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339975" y="115888"/>
            <a:ext cx="4019550" cy="981075"/>
          </a:xfrm>
          <a:prstGeom prst="rect">
            <a:avLst/>
          </a:prstGeom>
          <a:noFill/>
          <a:ln w="9525">
            <a:noFill/>
            <a:miter lim="800000"/>
            <a:headEnd/>
            <a:tailEnd/>
          </a:ln>
        </p:spPr>
      </p:pic>
      <p:pic>
        <p:nvPicPr>
          <p:cNvPr id="29700" name="Picture 1"/>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411413" y="5300663"/>
            <a:ext cx="4019550" cy="981075"/>
          </a:xfrm>
          <a:prstGeom prst="rect">
            <a:avLst/>
          </a:prstGeom>
          <a:noFill/>
          <a:ln w="9525">
            <a:noFill/>
            <a:miter lim="800000"/>
            <a:headEnd/>
            <a:tailEnd/>
          </a:ln>
        </p:spPr>
      </p:pic>
      <p:sp>
        <p:nvSpPr>
          <p:cNvPr id="7" name="5-конечная звезда 6"/>
          <p:cNvSpPr/>
          <p:nvPr/>
        </p:nvSpPr>
        <p:spPr>
          <a:xfrm>
            <a:off x="0" y="0"/>
            <a:ext cx="1691680" cy="1340768"/>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8" name="5-конечная звезда 7"/>
          <p:cNvSpPr/>
          <p:nvPr/>
        </p:nvSpPr>
        <p:spPr>
          <a:xfrm>
            <a:off x="7092280" y="5157192"/>
            <a:ext cx="1691680" cy="1340768"/>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2"/>
          <p:cNvSpPr>
            <a:spLocks noGrp="1"/>
          </p:cNvSpPr>
          <p:nvPr>
            <p:ph idx="1"/>
          </p:nvPr>
        </p:nvSpPr>
        <p:spPr>
          <a:xfrm>
            <a:off x="457200" y="765175"/>
            <a:ext cx="8229600" cy="5360988"/>
          </a:xfrm>
        </p:spPr>
        <p:txBody>
          <a:bodyPr/>
          <a:lstStyle/>
          <a:p>
            <a:pPr algn="ctr">
              <a:buFont typeface="Arial" charset="0"/>
              <a:buNone/>
            </a:pPr>
            <a:r>
              <a:rPr lang="ru-RU" sz="4000" b="1" dirty="0" smtClean="0">
                <a:solidFill>
                  <a:srgbClr val="C00000"/>
                </a:solidFill>
              </a:rPr>
              <a:t> Неугасима память поколений</a:t>
            </a:r>
          </a:p>
          <a:p>
            <a:pPr algn="ctr">
              <a:buFont typeface="Arial" charset="0"/>
              <a:buNone/>
            </a:pPr>
            <a:r>
              <a:rPr lang="ru-RU" sz="4000" b="1" dirty="0" smtClean="0">
                <a:solidFill>
                  <a:srgbClr val="C00000"/>
                </a:solidFill>
              </a:rPr>
              <a:t>И память тех, кого так свято чтим,</a:t>
            </a:r>
          </a:p>
          <a:p>
            <a:pPr algn="ctr">
              <a:buFont typeface="Arial" charset="0"/>
              <a:buNone/>
            </a:pPr>
            <a:r>
              <a:rPr lang="ru-RU" sz="4000" b="1" dirty="0" smtClean="0">
                <a:solidFill>
                  <a:srgbClr val="C00000"/>
                </a:solidFill>
              </a:rPr>
              <a:t>Давайте, люди, встанем на мгновенье</a:t>
            </a:r>
          </a:p>
          <a:p>
            <a:pPr algn="ctr">
              <a:buFont typeface="Arial" charset="0"/>
              <a:buNone/>
            </a:pPr>
            <a:r>
              <a:rPr lang="ru-RU" sz="4000" b="1" dirty="0" smtClean="0">
                <a:solidFill>
                  <a:srgbClr val="C00000"/>
                </a:solidFill>
              </a:rPr>
              <a:t>И в скорби постоим и помолчим</a:t>
            </a:r>
            <a:r>
              <a:rPr lang="ru-RU" sz="4000" b="1" dirty="0" smtClean="0"/>
              <a:t>. </a:t>
            </a:r>
            <a:endParaRPr lang="ru-RU" sz="4000" dirty="0" smtClean="0"/>
          </a:p>
        </p:txBody>
      </p:sp>
      <p:pic>
        <p:nvPicPr>
          <p:cNvPr id="30723" name="Picture 1"/>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484438" y="4868863"/>
            <a:ext cx="4019550" cy="981075"/>
          </a:xfrm>
          <a:prstGeom prst="rect">
            <a:avLst/>
          </a:prstGeom>
          <a:noFill/>
          <a:ln w="9525">
            <a:noFill/>
            <a:miter lim="800000"/>
            <a:headEnd/>
            <a:tailEnd/>
          </a:ln>
        </p:spPr>
      </p:pic>
      <p:sp>
        <p:nvSpPr>
          <p:cNvPr id="4" name="5-конечная звезда 3"/>
          <p:cNvSpPr/>
          <p:nvPr/>
        </p:nvSpPr>
        <p:spPr>
          <a:xfrm>
            <a:off x="0" y="0"/>
            <a:ext cx="1691680" cy="1340768"/>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5" name="5-конечная звезда 4"/>
          <p:cNvSpPr/>
          <p:nvPr/>
        </p:nvSpPr>
        <p:spPr>
          <a:xfrm>
            <a:off x="6948264" y="5013176"/>
            <a:ext cx="1691680" cy="1340768"/>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4" descr="a31217ffd776.jpg"/>
          <p:cNvPicPr>
            <a:picLocks noChangeAspect="1"/>
          </p:cNvPicPr>
          <p:nvPr/>
        </p:nvPicPr>
        <p:blipFill>
          <a:blip r:embed="rId2" cstate="email"/>
          <a:srcRect/>
          <a:stretch>
            <a:fillRect/>
          </a:stretch>
        </p:blipFill>
        <p:spPr bwMode="auto">
          <a:xfrm>
            <a:off x="3563888" y="1916832"/>
            <a:ext cx="4932174" cy="4176935"/>
          </a:xfrm>
          <a:prstGeom prst="rect">
            <a:avLst/>
          </a:prstGeom>
          <a:noFill/>
          <a:ln w="9525">
            <a:noFill/>
            <a:miter lim="800000"/>
            <a:headEnd/>
            <a:tailEnd/>
          </a:ln>
        </p:spPr>
      </p:pic>
      <p:sp>
        <p:nvSpPr>
          <p:cNvPr id="32771" name="TextBox 3"/>
          <p:cNvSpPr txBox="1">
            <a:spLocks noChangeArrowheads="1"/>
          </p:cNvSpPr>
          <p:nvPr/>
        </p:nvSpPr>
        <p:spPr bwMode="auto">
          <a:xfrm>
            <a:off x="250825" y="476250"/>
            <a:ext cx="4968875" cy="2124075"/>
          </a:xfrm>
          <a:prstGeom prst="rect">
            <a:avLst/>
          </a:prstGeom>
          <a:noFill/>
          <a:ln w="9525">
            <a:noFill/>
            <a:miter lim="800000"/>
            <a:headEnd/>
            <a:tailEnd/>
          </a:ln>
        </p:spPr>
        <p:txBody>
          <a:bodyPr>
            <a:spAutoFit/>
          </a:bodyPr>
          <a:lstStyle/>
          <a:p>
            <a:r>
              <a:rPr lang="ru-RU" sz="4400" b="1" dirty="0">
                <a:solidFill>
                  <a:srgbClr val="C00000"/>
                </a:solidFill>
                <a:latin typeface="CricketInlineShadow" pitchFamily="2" charset="0"/>
              </a:rPr>
              <a:t>Через века, </a:t>
            </a:r>
          </a:p>
          <a:p>
            <a:r>
              <a:rPr lang="ru-RU" sz="4400" b="1" dirty="0">
                <a:solidFill>
                  <a:srgbClr val="C00000"/>
                </a:solidFill>
                <a:latin typeface="CricketInlineShadow" pitchFamily="2" charset="0"/>
              </a:rPr>
              <a:t>             Через года,</a:t>
            </a:r>
          </a:p>
          <a:p>
            <a:r>
              <a:rPr lang="ru-RU" sz="4400" b="1" dirty="0">
                <a:solidFill>
                  <a:srgbClr val="C00000"/>
                </a:solidFill>
                <a:latin typeface="CricketInlineShadow" pitchFamily="2" charset="0"/>
              </a:rPr>
              <a:t>      ПОМНИТЕ!</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r>
              <a:rPr lang="ru-RU" b="1" smtClean="0">
                <a:solidFill>
                  <a:srgbClr val="C00000"/>
                </a:solidFill>
              </a:rPr>
              <a:t>Продукты проекта:</a:t>
            </a:r>
            <a:endParaRPr lang="ru-RU" smtClean="0">
              <a:solidFill>
                <a:srgbClr val="C00000"/>
              </a:solidFill>
            </a:endParaRPr>
          </a:p>
        </p:txBody>
      </p:sp>
      <p:sp>
        <p:nvSpPr>
          <p:cNvPr id="7171" name="Содержимое 2"/>
          <p:cNvSpPr>
            <a:spLocks noGrp="1"/>
          </p:cNvSpPr>
          <p:nvPr>
            <p:ph idx="1"/>
          </p:nvPr>
        </p:nvSpPr>
        <p:spPr>
          <a:xfrm>
            <a:off x="611188" y="1600200"/>
            <a:ext cx="7489825" cy="4525963"/>
          </a:xfrm>
        </p:spPr>
        <p:txBody>
          <a:bodyPr/>
          <a:lstStyle/>
          <a:p>
            <a:pPr marL="457200" indent="-457200"/>
            <a:r>
              <a:rPr lang="ru-RU" smtClean="0">
                <a:solidFill>
                  <a:srgbClr val="C00000"/>
                </a:solidFill>
              </a:rPr>
              <a:t>Выставка художественной литературы по теме в группе;</a:t>
            </a:r>
          </a:p>
          <a:p>
            <a:pPr marL="457200" indent="-457200"/>
            <a:r>
              <a:rPr lang="ru-RU" smtClean="0">
                <a:solidFill>
                  <a:srgbClr val="C00000"/>
                </a:solidFill>
              </a:rPr>
              <a:t>Рисунки на темы «И помнит мир спасённый…»</a:t>
            </a:r>
          </a:p>
          <a:p>
            <a:pPr marL="457200" indent="-457200"/>
            <a:r>
              <a:rPr lang="ru-RU" smtClean="0">
                <a:solidFill>
                  <a:srgbClr val="C00000"/>
                </a:solidFill>
              </a:rPr>
              <a:t>Выставка работ, коллажей «День Победы»;</a:t>
            </a:r>
          </a:p>
          <a:p>
            <a:pPr marL="457200" indent="-457200"/>
            <a:r>
              <a:rPr lang="ru-RU" smtClean="0">
                <a:solidFill>
                  <a:srgbClr val="C00000"/>
                </a:solidFill>
              </a:rPr>
              <a:t>Выпуск фотогазеты в родительском уголке  « Этот день Победы»</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dirty="0" smtClean="0">
                <a:solidFill>
                  <a:srgbClr val="990099"/>
                </a:solidFill>
                <a:effectLst>
                  <a:outerShdw blurRad="38100" dist="38100" dir="2700000" algn="tl">
                    <a:srgbClr val="000000">
                      <a:alpha val="43137"/>
                    </a:srgbClr>
                  </a:outerShdw>
                </a:effectLst>
              </a:rPr>
              <a:t>Познавательное развитие</a:t>
            </a:r>
            <a:endParaRPr lang="ru-RU" b="1" dirty="0">
              <a:solidFill>
                <a:srgbClr val="990099"/>
              </a:solidFill>
              <a:effectLst>
                <a:outerShdw blurRad="38100" dist="38100" dir="2700000" algn="tl">
                  <a:srgbClr val="000000">
                    <a:alpha val="43137"/>
                  </a:srgbClr>
                </a:outerShdw>
              </a:effectLst>
            </a:endParaRPr>
          </a:p>
        </p:txBody>
      </p:sp>
      <p:pic>
        <p:nvPicPr>
          <p:cNvPr id="8195" name="Рисунок 4" descr="C:\Users\Юрик\Desktop\26193725_webka.jpg"/>
          <p:cNvPicPr>
            <a:picLocks noChangeAspect="1" noChangeArrowheads="1"/>
          </p:cNvPicPr>
          <p:nvPr/>
        </p:nvPicPr>
        <p:blipFill>
          <a:blip r:embed="rId2" cstate="email"/>
          <a:srcRect/>
          <a:stretch>
            <a:fillRect/>
          </a:stretch>
        </p:blipFill>
        <p:spPr bwMode="auto">
          <a:xfrm>
            <a:off x="1476375" y="1196975"/>
            <a:ext cx="6696075"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Просмотр видеофильмов</a:t>
            </a:r>
            <a:endParaRPr lang="ru-RU" b="1" dirty="0">
              <a:solidFill>
                <a:srgbClr val="C00000"/>
              </a:solidFill>
            </a:endParaRPr>
          </a:p>
        </p:txBody>
      </p:sp>
      <p:pic>
        <p:nvPicPr>
          <p:cNvPr id="4" name="Содержимое 3" descr="C:\Users\Юрик\Desktop\DCIM\102_FUJI\DSCF2402.JPG"/>
          <p:cNvPicPr>
            <a:picLocks noGrp="1"/>
          </p:cNvPicPr>
          <p:nvPr>
            <p:ph idx="1"/>
          </p:nvPr>
        </p:nvPicPr>
        <p:blipFill>
          <a:blip r:embed="rId2" cstate="email"/>
          <a:srcRect/>
          <a:stretch>
            <a:fillRect/>
          </a:stretch>
        </p:blipFill>
        <p:spPr bwMode="auto">
          <a:xfrm>
            <a:off x="539552" y="1412776"/>
            <a:ext cx="8046156" cy="45259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dirty="0" smtClean="0">
                <a:solidFill>
                  <a:srgbClr val="800000"/>
                </a:solidFill>
                <a:effectLst>
                  <a:outerShdw blurRad="38100" dist="38100" dir="2700000" algn="tl">
                    <a:srgbClr val="000000">
                      <a:alpha val="43137"/>
                    </a:srgbClr>
                  </a:outerShdw>
                </a:effectLst>
              </a:rPr>
              <a:t>Речевое развитие</a:t>
            </a:r>
            <a:endParaRPr lang="ru-RU" b="1" dirty="0">
              <a:solidFill>
                <a:srgbClr val="800000"/>
              </a:solidFill>
              <a:effectLst>
                <a:outerShdw blurRad="38100" dist="38100" dir="2700000" algn="tl">
                  <a:srgbClr val="000000">
                    <a:alpha val="43137"/>
                  </a:srgbClr>
                </a:outerShdw>
              </a:effectLst>
            </a:endParaRPr>
          </a:p>
        </p:txBody>
      </p:sp>
      <p:sp>
        <p:nvSpPr>
          <p:cNvPr id="9219" name="Содержимое 2"/>
          <p:cNvSpPr>
            <a:spLocks noGrp="1"/>
          </p:cNvSpPr>
          <p:nvPr>
            <p:ph idx="1"/>
          </p:nvPr>
        </p:nvSpPr>
        <p:spPr>
          <a:xfrm>
            <a:off x="468313" y="1484313"/>
            <a:ext cx="8229600" cy="4525962"/>
          </a:xfrm>
        </p:spPr>
        <p:txBody>
          <a:bodyPr/>
          <a:lstStyle/>
          <a:p>
            <a:pPr>
              <a:defRPr/>
            </a:pPr>
            <a:r>
              <a:rPr lang="ru-RU" sz="2800" b="1" dirty="0" smtClean="0">
                <a:solidFill>
                  <a:srgbClr val="C00000"/>
                </a:solidFill>
                <a:effectLst>
                  <a:outerShdw blurRad="38100" dist="38100" dir="2700000" algn="tl">
                    <a:srgbClr val="000000">
                      <a:alpha val="43137"/>
                    </a:srgbClr>
                  </a:outerShdw>
                </a:effectLst>
              </a:rPr>
              <a:t>Рассказ Никиты Туманова про своего прадедушку Чамова Сергея Александровича. </a:t>
            </a:r>
          </a:p>
        </p:txBody>
      </p:sp>
      <p:pic>
        <p:nvPicPr>
          <p:cNvPr id="4" name="Рисунок 3" descr="C:\Users\Юрик\Desktop\DCIM\102_FUJI\DSCF2427.jpg"/>
          <p:cNvPicPr/>
          <p:nvPr/>
        </p:nvPicPr>
        <p:blipFill>
          <a:blip r:embed="rId2" cstate="email"/>
          <a:srcRect/>
          <a:stretch>
            <a:fillRect/>
          </a:stretch>
        </p:blipFill>
        <p:spPr bwMode="auto">
          <a:xfrm>
            <a:off x="3347864" y="2492896"/>
            <a:ext cx="2808312" cy="3553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День Победы_06">
  <a:themeElements>
    <a:clrScheme name="День Победы_06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fontScheme name="День Победы_06">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День Победы_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День Победы_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День Победы_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День Победы_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День Победы_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День Победы_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День Победы_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День Победы_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День Победы_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День Победы_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День Победы_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День Победы_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День Победы_0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22B00"/>
        </a:hlink>
        <a:folHlink>
          <a:srgbClr val="FFA953"/>
        </a:folHlink>
      </a:clrScheme>
      <a:clrMap bg1="lt1" tx1="dk1" bg2="lt2" tx2="dk2" accent1="accent1" accent2="accent2" accent3="accent3" accent4="accent4" accent5="accent5" accent6="accent6" hlink="hlink" folHlink="folHlink"/>
    </a:extraClrScheme>
    <a:extraClrScheme>
      <a:clrScheme name="День Победы_06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День Победы_06</Template>
  <TotalTime>626</TotalTime>
  <Words>1139</Words>
  <Application>Microsoft Office PowerPoint</Application>
  <PresentationFormat>Экран (4:3)</PresentationFormat>
  <Paragraphs>120</Paragraphs>
  <Slides>57</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57</vt:i4>
      </vt:variant>
    </vt:vector>
  </HeadingPairs>
  <TitlesOfParts>
    <vt:vector size="58" baseType="lpstr">
      <vt:lpstr>День Победы_06</vt:lpstr>
      <vt:lpstr> Педагогический проект «Живые павшим  обязаны вечно» </vt:lpstr>
      <vt:lpstr>Цель проекта: </vt:lpstr>
      <vt:lpstr>Задачи проекта: </vt:lpstr>
      <vt:lpstr>Участники проекта:</vt:lpstr>
      <vt:lpstr> Этапы реализации проекта: </vt:lpstr>
      <vt:lpstr>Продукты проекта:</vt:lpstr>
      <vt:lpstr>Познавательное развитие</vt:lpstr>
      <vt:lpstr>Просмотр видеофильмов</vt:lpstr>
      <vt:lpstr>Речевое развитие</vt:lpstr>
      <vt:lpstr>Слайд 10</vt:lpstr>
      <vt:lpstr>Речевое развитие</vt:lpstr>
      <vt:lpstr>Слайд 12</vt:lpstr>
      <vt:lpstr>Рассказ семьи Бессоновой Насти про своего дедушку и прадедушку Курочкина Александра Петровича</vt:lpstr>
      <vt:lpstr>Из воспоминаний Александра Петровича</vt:lpstr>
      <vt:lpstr>Из воспоминаний Александра Петровича</vt:lpstr>
      <vt:lpstr>Из воспоминаний Александра Петровича</vt:lpstr>
      <vt:lpstr>ЭТОТ ДЕНЬ МЫ ПРИБЛИЖАЛИ, КАК МОГЛИ!</vt:lpstr>
      <vt:lpstr>МОЙ ПРАДЕДУШКА.</vt:lpstr>
      <vt:lpstr>Я помню, я горжусь!!!!</vt:lpstr>
      <vt:lpstr>Литературное творчество</vt:lpstr>
      <vt:lpstr>Литературное творчество</vt:lpstr>
      <vt:lpstr>Социально-коммуникативное развитие</vt:lpstr>
      <vt:lpstr>Кушвинский краеведческий музей</vt:lpstr>
      <vt:lpstr>Кушвинский краеведческий музей</vt:lpstr>
      <vt:lpstr>  Марафон  памяти «Весна Победы», в городской детской библиотеке посвященный 70-летию Победы  в Великой Отечественной войне.  </vt:lpstr>
      <vt:lpstr>Посещение мемориального постамента</vt:lpstr>
      <vt:lpstr>ФИЗИЧЕСКОЕ РАЗВИТИЕ</vt:lpstr>
      <vt:lpstr>Художественно-эстетическое развитие</vt:lpstr>
      <vt:lpstr>70 лет Великой победы! Христолюбов Макар</vt:lpstr>
      <vt:lpstr>Слайд 30</vt:lpstr>
      <vt:lpstr>Слайд 31</vt:lpstr>
      <vt:lpstr>Битва под Сталинградом Васильева Виктория</vt:lpstr>
      <vt:lpstr>9 МАЯ Васильева Виктория</vt:lpstr>
      <vt:lpstr>Спасибо за ПОБЕДУ!!! Петелина Ксюша</vt:lpstr>
      <vt:lpstr>С днём Победы! Левчук Лена</vt:lpstr>
      <vt:lpstr>С днём Победы! Бартова Александра</vt:lpstr>
      <vt:lpstr>Слайд 37</vt:lpstr>
      <vt:lpstr>Слайд 38</vt:lpstr>
      <vt:lpstr>МАМАЕВ КУРГАН Павлова Лиза</vt:lpstr>
      <vt:lpstr> ФАШИСТСКИЙ НАЛЁТ Расторгуев Костя </vt:lpstr>
      <vt:lpstr>САЛЮТ ВЕТЕРАНАМ!!! Гогунова Марина</vt:lpstr>
      <vt:lpstr>С Днём Победы!!! Вакульский Павел</vt:lpstr>
      <vt:lpstr>Они сражались за наши жизни, взамен отдавая свои! Заливина Маша</vt:lpstr>
      <vt:lpstr>Мы желаем жить в мире без войны Попонина Эвелина</vt:lpstr>
      <vt:lpstr>Слайд 45</vt:lpstr>
      <vt:lpstr>Слайд 46</vt:lpstr>
      <vt:lpstr>С ДНЁМ ПОБЕДЫ! Попонина Эвелина</vt:lpstr>
      <vt:lpstr>Слайд 48</vt:lpstr>
      <vt:lpstr>НЕТ ВОЙНЕ!!! Попонина Эвелина</vt:lpstr>
      <vt:lpstr>Ваш подвиг вечен! Фадеев Егор</vt:lpstr>
      <vt:lpstr>Слайд 51</vt:lpstr>
      <vt:lpstr>Слайд 52</vt:lpstr>
      <vt:lpstr>Мы помним! Мы гордимся! Коллективная работа</vt:lpstr>
      <vt:lpstr>Слайд 54</vt:lpstr>
      <vt:lpstr>Слайд 55</vt:lpstr>
      <vt:lpstr>Слайд 56</vt:lpstr>
      <vt:lpstr>Слайд 57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Asus</cp:lastModifiedBy>
  <cp:revision>70</cp:revision>
  <dcterms:created xsi:type="dcterms:W3CDTF">2013-03-16T20:41:41Z</dcterms:created>
  <dcterms:modified xsi:type="dcterms:W3CDTF">2015-11-30T08:21:26Z</dcterms:modified>
</cp:coreProperties>
</file>