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74" r:id="rId15"/>
    <p:sldId id="272" r:id="rId16"/>
    <p:sldId id="270" r:id="rId17"/>
    <p:sldId id="280" r:id="rId18"/>
    <p:sldId id="279" r:id="rId19"/>
    <p:sldId id="271" r:id="rId20"/>
    <p:sldId id="275" r:id="rId21"/>
    <p:sldId id="281" r:id="rId22"/>
    <p:sldId id="282" r:id="rId23"/>
    <p:sldId id="276" r:id="rId24"/>
    <p:sldId id="283" r:id="rId25"/>
    <p:sldId id="277" r:id="rId26"/>
    <p:sldId id="278" r:id="rId27"/>
    <p:sldId id="288" r:id="rId28"/>
    <p:sldId id="290" r:id="rId29"/>
    <p:sldId id="291" r:id="rId30"/>
    <p:sldId id="289" r:id="rId31"/>
    <p:sldId id="285" r:id="rId32"/>
    <p:sldId id="286" r:id="rId33"/>
    <p:sldId id="287" r:id="rId34"/>
    <p:sldId id="292" r:id="rId35"/>
    <p:sldId id="293" r:id="rId36"/>
    <p:sldId id="295" r:id="rId37"/>
    <p:sldId id="29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2A00"/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92" d="100"/>
          <a:sy n="92" d="100"/>
        </p:scale>
        <p:origin x="-9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0430154564012946E-2"/>
          <c:y val="4.4057617797775388E-2"/>
          <c:w val="0.71604099834742885"/>
          <c:h val="0.856531058617673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0.39</c:v>
                </c:pt>
                <c:pt idx="1">
                  <c:v>0.26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0.16</c:v>
                </c:pt>
                <c:pt idx="1">
                  <c:v>0</c:v>
                </c:pt>
              </c:numCache>
            </c:numRef>
          </c:val>
        </c:ser>
        <c:axId val="148346752"/>
        <c:axId val="148411904"/>
      </c:barChart>
      <c:catAx>
        <c:axId val="148346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48411904"/>
        <c:crosses val="autoZero"/>
        <c:auto val="1"/>
        <c:lblAlgn val="ctr"/>
        <c:lblOffset val="100"/>
      </c:catAx>
      <c:valAx>
        <c:axId val="14841190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48346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165974044911052"/>
          <c:y val="0.38740970706123756"/>
          <c:w val="0.14908100029163021"/>
          <c:h val="0.18870216128589651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1170895304753618E-2"/>
          <c:y val="4.8025871766029245E-2"/>
          <c:w val="0.75845982793817635"/>
          <c:h val="0.856531058617673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0.37</c:v>
                </c:pt>
                <c:pt idx="1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0.18</c:v>
                </c:pt>
                <c:pt idx="1">
                  <c:v>0</c:v>
                </c:pt>
              </c:numCache>
            </c:numRef>
          </c:val>
        </c:ser>
        <c:axId val="130001536"/>
        <c:axId val="136106368"/>
      </c:barChart>
      <c:catAx>
        <c:axId val="130001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36106368"/>
        <c:crosses val="autoZero"/>
        <c:auto val="1"/>
        <c:lblAlgn val="ctr"/>
        <c:lblOffset val="100"/>
      </c:catAx>
      <c:valAx>
        <c:axId val="13610636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30001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833406240886544"/>
          <c:y val="0.36496144577408168"/>
          <c:w val="0.14240667833187517"/>
          <c:h val="0.21115042257305242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9.1587561971420262E-2"/>
          <c:y val="4.4057617797775325E-2"/>
          <c:w val="0.74804316127150772"/>
          <c:h val="0.827050056242969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0.3500000000000002</c:v>
                </c:pt>
                <c:pt idx="1">
                  <c:v>0.45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0.15000000000000011</c:v>
                </c:pt>
                <c:pt idx="1">
                  <c:v>0</c:v>
                </c:pt>
              </c:numCache>
            </c:numRef>
          </c:val>
        </c:ser>
        <c:axId val="141399552"/>
        <c:axId val="141401472"/>
      </c:barChart>
      <c:catAx>
        <c:axId val="141399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41401472"/>
        <c:crosses val="autoZero"/>
        <c:auto val="1"/>
        <c:lblAlgn val="ctr"/>
        <c:lblOffset val="100"/>
      </c:catAx>
      <c:valAx>
        <c:axId val="14140147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4139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31481481481483"/>
          <c:y val="0.37159583496374143"/>
          <c:w val="0.16842592592592592"/>
          <c:h val="0.21752365187254072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6882036606875101E-2"/>
          <c:y val="4.5184196158916889E-2"/>
          <c:w val="0.76952877418100518"/>
          <c:h val="0.8985502090936227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0.65000000000000058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0.4</c:v>
                </c:pt>
                <c:pt idx="1">
                  <c:v>0.37000000000000022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</c:v>
                </c:pt>
                <c:pt idx="1">
                  <c:v>0</c:v>
                </c:pt>
              </c:numCache>
            </c:numRef>
          </c:val>
        </c:ser>
        <c:axId val="122678656"/>
        <c:axId val="122784384"/>
      </c:barChart>
      <c:catAx>
        <c:axId val="1226786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784384"/>
        <c:crosses val="autoZero"/>
        <c:auto val="1"/>
        <c:lblAlgn val="ctr"/>
        <c:lblOffset val="100"/>
      </c:catAx>
      <c:valAx>
        <c:axId val="12278438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67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51307569927667"/>
          <c:y val="0.39863383770481553"/>
          <c:w val="0.16822770269239959"/>
          <c:h val="0.17747803064231854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7698667415461667E-2"/>
          <c:y val="3.1154032854444458E-2"/>
          <c:w val="0.75705078353876143"/>
          <c:h val="0.8985502090936227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0.65000000000000058</c:v>
                </c:pt>
                <c:pt idx="1">
                  <c:v>0.89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0.2</c:v>
                </c:pt>
                <c:pt idx="1">
                  <c:v>0.11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</c:v>
                </c:pt>
                <c:pt idx="1">
                  <c:v>0</c:v>
                </c:pt>
              </c:numCache>
            </c:numRef>
          </c:val>
        </c:ser>
        <c:axId val="122766080"/>
        <c:axId val="122781696"/>
      </c:barChart>
      <c:catAx>
        <c:axId val="122766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781696"/>
        <c:crosses val="autoZero"/>
        <c:auto val="1"/>
        <c:lblAlgn val="ctr"/>
        <c:lblOffset val="100"/>
      </c:catAx>
      <c:valAx>
        <c:axId val="122781696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766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7909746561698"/>
          <c:y val="0.42388813165286593"/>
          <c:w val="0.15606190542138512"/>
          <c:h val="0.15222373669426817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8.6065752719831676E-2"/>
          <c:y val="4.4861391929187228E-2"/>
          <c:w val="0.70228154314380564"/>
          <c:h val="0.843173265004596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Пропуски по болезни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4.4000000000000004</c:v>
                </c:pt>
                <c:pt idx="1">
                  <c:v>3.5</c:v>
                </c:pt>
                <c:pt idx="2">
                  <c:v>3.2</c:v>
                </c:pt>
              </c:numCache>
            </c:numRef>
          </c:val>
        </c:ser>
        <c:axId val="122768384"/>
        <c:axId val="122781056"/>
      </c:barChart>
      <c:catAx>
        <c:axId val="12276838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781056"/>
        <c:crosses val="autoZero"/>
        <c:auto val="1"/>
        <c:lblAlgn val="ctr"/>
        <c:lblOffset val="100"/>
      </c:catAx>
      <c:valAx>
        <c:axId val="1227810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2768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23345295596935"/>
          <c:y val="0.4305359986371961"/>
          <c:w val="0.21352611026602958"/>
          <c:h val="0.13892778177815418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7119969378827711E-2"/>
          <c:y val="4.4057617797775318E-2"/>
          <c:w val="0.70535797608632245"/>
          <c:h val="0.799272278465192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0.3</c:v>
                </c:pt>
                <c:pt idx="1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 i="0" baseline="0">
                    <a:solidFill>
                      <a:srgbClr val="542A00"/>
                    </a:solidFill>
                    <a:latin typeface="Arial Narrow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2016 год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0.25</c:v>
                </c:pt>
                <c:pt idx="1">
                  <c:v>0.1</c:v>
                </c:pt>
              </c:numCache>
            </c:numRef>
          </c:val>
        </c:ser>
        <c:axId val="129438464"/>
        <c:axId val="129441152"/>
      </c:barChart>
      <c:catAx>
        <c:axId val="1294384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9441152"/>
        <c:crosses val="autoZero"/>
        <c:auto val="1"/>
        <c:lblAlgn val="ctr"/>
        <c:lblOffset val="100"/>
      </c:catAx>
      <c:valAx>
        <c:axId val="12944115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400" b="1" i="0" baseline="0">
                <a:solidFill>
                  <a:srgbClr val="542A00"/>
                </a:solidFill>
                <a:latin typeface="Arial Narrow" pitchFamily="34" charset="0"/>
              </a:defRPr>
            </a:pPr>
            <a:endParaRPr lang="ru-RU"/>
          </a:p>
        </c:txPr>
        <c:crossAx val="12943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04688858707828"/>
          <c:y val="0.36496144577408168"/>
          <c:w val="0.19327955091484461"/>
          <c:h val="0.21115042257305242"/>
        </c:manualLayout>
      </c:layout>
      <c:txPr>
        <a:bodyPr/>
        <a:lstStyle/>
        <a:p>
          <a:pPr>
            <a:defRPr sz="1400" b="1" i="0" baseline="0">
              <a:solidFill>
                <a:srgbClr val="542A00"/>
              </a:solidFill>
              <a:latin typeface="Arial Narrow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E3C63-7CDE-46A7-B4D0-FF26ABFD786C}" type="datetimeFigureOut">
              <a:rPr lang="ru-RU" smtClean="0"/>
              <a:t>01.10.2016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8C159-66DC-4B6B-AD26-1E39F4E7B4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64904"/>
            <a:ext cx="6768752" cy="189964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Экологическое </a:t>
            </a:r>
            <a:r>
              <a:rPr lang="ru-RU" sz="4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воспитание дошкольников, посредством приобщения к миру </a:t>
            </a:r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природы</a:t>
            </a:r>
            <a:r>
              <a:rPr lang="ru-RU" sz="4800" b="1" dirty="0">
                <a:ln/>
                <a:solidFill>
                  <a:schemeClr val="accent3"/>
                </a:solidFill>
              </a:rPr>
              <a:t/>
            </a:r>
            <a:br>
              <a:rPr lang="ru-RU" sz="4800" b="1" dirty="0">
                <a:ln/>
                <a:solidFill>
                  <a:schemeClr val="accent3"/>
                </a:solidFill>
              </a:rPr>
            </a:b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157192"/>
            <a:ext cx="6400800" cy="769640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Воспитатель Дягилева Л.Н.</a:t>
            </a:r>
          </a:p>
          <a:p>
            <a:pPr algn="r"/>
            <a:r>
              <a:rPr lang="ru-RU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МАДОУ № 59</a:t>
            </a:r>
            <a:endParaRPr lang="ru-RU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Участие в конкурсах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568952" cy="4968552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Городская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выставка «Защитникам отечества» (2015г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.);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Городская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выставка «Всей семьёй мы на выборы идём» (2016г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.);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Городской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конкурс «Большие права маленьких граждан»  (2015г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.);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Городской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конкурс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«Имею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право» (2016г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.);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Участие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 городском Марафоне Великой Победы в ГДЦ и К в рамках празднования Дня Победы (2015-16гг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.);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Российский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конкурс Рассударики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«Мои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защитники»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(6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работ I,II место)</a:t>
            </a:r>
          </a:p>
          <a:p>
            <a:endParaRPr lang="ru-RU" dirty="0"/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204864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996952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861048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293096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517232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Познавательного развитие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4762872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Реализованные проекты: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Домашние любимцы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Путешествие в страну Динозаврию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Хлеб – всему голова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«Мой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любимый детский сад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Моя малая Родина  -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Кушва»;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Что такое Новый год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?»;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Кто живёт в лесу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Подводный мир».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852936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84984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149080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877272"/>
            <a:ext cx="432048" cy="432048"/>
          </a:xfrm>
          <a:prstGeom prst="rect">
            <a:avLst/>
          </a:prstGeom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013176"/>
            <a:ext cx="432048" cy="432048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45224"/>
            <a:ext cx="432048" cy="432048"/>
          </a:xfrm>
          <a:prstGeom prst="rect">
            <a:avLst/>
          </a:prstGeom>
        </p:spPr>
      </p:pic>
      <p:pic>
        <p:nvPicPr>
          <p:cNvPr id="15" name="Рисунок 14" descr="124754_DSC03799.jpeg"/>
          <p:cNvPicPr>
            <a:picLocks noChangeAspect="1"/>
          </p:cNvPicPr>
          <p:nvPr/>
        </p:nvPicPr>
        <p:blipFill>
          <a:blip r:embed="rId3" cstate="print"/>
          <a:srcRect t="31100"/>
          <a:stretch>
            <a:fillRect/>
          </a:stretch>
        </p:blipFill>
        <p:spPr>
          <a:xfrm>
            <a:off x="4932040" y="1412776"/>
            <a:ext cx="3600400" cy="4725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0_63630_29da5741_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97867">
            <a:off x="8130719" y="1097859"/>
            <a:ext cx="469237" cy="670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Участие в конкурсах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040560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</a:t>
            </a:r>
            <a:r>
              <a:rPr lang="ru-RU" dirty="0" smtClean="0"/>
              <a:t>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Труд и фантазия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Вместе с папой, вместе с мамой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Космос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«Пасхальное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чудо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Зимняя сказка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Дары Осени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Весна стучится в окна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 err="1">
                <a:solidFill>
                  <a:srgbClr val="542A00"/>
                </a:solidFill>
                <a:latin typeface="Arial Narrow" pitchFamily="34" charset="0"/>
              </a:rPr>
              <a:t>Лето-славная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пора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Городской конкурс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« Мы желаем в мире жить без пожара» (к 365-летию пожарной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охраны);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«Её величество – зубная щётка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Муниципальный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этап игры «</a:t>
            </a:r>
            <a:r>
              <a:rPr lang="ru-RU" b="1" dirty="0" err="1" smtClean="0">
                <a:solidFill>
                  <a:srgbClr val="542A00"/>
                </a:solidFill>
                <a:latin typeface="Arial Narrow" pitchFamily="34" charset="0"/>
              </a:rPr>
              <a:t>Экоколобок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,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«Эти чудные цветы». 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52936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212976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933056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293096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45224"/>
            <a:ext cx="432048" cy="432048"/>
          </a:xfrm>
          <a:prstGeom prst="rect">
            <a:avLst/>
          </a:prstGeom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432048" cy="432048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060848"/>
            <a:ext cx="432048" cy="432048"/>
          </a:xfrm>
          <a:prstGeom prst="rect">
            <a:avLst/>
          </a:prstGeom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432048" cy="432048"/>
          </a:xfrm>
          <a:prstGeom prst="rect">
            <a:avLst/>
          </a:prstGeom>
        </p:spPr>
      </p:pic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432048" cy="432048"/>
          </a:xfrm>
          <a:prstGeom prst="rect">
            <a:avLst/>
          </a:prstGeom>
        </p:spPr>
      </p:pic>
      <p:pic>
        <p:nvPicPr>
          <p:cNvPr id="14" name="Рисунок 1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805264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a2b2.ru/storage/images/kindergardens/7841/gallery/15843/124713_SAM_0147.jpeg"/>
          <p:cNvPicPr>
            <a:picLocks noChangeAspect="1" noChangeArrowheads="1"/>
          </p:cNvPicPr>
          <p:nvPr/>
        </p:nvPicPr>
        <p:blipFill>
          <a:blip r:embed="rId2" cstate="print"/>
          <a:srcRect l="13230" t="6300"/>
          <a:stretch>
            <a:fillRect/>
          </a:stretch>
        </p:blipFill>
        <p:spPr bwMode="auto">
          <a:xfrm>
            <a:off x="1331640" y="764704"/>
            <a:ext cx="6827912" cy="515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http://a2b2.ru/storage/images/kindergardens/7841/gallery/15843/124714_SAM_0148.jpeg"/>
          <p:cNvPicPr>
            <a:picLocks noChangeAspect="1" noChangeArrowheads="1"/>
          </p:cNvPicPr>
          <p:nvPr/>
        </p:nvPicPr>
        <p:blipFill>
          <a:blip r:embed="rId3" cstate="print"/>
          <a:srcRect l="5263"/>
          <a:stretch>
            <a:fillRect/>
          </a:stretch>
        </p:blipFill>
        <p:spPr bwMode="auto">
          <a:xfrm>
            <a:off x="1475656" y="764704"/>
            <a:ext cx="6480720" cy="5130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29030_DSC02948.jpeg"/>
          <p:cNvPicPr>
            <a:picLocks noChangeAspect="1"/>
          </p:cNvPicPr>
          <p:nvPr/>
        </p:nvPicPr>
        <p:blipFill>
          <a:blip r:embed="rId4" cstate="print"/>
          <a:srcRect t="8421" r="3696" b="2121"/>
          <a:stretch>
            <a:fillRect/>
          </a:stretch>
        </p:blipFill>
        <p:spPr>
          <a:xfrm>
            <a:off x="971600" y="836712"/>
            <a:ext cx="7338392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29025_DSC02924.jpeg"/>
          <p:cNvPicPr>
            <a:picLocks noChangeAspect="1"/>
          </p:cNvPicPr>
          <p:nvPr/>
        </p:nvPicPr>
        <p:blipFill>
          <a:blip r:embed="rId5" cstate="print"/>
          <a:srcRect l="8421" t="9681"/>
          <a:stretch>
            <a:fillRect/>
          </a:stretch>
        </p:blipFill>
        <p:spPr>
          <a:xfrm>
            <a:off x="1187624" y="836712"/>
            <a:ext cx="6978352" cy="5161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95607_IMG_20151216_104304.jpe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l="13146" t="7161"/>
          <a:stretch>
            <a:fillRect/>
          </a:stretch>
        </p:blipFill>
        <p:spPr>
          <a:xfrm>
            <a:off x="1547664" y="836712"/>
            <a:ext cx="6556956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95608_IMG_20151216_104317.jpeg"/>
          <p:cNvPicPr>
            <a:picLocks noChangeAspect="1"/>
          </p:cNvPicPr>
          <p:nvPr/>
        </p:nvPicPr>
        <p:blipFill>
          <a:blip r:embed="rId7" cstate="print"/>
          <a:srcRect t="19760"/>
          <a:stretch>
            <a:fillRect/>
          </a:stretch>
        </p:blipFill>
        <p:spPr>
          <a:xfrm>
            <a:off x="827584" y="1196752"/>
            <a:ext cx="7620000" cy="4585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552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Речевое развитие</a:t>
            </a:r>
          </a:p>
        </p:txBody>
      </p:sp>
      <p:pic>
        <p:nvPicPr>
          <p:cNvPr id="4" name="Содержимое 3" descr="129717_P_20160426_165848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827584" y="1700808"/>
            <a:ext cx="7620000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129720_P_20160426_17034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7620000" cy="428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95891_P1010798.jpeg"/>
          <p:cNvPicPr>
            <a:picLocks noChangeAspect="1"/>
          </p:cNvPicPr>
          <p:nvPr/>
        </p:nvPicPr>
        <p:blipFill>
          <a:blip r:embed="rId4" cstate="print"/>
          <a:srcRect l="16925" t="28580" r="17871"/>
          <a:stretch>
            <a:fillRect/>
          </a:stretch>
        </p:blipFill>
        <p:spPr>
          <a:xfrm>
            <a:off x="1979712" y="1556792"/>
            <a:ext cx="5472608" cy="44957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64599_DSC01466.jpeg"/>
          <p:cNvPicPr>
            <a:picLocks noChangeAspect="1"/>
          </p:cNvPicPr>
          <p:nvPr/>
        </p:nvPicPr>
        <p:blipFill>
          <a:blip r:embed="rId5" cstate="print"/>
          <a:srcRect t="13902"/>
          <a:stretch>
            <a:fillRect/>
          </a:stretch>
        </p:blipFill>
        <p:spPr>
          <a:xfrm>
            <a:off x="1187624" y="1556792"/>
            <a:ext cx="6906344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Проекты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3960440" cy="4608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«Что такое Новый год?»;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Сказки Пушкина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«Любимые детские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писатели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А. </a:t>
            </a:r>
            <a:r>
              <a:rPr lang="ru-RU" b="1" dirty="0" err="1" smtClean="0">
                <a:solidFill>
                  <a:srgbClr val="542A00"/>
                </a:solidFill>
                <a:latin typeface="Arial Narrow" pitchFamily="34" charset="0"/>
              </a:rPr>
              <a:t>Барто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и С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.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Маршак»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  <a:p>
            <a:endParaRPr lang="ru-RU" dirty="0"/>
          </a:p>
        </p:txBody>
      </p:sp>
      <p:pic>
        <p:nvPicPr>
          <p:cNvPr id="30722" name="Picture 2" descr="C:\Users\1\Desktop\Фото Лариса Николаевна\95882_20151225_110517.jpe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b="20312"/>
          <a:stretch>
            <a:fillRect/>
          </a:stretch>
        </p:blipFill>
        <p:spPr bwMode="auto">
          <a:xfrm>
            <a:off x="4499992" y="1484784"/>
            <a:ext cx="396044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556792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636912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284984"/>
            <a:ext cx="432048" cy="432048"/>
          </a:xfrm>
          <a:prstGeom prst="rect">
            <a:avLst/>
          </a:prstGeom>
        </p:spPr>
      </p:pic>
      <p:pic>
        <p:nvPicPr>
          <p:cNvPr id="30724" name="Picture 4" descr="http://cs627718.vk.me/u158552098/video/l_9a4556c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" b="5501"/>
          <a:stretch>
            <a:fillRect/>
          </a:stretch>
        </p:blipFill>
        <p:spPr bwMode="auto">
          <a:xfrm>
            <a:off x="2987824" y="4653136"/>
            <a:ext cx="2520280" cy="1667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Художественно-эстетическое развитие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Содержимое 3" descr="DSC04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72816"/>
            <a:ext cx="6034617" cy="4353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4877.JPG"/>
          <p:cNvPicPr>
            <a:picLocks noChangeAspect="1"/>
          </p:cNvPicPr>
          <p:nvPr/>
        </p:nvPicPr>
        <p:blipFill>
          <a:blip r:embed="rId3" cstate="print"/>
          <a:srcRect t="4851" r="25211" b="18621"/>
          <a:stretch>
            <a:fillRect/>
          </a:stretch>
        </p:blipFill>
        <p:spPr>
          <a:xfrm>
            <a:off x="1979712" y="1772816"/>
            <a:ext cx="5688632" cy="4365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42608_dsc03007.jpg"/>
          <p:cNvPicPr>
            <a:picLocks noChangeAspect="1"/>
          </p:cNvPicPr>
          <p:nvPr/>
        </p:nvPicPr>
        <p:blipFill>
          <a:blip r:embed="rId4" cstate="print"/>
          <a:srcRect l="9051" t="9051" r="9838"/>
          <a:stretch>
            <a:fillRect/>
          </a:stretch>
        </p:blipFill>
        <p:spPr>
          <a:xfrm>
            <a:off x="2195736" y="1772816"/>
            <a:ext cx="5256584" cy="4348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42625_dsc03046.jpg"/>
          <p:cNvPicPr>
            <a:picLocks noChangeAspect="1"/>
          </p:cNvPicPr>
          <p:nvPr/>
        </p:nvPicPr>
        <p:blipFill>
          <a:blip r:embed="rId5" cstate="print"/>
          <a:srcRect l="6688" t="13251" b="8001"/>
          <a:stretch>
            <a:fillRect/>
          </a:stretch>
        </p:blipFill>
        <p:spPr>
          <a:xfrm>
            <a:off x="1403648" y="1772816"/>
            <a:ext cx="6624736" cy="4337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  <a:latin typeface="Mistral" pitchFamily="66" charset="0"/>
              </a:rPr>
              <a:t>    </a:t>
            </a:r>
            <a:r>
              <a:rPr lang="ru-RU" sz="3600" i="1" dirty="0" smtClean="0">
                <a:solidFill>
                  <a:srgbClr val="002060"/>
                </a:solidFill>
                <a:latin typeface="Mistral" pitchFamily="66" charset="0"/>
              </a:rPr>
              <a:t>«Человек </a:t>
            </a:r>
            <a:r>
              <a:rPr lang="ru-RU" sz="3600" i="1" dirty="0">
                <a:solidFill>
                  <a:srgbClr val="002060"/>
                </a:solidFill>
                <a:latin typeface="Mistral" pitchFamily="66" charset="0"/>
              </a:rPr>
              <a:t>стал человеком, когда услышал шёпот листьев и песню кузнечика, журчанье ручья и звон колокольчиков в бездонном синем небе, услышал и, затаив дыхание сотни и тысячи лет эту чудесную музыку природы… Мир, окружающий ребёнка – это, прежде всего, мир природы с безграничными богатствами явлений, с неисчерпаемой красотой. Здесь, в природе вечный источник детского </a:t>
            </a:r>
            <a:r>
              <a:rPr lang="ru-RU" sz="3600" i="1" dirty="0" smtClean="0">
                <a:solidFill>
                  <a:srgbClr val="002060"/>
                </a:solidFill>
                <a:latin typeface="Mistral" pitchFamily="66" charset="0"/>
              </a:rPr>
              <a:t>разума».</a:t>
            </a:r>
          </a:p>
          <a:p>
            <a:pPr algn="r">
              <a:buNone/>
            </a:pPr>
            <a:r>
              <a:rPr lang="ru-RU" sz="3600" i="1" dirty="0" smtClean="0">
                <a:solidFill>
                  <a:srgbClr val="002060"/>
                </a:solidFill>
                <a:latin typeface="Mistral" pitchFamily="66" charset="0"/>
              </a:rPr>
              <a:t>        (Сухомлинский В.А.)</a:t>
            </a:r>
            <a:endParaRPr lang="ru-RU" sz="3600" i="1" dirty="0">
              <a:solidFill>
                <a:srgbClr val="002060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Проекты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«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Золотая хохлома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 err="1">
                <a:solidFill>
                  <a:srgbClr val="542A00"/>
                </a:solidFill>
                <a:latin typeface="Arial Narrow" pitchFamily="34" charset="0"/>
              </a:rPr>
              <a:t>Тагильские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подносы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Кушва – моя малая Родина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Путешествие в страну Динозаврию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Кто живет в лесу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Птицы - наши друзья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Эти чудные цветы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»,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Что такое Новый Год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».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204864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284984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89040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365104"/>
            <a:ext cx="432048" cy="432048"/>
          </a:xfrm>
          <a:prstGeom prst="rect">
            <a:avLst/>
          </a:prstGeom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941168"/>
            <a:ext cx="432048" cy="432048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45224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Участие в конкурсах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040560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«На завалинке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»,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«Имею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право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»,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«Наши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защитники»,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Мой любимый мультфильм»,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«Музыка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подвига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»,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Творчество юных»,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Моя малая Родина – Кушва»,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Мой любимый детский сад»,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Эти чудные цветы». </a:t>
            </a:r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492896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996952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501008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77072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581128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157192"/>
            <a:ext cx="432048" cy="432048"/>
          </a:xfrm>
          <a:prstGeom prst="rect">
            <a:avLst/>
          </a:prstGeom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988840"/>
            <a:ext cx="432048" cy="432048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432048" cy="432048"/>
          </a:xfrm>
          <a:prstGeom prst="rect">
            <a:avLst/>
          </a:prstGeom>
        </p:spPr>
      </p:pic>
      <p:pic>
        <p:nvPicPr>
          <p:cNvPr id="14" name="Рисунок 1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661248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55576" y="1556792"/>
          <a:ext cx="78695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Физическое развитие</a:t>
            </a:r>
          </a:p>
        </p:txBody>
      </p:sp>
      <p:pic>
        <p:nvPicPr>
          <p:cNvPr id="4" name="Содержимое 3" descr="Рисунок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9699" y="1600200"/>
            <a:ext cx="61086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81251_DSC00698.jpeg"/>
          <p:cNvPicPr>
            <a:picLocks noChangeAspect="1"/>
          </p:cNvPicPr>
          <p:nvPr/>
        </p:nvPicPr>
        <p:blipFill>
          <a:blip r:embed="rId3" cstate="print"/>
          <a:srcRect l="16925" t="7161" r="7476"/>
          <a:stretch>
            <a:fillRect/>
          </a:stretch>
        </p:blipFill>
        <p:spPr>
          <a:xfrm>
            <a:off x="1979712" y="1556792"/>
            <a:ext cx="5400600" cy="457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74646_IMG_1343.jpeg"/>
          <p:cNvPicPr>
            <a:picLocks noChangeAspect="1"/>
          </p:cNvPicPr>
          <p:nvPr/>
        </p:nvPicPr>
        <p:blipFill>
          <a:blip r:embed="rId4" cstate="print"/>
          <a:srcRect r="6531" b="10941"/>
          <a:stretch>
            <a:fillRect/>
          </a:stretch>
        </p:blipFill>
        <p:spPr>
          <a:xfrm>
            <a:off x="1403648" y="1412776"/>
            <a:ext cx="6624736" cy="4734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99592" y="1484784"/>
          <a:ext cx="750952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Пропуски по болезни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677909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6" name="Picture 4" descr="http://www.playing-field.ru/img/2015/052010/00412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132856"/>
            <a:ext cx="2503421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Работа с родителями </a:t>
            </a:r>
          </a:p>
        </p:txBody>
      </p:sp>
      <p:pic>
        <p:nvPicPr>
          <p:cNvPr id="4" name="Содержимое 3" descr="74642_IMG_13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6034617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95876_20151225_101708.jpeg"/>
          <p:cNvPicPr>
            <a:picLocks noChangeAspect="1"/>
          </p:cNvPicPr>
          <p:nvPr/>
        </p:nvPicPr>
        <p:blipFill>
          <a:blip r:embed="rId3" cstate="print"/>
          <a:srcRect r="2430" b="33200"/>
          <a:stretch>
            <a:fillRect/>
          </a:stretch>
        </p:blipFill>
        <p:spPr>
          <a:xfrm>
            <a:off x="2195736" y="1556792"/>
            <a:ext cx="5021631" cy="4581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95885_20151225_112718.jpeg"/>
          <p:cNvPicPr>
            <a:picLocks noChangeAspect="1"/>
          </p:cNvPicPr>
          <p:nvPr/>
        </p:nvPicPr>
        <p:blipFill>
          <a:blip r:embed="rId4" cstate="print"/>
          <a:srcRect l="11255" t="22280" r="10311"/>
          <a:stretch>
            <a:fillRect/>
          </a:stretch>
        </p:blipFill>
        <p:spPr>
          <a:xfrm>
            <a:off x="1619672" y="1628800"/>
            <a:ext cx="5976664" cy="4441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4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1628800"/>
            <a:ext cx="5940152" cy="4455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3" descr="59513_IMG_6611.jpeg"/>
          <p:cNvPicPr>
            <a:picLocks noChangeAspect="1"/>
          </p:cNvPicPr>
          <p:nvPr/>
        </p:nvPicPr>
        <p:blipFill>
          <a:blip r:embed="rId6" cstate="print"/>
          <a:srcRect l="4420" r="41520"/>
          <a:stretch>
            <a:fillRect/>
          </a:stretch>
        </p:blipFill>
        <p:spPr>
          <a:xfrm>
            <a:off x="1043608" y="1556792"/>
            <a:ext cx="3672408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142612_dsc03011.jpg"/>
          <p:cNvPicPr>
            <a:picLocks noChangeAspect="1"/>
          </p:cNvPicPr>
          <p:nvPr/>
        </p:nvPicPr>
        <p:blipFill>
          <a:blip r:embed="rId7" cstate="print"/>
          <a:srcRect l="32287" t="7350" r="23614"/>
          <a:stretch>
            <a:fillRect/>
          </a:stretch>
        </p:blipFill>
        <p:spPr>
          <a:xfrm>
            <a:off x="5409910" y="1484784"/>
            <a:ext cx="2978513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Участие в выставках и конкурсах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Конкурс «Магистр» 2015 и 2016г.(Диплом </a:t>
            </a:r>
            <a:r>
              <a:rPr lang="en-US" b="1" dirty="0" smtClean="0">
                <a:solidFill>
                  <a:srgbClr val="542A00"/>
                </a:solidFill>
                <a:latin typeface="Arial Narrow" pitchFamily="34" charset="0"/>
              </a:rPr>
              <a:t>I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степени);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Всероссийский конкурс «Рассударики», 2015г.;   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Троеборье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в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СК «Горняк», 2015г.(Грамота за </a:t>
            </a:r>
            <a:r>
              <a:rPr lang="en-US" b="1" dirty="0" smtClean="0">
                <a:solidFill>
                  <a:srgbClr val="542A00"/>
                </a:solidFill>
                <a:latin typeface="Arial Narrow" pitchFamily="34" charset="0"/>
              </a:rPr>
              <a:t>II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место в соревнованиях).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432048" cy="432048"/>
          </a:xfrm>
          <a:prstGeom prst="rect">
            <a:avLst/>
          </a:prstGeom>
        </p:spPr>
      </p:pic>
      <p:pic>
        <p:nvPicPr>
          <p:cNvPr id="16" name="Рисунок 1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Подготовка к школе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Содержимое 3" descr="88855_DSC0115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00808"/>
            <a:ext cx="6034617" cy="4277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88852_DSC01140.jpeg"/>
          <p:cNvPicPr>
            <a:picLocks noChangeAspect="1"/>
          </p:cNvPicPr>
          <p:nvPr/>
        </p:nvPicPr>
        <p:blipFill>
          <a:blip r:embed="rId3" cstate="print"/>
          <a:srcRect l="19373" t="8610"/>
          <a:stretch>
            <a:fillRect/>
          </a:stretch>
        </p:blipFill>
        <p:spPr>
          <a:xfrm>
            <a:off x="1763688" y="1556792"/>
            <a:ext cx="6186264" cy="4585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88844_DSC01088.jpeg"/>
          <p:cNvPicPr>
            <a:picLocks noChangeAspect="1"/>
          </p:cNvPicPr>
          <p:nvPr/>
        </p:nvPicPr>
        <p:blipFill>
          <a:blip r:embed="rId4" cstate="print"/>
          <a:srcRect l="6531" t="12201" r="861"/>
          <a:stretch>
            <a:fillRect/>
          </a:stretch>
        </p:blipFill>
        <p:spPr>
          <a:xfrm>
            <a:off x="1691680" y="1628800"/>
            <a:ext cx="6278720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28184" y="2132856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Кушвинская городская ТНК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980728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Школы №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1,3,6,4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19872" y="980728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Центр по физической культуре спорту и туризму «Горняк»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3568" y="2276872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Городская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детская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библиотека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3717032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МАУК КГО кинотеатр «Феникс»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91880" y="4869160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542A00"/>
                </a:solidFill>
                <a:latin typeface="Arial Narrow" pitchFamily="34" charset="0"/>
              </a:rPr>
              <a:t>Группа «Непоседы»</a:t>
            </a:r>
            <a:endParaRPr lang="ru-RU" sz="2000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3568" y="980728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Дом детского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творчества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00192" y="3501008"/>
            <a:ext cx="2448272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Информационный портал  </a:t>
            </a:r>
            <a:r>
              <a:rPr lang="en-US" b="1" dirty="0" smtClean="0">
                <a:solidFill>
                  <a:srgbClr val="542A00"/>
                </a:solidFill>
                <a:latin typeface="Arial Narrow" pitchFamily="34" charset="0"/>
              </a:rPr>
              <a:t>kushva-online.ru</a:t>
            </a:r>
            <a:endParaRPr lang="ru-RU" b="1" dirty="0">
              <a:solidFill>
                <a:srgbClr val="542A00"/>
              </a:solidFill>
              <a:latin typeface="Arial Narrow" pitchFamily="34" charset="0"/>
            </a:endParaRPr>
          </a:p>
        </p:txBody>
      </p:sp>
      <p:cxnSp>
        <p:nvCxnSpPr>
          <p:cNvPr id="16" name="Прямая со стрелкой 15"/>
          <p:cNvCxnSpPr>
            <a:stCxn id="12" idx="0"/>
            <a:endCxn id="11" idx="3"/>
          </p:cNvCxnSpPr>
          <p:nvPr/>
        </p:nvCxnSpPr>
        <p:spPr>
          <a:xfrm flipH="1" flipV="1">
            <a:off x="3131840" y="4174232"/>
            <a:ext cx="1584176" cy="694928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3059832" y="2708920"/>
            <a:ext cx="1656184" cy="2135088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0"/>
          </p:cNvCxnSpPr>
          <p:nvPr/>
        </p:nvCxnSpPr>
        <p:spPr>
          <a:xfrm flipH="1" flipV="1">
            <a:off x="3059832" y="1844824"/>
            <a:ext cx="1656184" cy="3024336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4644008" y="1916832"/>
            <a:ext cx="72008" cy="2902024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716016" y="1772816"/>
            <a:ext cx="1440160" cy="3024336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716016" y="2564904"/>
            <a:ext cx="1440160" cy="2279104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4716016" y="3933056"/>
            <a:ext cx="1512168" cy="910952"/>
          </a:xfrm>
          <a:prstGeom prst="straightConnector1">
            <a:avLst/>
          </a:prstGeom>
          <a:ln w="38100">
            <a:solidFill>
              <a:srgbClr val="542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Актуальность</a:t>
            </a:r>
            <a:endParaRPr lang="ru-RU" sz="4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00200"/>
            <a:ext cx="8208912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542A00"/>
                </a:solidFill>
              </a:rPr>
              <a:t> 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В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дошкольном возрасте, когда ребёнок впервые приобщается к миру природы, богатству и разнообразию красок и форм, необходимо формировать первые представления об экологии, воспитывать бережное отношение и любовь к живому миру вокруг нас, частицей которого мы являемся. Именно в раннем возрасте закладываются первые ориентиры и представления детей о мире природы во всём его многообразии.</a:t>
            </a:r>
            <a:r>
              <a:rPr lang="ru-RU" dirty="0">
                <a:solidFill>
                  <a:srgbClr val="542A00"/>
                </a:solidFill>
                <a:latin typeface="Arial Narrow" pitchFamily="34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Результаты мониторинга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43608" y="1628800"/>
          <a:ext cx="713913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6" y="4365104"/>
            <a:ext cx="8424936" cy="18722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  </a:t>
            </a:r>
            <a:r>
              <a:rPr lang="ru-RU" sz="3200" b="1" dirty="0" smtClean="0">
                <a:solidFill>
                  <a:srgbClr val="542A00"/>
                </a:solidFill>
                <a:latin typeface="Arial Narrow" pitchFamily="34" charset="0"/>
              </a:rPr>
              <a:t>В </a:t>
            </a:r>
            <a:r>
              <a:rPr lang="ru-RU" sz="3200" b="1" dirty="0">
                <a:solidFill>
                  <a:srgbClr val="542A00"/>
                </a:solidFill>
                <a:latin typeface="Arial Narrow" pitchFamily="34" charset="0"/>
              </a:rPr>
              <a:t>следующий межаттестационный период я планирую продолжить работу  по теме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«Экологическое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воспитание дошкольников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»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6082" name="Picture 2" descr="http://podrastu.ru/wp-content/uploads/2015/10/jekologicheskoe-vospitanie-rebenka-768x511.jpg"/>
          <p:cNvPicPr>
            <a:picLocks noChangeAspect="1" noChangeArrowheads="1"/>
          </p:cNvPicPr>
          <p:nvPr/>
        </p:nvPicPr>
        <p:blipFill>
          <a:blip r:embed="rId2" cstate="print"/>
          <a:srcRect l="14765"/>
          <a:stretch>
            <a:fillRect/>
          </a:stretch>
        </p:blipFill>
        <p:spPr bwMode="auto">
          <a:xfrm>
            <a:off x="2555776" y="620688"/>
            <a:ext cx="4680520" cy="3653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Цель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298092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Формирование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у детей и родителей чувства сопричастности ко всему живому, гуманное отношение к окружающей среде и стремление проявлять заботу о сохранении богатств природы Урала.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38138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Задачи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184576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ru-RU" dirty="0" smtClean="0"/>
              <a:t>    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Создать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экологически благоприятную среду на территории участка детского сада и группы для реализации приоритетного направления.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Формировать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знания об </a:t>
            </a:r>
            <a:r>
              <a:rPr lang="ru-RU" b="1" dirty="0" err="1">
                <a:solidFill>
                  <a:srgbClr val="542A00"/>
                </a:solidFill>
                <a:latin typeface="Arial Narrow" pitchFamily="34" charset="0"/>
              </a:rPr>
              <a:t>экосистемной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организации природы Земли в границах обитания человека.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Развивать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познавательные умения детей и родителей при овладении исследовательскими методами познания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природы.</a:t>
            </a:r>
          </a:p>
          <a:p>
            <a:pPr lvl="0"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Организовать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практическую природоохранную деятельность детей и родителей внутри детского сада.</a:t>
            </a:r>
          </a:p>
          <a:p>
            <a:pPr lvl="0"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Воспитывать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у детей внимательное, разумное, бережное отношение к окружающей природе Урала.</a:t>
            </a:r>
          </a:p>
          <a:p>
            <a:endParaRPr lang="ru-RU" dirty="0"/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432048" cy="432048"/>
          </a:xfrm>
          <a:prstGeom prst="rect">
            <a:avLst/>
          </a:prstGeom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32048" cy="432048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432048" cy="432048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365104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157192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Этапы реализации проекта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45882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5028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Этапы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Задачи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Условия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Предполагаемые результаты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11143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2016-2017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Подбор дидактических игр и материала по теме проекта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Разработка плана по работе с детьми и их родителями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Подбор игр и дидактического </a:t>
                      </a:r>
                      <a:r>
                        <a:rPr lang="ru-RU" sz="1600" b="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материала-воспитатель</a:t>
                      </a: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, родители.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Организация </a:t>
                      </a:r>
                      <a:r>
                        <a:rPr lang="ru-RU" sz="1600" b="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экосреды</a:t>
                      </a: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на участке детского сада.</a:t>
                      </a:r>
                    </a:p>
                  </a:txBody>
                  <a:tcPr marL="68580" marR="68580" marT="0" marB="0"/>
                </a:tc>
              </a:tr>
              <a:tr h="2823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2017-2018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Формирование элементарных экологических знаний детей и их родителей о домашних животных и подготовка к проведению акции природоохранного характера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Учить играть, познавать, наблюдать, обогащать первичный экологический опыт малышей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Познавательная, игровая, творческая деятельность.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Работа над </a:t>
                      </a:r>
                      <a:r>
                        <a:rPr lang="ru-RU" sz="1600" b="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экологизацией</a:t>
                      </a:r>
                      <a:r>
                        <a:rPr lang="ru-RU" sz="1600" b="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предметной среды в группе.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620688"/>
          <a:ext cx="8229600" cy="56130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Этапы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Задачи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Условия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Предполагаемые результаты</a:t>
                      </a:r>
                      <a:endParaRPr lang="ru-RU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2018-2019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Знакомство с флорой и фауной нашего края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Учить любить природу родного края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Дидактические игры, изготовление альбома о флоре и фауне нашего края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Выпуск </a:t>
                      </a:r>
                      <a:r>
                        <a:rPr lang="ru-RU" sz="160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экологичекой</a:t>
                      </a: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газеты, защита плакатов, лабораторно-исследовательская деятельность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2019-2020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Продолжение работы над ознакомлением с флорой и фауной нашего края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Продолжать учит беречь и защищать природу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Создание видео фильма, презентации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Лабораторно-исследовательская деятельность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2020-2021 год</a:t>
                      </a:r>
                    </a:p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Единство экологического воспитания с художественно-эстетическим, познавательным, речевым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Развивать приоритет познания, общения, творчества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Создание </a:t>
                      </a:r>
                      <a:r>
                        <a:rPr lang="ru-RU" sz="160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экологизированной</a:t>
                      </a: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развивающей среды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Презентация творческих продуктов </a:t>
                      </a:r>
                      <a:r>
                        <a:rPr lang="ru-RU" sz="1600" dirty="0" err="1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пректной</a:t>
                      </a:r>
                      <a:r>
                        <a:rPr lang="ru-RU" sz="1600" dirty="0">
                          <a:solidFill>
                            <a:srgbClr val="542A00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деятельности: газеты, плакаты, презентации, итоговое развлечение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067944" y="260648"/>
            <a:ext cx="4824536" cy="6264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  </a:t>
            </a:r>
            <a:r>
              <a:rPr lang="ru-RU" sz="3200" dirty="0" smtClean="0">
                <a:solidFill>
                  <a:srgbClr val="002060"/>
                </a:solidFill>
                <a:latin typeface="Mistral" pitchFamily="66" charset="0"/>
              </a:rPr>
              <a:t>Всё </a:t>
            </a: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хорошее в людях из детства!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Как истоки добра пробудить?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Прикоснуться к природе всем сердцем: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Удивиться, узнать, полюбить!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 Мы хотим, чтоб земля расцветала,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И росли, как цветы, малыши,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Чтоб для них экология стала</a:t>
            </a:r>
            <a:br>
              <a:rPr lang="ru-RU" sz="3200" dirty="0">
                <a:solidFill>
                  <a:srgbClr val="002060"/>
                </a:solidFill>
                <a:latin typeface="Mistral" pitchFamily="66" charset="0"/>
              </a:rPr>
            </a:br>
            <a:r>
              <a:rPr lang="ru-RU" sz="3200" dirty="0">
                <a:solidFill>
                  <a:srgbClr val="002060"/>
                </a:solidFill>
                <a:latin typeface="Mistral" pitchFamily="66" charset="0"/>
              </a:rPr>
              <a:t>  Не наукой, а частью души!</a:t>
            </a:r>
          </a:p>
          <a:p>
            <a:endParaRPr lang="ru-RU" dirty="0"/>
          </a:p>
        </p:txBody>
      </p:sp>
      <p:pic>
        <p:nvPicPr>
          <p:cNvPr id="47106" name="Picture 2" descr="C:\Users\1\Desktop\Фото Лариса Николаевна\143297_dsc03136.jpg"/>
          <p:cNvPicPr>
            <a:picLocks noChangeAspect="1" noChangeArrowheads="1"/>
          </p:cNvPicPr>
          <p:nvPr/>
        </p:nvPicPr>
        <p:blipFill>
          <a:blip r:embed="rId2" cstate="print"/>
          <a:srcRect l="21006" r="27434"/>
          <a:stretch>
            <a:fillRect/>
          </a:stretch>
        </p:blipFill>
        <p:spPr bwMode="auto">
          <a:xfrm>
            <a:off x="755576" y="764704"/>
            <a:ext cx="3640917" cy="5296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212976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5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Спасибо за внимание!</a:t>
            </a:r>
            <a:endParaRPr lang="ru-RU" sz="5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Проблема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Поиск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наиболее эффективных форм, методов, приёмов и способов развития творческого и интеллектуального потенциала дошкольников через проектно-исследовательскую, художественно- эстетическую и трудовую деятельность и включения их в образовательный процесс.</a:t>
            </a:r>
            <a:endParaRPr lang="ru-RU" dirty="0">
              <a:solidFill>
                <a:srgbClr val="542A00"/>
              </a:solidFill>
              <a:latin typeface="Arial Narrow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Цель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Формирование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экологической культуры у детей дошкольного возраста, формирование научно-познавательного, эмоционально-нравственного, </a:t>
            </a:r>
            <a:r>
              <a:rPr lang="ru-RU" b="1" dirty="0" err="1">
                <a:solidFill>
                  <a:srgbClr val="542A00"/>
                </a:solidFill>
                <a:latin typeface="Arial Narrow" pitchFamily="34" charset="0"/>
              </a:rPr>
              <a:t>практически-деятельностного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отношения к окружающей среде и своему здоровью.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З</a:t>
            </a:r>
            <a:r>
              <a:rPr lang="ru-RU" sz="48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адачи</a:t>
            </a:r>
            <a:endParaRPr lang="ru-RU" sz="48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     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Развитие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познавательного интереса к миру природы;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 Воспитание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гуманного эмоционально-положительного бережного отношения к миру природы;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  Активное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привлечение родителей к процессу экологического воспитания на основе личного примера, участия в выставках и конкурсах, акциях по защите природы.</a:t>
            </a:r>
          </a:p>
          <a:p>
            <a:endParaRPr lang="ru-RU" dirty="0"/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703356" cy="703356"/>
          </a:xfrm>
          <a:prstGeom prst="rect">
            <a:avLst/>
          </a:prstGeom>
        </p:spPr>
      </p:pic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36912"/>
            <a:ext cx="703356" cy="703356"/>
          </a:xfrm>
          <a:prstGeom prst="rect">
            <a:avLst/>
          </a:prstGeom>
        </p:spPr>
      </p:pic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77072"/>
            <a:ext cx="703356" cy="70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188640"/>
            <a:ext cx="8856984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Программы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400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dirty="0" smtClean="0"/>
              <a:t>            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Программа «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Детство» под редакцией Бабаевой Т.И., Гогоберидзе А.Г., Солнцевой О.В.; </a:t>
            </a:r>
            <a:endParaRPr lang="ru-RU" sz="3400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Программа </a:t>
            </a:r>
            <a:r>
              <a:rPr lang="ru-RU" sz="3400" b="1" dirty="0" err="1" smtClean="0">
                <a:solidFill>
                  <a:srgbClr val="542A00"/>
                </a:solidFill>
                <a:latin typeface="Arial Narrow" pitchFamily="34" charset="0"/>
              </a:rPr>
              <a:t>Каплуновой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И.М.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«Ладушки»; по экологическому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воспитанию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  Парциальная программа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Николаева С.Н. «Юный эколог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 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Парциальная программа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sz="3400" b="1" dirty="0" err="1" smtClean="0">
                <a:solidFill>
                  <a:srgbClr val="542A00"/>
                </a:solidFill>
                <a:latin typeface="Arial Narrow" pitchFamily="34" charset="0"/>
              </a:rPr>
              <a:t>Дыбиной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О.В.,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Рахмановой Н.П. «Неизведанное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рядом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(Занимательные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опыты и эксперименты для дошкольников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)»;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  Парциальная программа </a:t>
            </a:r>
            <a:r>
              <a:rPr lang="ru-RU" sz="3400" b="1" dirty="0" err="1" smtClean="0">
                <a:solidFill>
                  <a:srgbClr val="542A00"/>
                </a:solidFill>
                <a:latin typeface="Arial Narrow" pitchFamily="34" charset="0"/>
              </a:rPr>
              <a:t>Воронкевич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О.А.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«Добро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пожаловать в экологию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 Парциальная программа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Горбатенко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О.Ф.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«Система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экологического воспитания в дошкольных образовательных учреждениях»; </a:t>
            </a:r>
            <a:endParaRPr lang="ru-RU" sz="3400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            Парциальная программа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по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художественно-эстетическому воспитанию </a:t>
            </a:r>
            <a:r>
              <a:rPr lang="ru-RU" sz="3400" b="1" dirty="0" smtClean="0">
                <a:solidFill>
                  <a:srgbClr val="542A00"/>
                </a:solidFill>
                <a:latin typeface="Arial Narrow" pitchFamily="34" charset="0"/>
              </a:rPr>
              <a:t>Лыковой И.А. </a:t>
            </a:r>
            <a:r>
              <a:rPr lang="ru-RU" sz="3400" b="1" dirty="0">
                <a:solidFill>
                  <a:srgbClr val="542A00"/>
                </a:solidFill>
                <a:latin typeface="Arial Narrow" pitchFamily="34" charset="0"/>
              </a:rPr>
              <a:t>«Цветные ладошки».</a:t>
            </a:r>
          </a:p>
          <a:p>
            <a:endParaRPr lang="ru-RU" dirty="0"/>
          </a:p>
        </p:txBody>
      </p:sp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432048" cy="432048"/>
          </a:xfrm>
          <a:prstGeom prst="rect">
            <a:avLst/>
          </a:prstGeom>
        </p:spPr>
      </p:pic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432048" cy="432048"/>
          </a:xfrm>
          <a:prstGeom prst="rect">
            <a:avLst/>
          </a:prstGeom>
        </p:spPr>
      </p:pic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432048" cy="432048"/>
          </a:xfrm>
          <a:prstGeom prst="rect">
            <a:avLst/>
          </a:prstGeom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52936"/>
            <a:ext cx="432048" cy="432048"/>
          </a:xfrm>
          <a:prstGeom prst="rect">
            <a:avLst/>
          </a:prstGeom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861048"/>
            <a:ext cx="432048" cy="432048"/>
          </a:xfrm>
          <a:prstGeom prst="rect">
            <a:avLst/>
          </a:prstGeom>
        </p:spPr>
      </p:pic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509120"/>
            <a:ext cx="432048" cy="432048"/>
          </a:xfrm>
          <a:prstGeom prst="rect">
            <a:avLst/>
          </a:prstGeom>
        </p:spPr>
      </p:pic>
      <p:pic>
        <p:nvPicPr>
          <p:cNvPr id="14" name="Рисунок 13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45224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114300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Социально-коммуникативное развитие</a:t>
            </a:r>
          </a:p>
        </p:txBody>
      </p:sp>
      <p:pic>
        <p:nvPicPr>
          <p:cNvPr id="4" name="Содержимое 3" descr="Фото-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28"/>
          <a:stretch>
            <a:fillRect/>
          </a:stretch>
        </p:blipFill>
        <p:spPr>
          <a:xfrm>
            <a:off x="1475656" y="1412776"/>
            <a:ext cx="6840760" cy="4741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Фото-0014.jpg"/>
          <p:cNvPicPr>
            <a:picLocks noChangeAspect="1"/>
          </p:cNvPicPr>
          <p:nvPr/>
        </p:nvPicPr>
        <p:blipFill>
          <a:blip r:embed="rId3" cstate="print"/>
          <a:srcRect l="6764" b="7240"/>
          <a:stretch>
            <a:fillRect/>
          </a:stretch>
        </p:blipFill>
        <p:spPr>
          <a:xfrm>
            <a:off x="1475656" y="1412776"/>
            <a:ext cx="6588224" cy="4771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Фото-0026.jpg"/>
          <p:cNvPicPr>
            <a:picLocks noChangeAspect="1"/>
          </p:cNvPicPr>
          <p:nvPr/>
        </p:nvPicPr>
        <p:blipFill>
          <a:blip r:embed="rId4" cstate="print"/>
          <a:srcRect l="13775"/>
          <a:stretch>
            <a:fillRect/>
          </a:stretch>
        </p:blipFill>
        <p:spPr>
          <a:xfrm>
            <a:off x="1475656" y="1412776"/>
            <a:ext cx="6552728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Фото-0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1412776"/>
            <a:ext cx="6552728" cy="4914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Фото-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5656" y="1340768"/>
            <a:ext cx="6912768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Проекты</a:t>
            </a:r>
            <a:endParaRPr lang="ru-RU" sz="48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Новоселье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«Наши любимцы»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Юные экскурсоводы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</a:t>
            </a: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Золотая осень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</a:t>
            </a:r>
            <a:r>
              <a:rPr lang="ru-RU" dirty="0"/>
              <a:t> </a:t>
            </a: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«Профессии 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наших родителей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»; </a:t>
            </a:r>
          </a:p>
          <a:p>
            <a:pPr>
              <a:buNone/>
            </a:pP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Вот такими папы были, когда в армии служили», </a:t>
            </a:r>
            <a:endParaRPr lang="ru-RU" b="1" dirty="0" smtClean="0">
              <a:solidFill>
                <a:srgbClr val="542A00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542A00"/>
                </a:solidFill>
                <a:latin typeface="Arial Narrow" pitchFamily="34" charset="0"/>
              </a:rPr>
              <a:t>        «</a:t>
            </a:r>
            <a:r>
              <a:rPr lang="ru-RU" b="1" dirty="0">
                <a:solidFill>
                  <a:srgbClr val="542A00"/>
                </a:solidFill>
                <a:latin typeface="Arial Narrow" pitchFamily="34" charset="0"/>
              </a:rPr>
              <a:t>Руки не простые, руки золотые». </a:t>
            </a:r>
          </a:p>
        </p:txBody>
      </p:sp>
      <p:pic>
        <p:nvPicPr>
          <p:cNvPr id="7" name="Содержимое 6" descr="144592811231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contrast="10000"/>
          </a:blip>
          <a:srcRect l="1783"/>
          <a:stretch>
            <a:fillRect/>
          </a:stretch>
        </p:blipFill>
        <p:spPr>
          <a:xfrm>
            <a:off x="4860032" y="1196752"/>
            <a:ext cx="3744416" cy="2351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7084" t="31494" r="27543"/>
          <a:stretch>
            <a:fillRect/>
          </a:stretch>
        </p:blipFill>
        <p:spPr bwMode="auto">
          <a:xfrm>
            <a:off x="4860032" y="3789040"/>
            <a:ext cx="3746598" cy="2523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432048" cy="432048"/>
          </a:xfrm>
          <a:prstGeom prst="rect">
            <a:avLst/>
          </a:prstGeom>
        </p:spPr>
      </p:pic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772816"/>
            <a:ext cx="432048" cy="432048"/>
          </a:xfrm>
          <a:prstGeom prst="rect">
            <a:avLst/>
          </a:prstGeom>
        </p:spPr>
      </p:pic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132856"/>
            <a:ext cx="432048" cy="432048"/>
          </a:xfrm>
          <a:prstGeom prst="rect">
            <a:avLst/>
          </a:prstGeom>
        </p:spPr>
      </p:pic>
      <p:pic>
        <p:nvPicPr>
          <p:cNvPr id="13" name="Рисунок 12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36912"/>
            <a:ext cx="432048" cy="432048"/>
          </a:xfrm>
          <a:prstGeom prst="rect">
            <a:avLst/>
          </a:prstGeom>
        </p:spPr>
      </p:pic>
      <p:pic>
        <p:nvPicPr>
          <p:cNvPr id="14" name="Рисунок 13" descr="0_6362f_a987fc80_S.pn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 rot="3513597">
            <a:off x="8187931" y="917344"/>
            <a:ext cx="455302" cy="6504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 descr="0_63630_29da5741_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67425">
            <a:off x="8162169" y="3570133"/>
            <a:ext cx="485965" cy="584449"/>
          </a:xfrm>
          <a:prstGeom prst="rect">
            <a:avLst/>
          </a:prstGeom>
        </p:spPr>
      </p:pic>
      <p:pic>
        <p:nvPicPr>
          <p:cNvPr id="17" name="Рисунок 16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140968"/>
            <a:ext cx="432048" cy="432048"/>
          </a:xfrm>
          <a:prstGeom prst="rect">
            <a:avLst/>
          </a:prstGeom>
        </p:spPr>
      </p:pic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05064"/>
            <a:ext cx="432048" cy="432048"/>
          </a:xfrm>
          <a:prstGeom prst="rect">
            <a:avLst/>
          </a:prstGeom>
        </p:spPr>
      </p:pic>
      <p:pic>
        <p:nvPicPr>
          <p:cNvPr id="19" name="Рисунок 18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5301208"/>
            <a:ext cx="432048" cy="432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1187</Words>
  <Application>Microsoft Office PowerPoint</Application>
  <PresentationFormat>Экран (4:3)</PresentationFormat>
  <Paragraphs>157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Экологическое воспитание дошкольников, посредством приобщения к миру природы </vt:lpstr>
      <vt:lpstr>Слайд 2</vt:lpstr>
      <vt:lpstr>Актуальность</vt:lpstr>
      <vt:lpstr>Проблема</vt:lpstr>
      <vt:lpstr>Цель деятельности</vt:lpstr>
      <vt:lpstr>Задачи</vt:lpstr>
      <vt:lpstr>Программы</vt:lpstr>
      <vt:lpstr>Социально-коммуникативное развитие</vt:lpstr>
      <vt:lpstr>Проекты</vt:lpstr>
      <vt:lpstr>Участие в конкурсах</vt:lpstr>
      <vt:lpstr>Результаты мониторинга</vt:lpstr>
      <vt:lpstr>Познавательного развитие</vt:lpstr>
      <vt:lpstr>Участие в конкурсах</vt:lpstr>
      <vt:lpstr>Слайд 14</vt:lpstr>
      <vt:lpstr>Результаты мониторинга</vt:lpstr>
      <vt:lpstr>Речевое развитие</vt:lpstr>
      <vt:lpstr>Проекты</vt:lpstr>
      <vt:lpstr>Результаты мониторинга</vt:lpstr>
      <vt:lpstr>Художественно-эстетическое развитие</vt:lpstr>
      <vt:lpstr>Проекты</vt:lpstr>
      <vt:lpstr>Участие в конкурсах</vt:lpstr>
      <vt:lpstr>Результаты мониторинга</vt:lpstr>
      <vt:lpstr>Физическое развитие</vt:lpstr>
      <vt:lpstr>Результаты мониторинга</vt:lpstr>
      <vt:lpstr>Пропуски по болезни</vt:lpstr>
      <vt:lpstr>Работа с родителями </vt:lpstr>
      <vt:lpstr>Участие в выставках и конкурсах</vt:lpstr>
      <vt:lpstr>Подготовка к школе</vt:lpstr>
      <vt:lpstr>Слайд 29</vt:lpstr>
      <vt:lpstr>Результаты мониторинга</vt:lpstr>
      <vt:lpstr>Слайд 31</vt:lpstr>
      <vt:lpstr>Цель</vt:lpstr>
      <vt:lpstr>Задачи</vt:lpstr>
      <vt:lpstr>Этапы реализации проекта</vt:lpstr>
      <vt:lpstr>Слайд 35</vt:lpstr>
      <vt:lpstr>Слайд 36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44</cp:revision>
  <dcterms:created xsi:type="dcterms:W3CDTF">2016-10-01T06:54:07Z</dcterms:created>
  <dcterms:modified xsi:type="dcterms:W3CDTF">2016-10-01T14:17:55Z</dcterms:modified>
</cp:coreProperties>
</file>