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74" r:id="rId5"/>
    <p:sldId id="275" r:id="rId6"/>
    <p:sldId id="270" r:id="rId7"/>
    <p:sldId id="260" r:id="rId8"/>
    <p:sldId id="271" r:id="rId9"/>
    <p:sldId id="268" r:id="rId10"/>
    <p:sldId id="273" r:id="rId11"/>
    <p:sldId id="269" r:id="rId12"/>
    <p:sldId id="265" r:id="rId13"/>
    <p:sldId id="266" r:id="rId14"/>
    <p:sldId id="272" r:id="rId15"/>
    <p:sldId id="263" r:id="rId16"/>
    <p:sldId id="262" r:id="rId17"/>
    <p:sldId id="261" r:id="rId18"/>
    <p:sldId id="26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09F6-B08C-4D56-BFB1-DA59685A1144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2E9-CABB-414E-B7B2-803C4957C7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09F6-B08C-4D56-BFB1-DA59685A1144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2E9-CABB-414E-B7B2-803C4957C7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09F6-B08C-4D56-BFB1-DA59685A1144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2E9-CABB-414E-B7B2-803C4957C7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09F6-B08C-4D56-BFB1-DA59685A1144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2E9-CABB-414E-B7B2-803C4957C7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09F6-B08C-4D56-BFB1-DA59685A1144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2E9-CABB-414E-B7B2-803C4957C7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09F6-B08C-4D56-BFB1-DA59685A1144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2E9-CABB-414E-B7B2-803C4957C7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09F6-B08C-4D56-BFB1-DA59685A1144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2E9-CABB-414E-B7B2-803C4957C7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09F6-B08C-4D56-BFB1-DA59685A1144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2E9-CABB-414E-B7B2-803C4957C7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09F6-B08C-4D56-BFB1-DA59685A1144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2E9-CABB-414E-B7B2-803C4957C7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09F6-B08C-4D56-BFB1-DA59685A1144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2E9-CABB-414E-B7B2-803C4957C7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E09F6-B08C-4D56-BFB1-DA59685A1144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22E9-CABB-414E-B7B2-803C4957C7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E09F6-B08C-4D56-BFB1-DA59685A1144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522E9-CABB-414E-B7B2-803C4957C7E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488" y="7143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142984"/>
            <a:ext cx="8286808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28596" y="0"/>
            <a:ext cx="8001055" cy="1754326"/>
          </a:xfrm>
          <a:prstGeom prst="rect">
            <a:avLst/>
          </a:prstGeom>
          <a:noFill/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Инновационные методы и технологии в развитии</a:t>
            </a:r>
          </a:p>
          <a:p>
            <a:pPr algn="ctr"/>
            <a:r>
              <a:rPr lang="ru-R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двигательной активности детей</a:t>
            </a:r>
            <a:endParaRPr lang="ru-RU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8" name="Picture 5" descr="DSC024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00043"/>
            <a:ext cx="8429684" cy="5838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85728"/>
            <a:ext cx="7958938" cy="5969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6145" name="Picture 1" descr="F:\открвтое занятие  фото шумилина\IMG_6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57167"/>
            <a:ext cx="4572032" cy="5786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146" name="Picture 2" descr="F:\открвтое занятие  фото шумилина\IMG_63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5794"/>
            <a:ext cx="4286280" cy="5789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2" descr="F:\фото физ-ра\DSC02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14686"/>
            <a:ext cx="4643470" cy="3501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9963" y="0"/>
            <a:ext cx="5334037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ая прямоугольная выноска 8"/>
          <p:cNvSpPr/>
          <p:nvPr/>
        </p:nvSpPr>
        <p:spPr>
          <a:xfrm rot="20172647">
            <a:off x="278709" y="756456"/>
            <a:ext cx="4135604" cy="1958088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В основной части: это разнообразные упражнения на развитие силы, ловкости, выносливости, в т.ч. с различными атрибутами. 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0042"/>
            <a:ext cx="8107078" cy="60803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67868"/>
            <a:ext cx="8572560" cy="61615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0" y="-142900"/>
            <a:ext cx="9144000" cy="6858000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 rot="20185259">
            <a:off x="142716" y="529890"/>
            <a:ext cx="3357586" cy="1356704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4. В заключительной части (массаж и </a:t>
            </a:r>
            <a:r>
              <a:rPr lang="ru-RU" sz="2000" b="1" dirty="0" err="1" smtClean="0">
                <a:solidFill>
                  <a:srgbClr val="C00000"/>
                </a:solidFill>
              </a:rPr>
              <a:t>самомассаж</a:t>
            </a:r>
            <a:r>
              <a:rPr lang="ru-RU" sz="2000" b="1" dirty="0" smtClean="0">
                <a:solidFill>
                  <a:srgbClr val="C00000"/>
                </a:solidFill>
              </a:rPr>
              <a:t>).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357562"/>
            <a:ext cx="3850032" cy="30718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0"/>
            <a:ext cx="4453473" cy="33401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571876"/>
            <a:ext cx="3643338" cy="2732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47334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3073" name="Picture 1" descr="F:\открвтое занятие  фото шумилина\IMG_63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5860"/>
            <a:ext cx="4018387" cy="5357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кругленная прямоугольная выноска 7"/>
          <p:cNvSpPr/>
          <p:nvPr/>
        </p:nvSpPr>
        <p:spPr>
          <a:xfrm rot="20275870">
            <a:off x="68935" y="650723"/>
            <a:ext cx="4147398" cy="13161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В подвижных играх и эстафетах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F:\открвтое занятие  фото шумилина\IMG_64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85728"/>
            <a:ext cx="3643338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F:\открвтое занятие  фото шумилина\IMG_63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429000"/>
            <a:ext cx="3880176" cy="291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 rot="20562448">
            <a:off x="-101406" y="355137"/>
            <a:ext cx="3965788" cy="882293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6. В праздниках.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7" name="Picture 5" descr="IMGP06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00438"/>
            <a:ext cx="4214842" cy="3161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42852"/>
            <a:ext cx="4381531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H:\23 февраля подготов\IMG_12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71876"/>
            <a:ext cx="4000528" cy="3000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H:\23 февраля подготов\IMG_12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455499">
            <a:off x="1071823" y="835014"/>
            <a:ext cx="3441023" cy="258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357158" y="214290"/>
            <a:ext cx="8286808" cy="56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u="sng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sng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Цель:</a:t>
            </a:r>
            <a:r>
              <a:rPr kumimoji="0" lang="ru-RU" sz="40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определить значение степ – аэробики в развитии двигательной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активости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детей старшего дошкольного возраста.</a:t>
            </a:r>
            <a:endParaRPr lang="ru-RU" sz="1400" dirty="0" smtClean="0">
              <a:solidFill>
                <a:srgbClr val="C00000"/>
              </a:solidFill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Формировать оптимальную двигательную активность дошкольника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посредством  использования нетрадиционного физкультурного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оборудования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степ-скамейки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, и помпонов 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черлидинга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sng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Задачи:</a:t>
            </a:r>
            <a:r>
              <a:rPr kumimoji="0" lang="ru-RU" sz="40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40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воспитание привычки к здоровому образу жизни;</a:t>
            </a:r>
            <a:endParaRPr lang="ru-RU" sz="900" dirty="0" smtClean="0">
              <a:solidFill>
                <a:srgbClr val="C00000"/>
              </a:solidFill>
              <a:latin typeface="Arial Black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накопление и обогащение двигательного опыта детей - овладение элементами основных движений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черлидинга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степ-аэробики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lang="ru-RU" sz="900" dirty="0" smtClean="0">
              <a:solidFill>
                <a:srgbClr val="C00000"/>
              </a:solidFill>
              <a:latin typeface="Arial Black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развитие физических качеств;</a:t>
            </a:r>
            <a:endParaRPr lang="ru-RU" sz="900" dirty="0" smtClean="0">
              <a:solidFill>
                <a:srgbClr val="C00000"/>
              </a:solidFill>
              <a:latin typeface="Arial Black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повышение двигательной активности детей в режиме дня;</a:t>
            </a:r>
            <a:endParaRPr lang="ru-RU" sz="900" dirty="0" smtClean="0">
              <a:solidFill>
                <a:srgbClr val="C00000"/>
              </a:solidFill>
              <a:latin typeface="Arial Black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развитие психических качеств: внимания, мышления, памяти;</a:t>
            </a:r>
            <a:endParaRPr lang="ru-RU" sz="900" dirty="0" smtClean="0">
              <a:solidFill>
                <a:srgbClr val="C00000"/>
              </a:solidFill>
              <a:latin typeface="Arial Black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формирование уверенности в себе и  самооценки;</a:t>
            </a:r>
            <a:endParaRPr lang="ru-RU" sz="900" dirty="0" smtClean="0">
              <a:solidFill>
                <a:srgbClr val="C00000"/>
              </a:solidFill>
              <a:latin typeface="Arial Black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развитие чувства сплоченности, чувства команды;</a:t>
            </a:r>
            <a:endParaRPr lang="ru-RU" sz="900" dirty="0" smtClean="0">
              <a:solidFill>
                <a:srgbClr val="C00000"/>
              </a:solidFill>
              <a:latin typeface="Arial Black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развитие интереса к спорту и популяризация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черлидинга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степ-аэробики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 среди дошкольников.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428596" y="1"/>
            <a:ext cx="821537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76450" algn="l"/>
              </a:tabLst>
            </a:pPr>
            <a:endParaRPr kumimoji="0" lang="ru-RU" sz="14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76450" algn="l"/>
              </a:tabLst>
            </a:pPr>
            <a:endParaRPr lang="ru-RU" sz="1400" u="sng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Основные формы реализации: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1400" b="0" i="0" u="sng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Утренняя гимнастика(1раз в неделю пятница)</a:t>
            </a:r>
            <a:endParaRPr lang="ru-RU" sz="900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НОД (использование нестандартного оборудования, </a:t>
            </a:r>
            <a:r>
              <a:rPr lang="ru-RU" sz="1400" dirty="0" err="1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степ-досок</a:t>
            </a:r>
            <a:r>
              <a:rPr lang="ru-RU" sz="1400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, на занятиях) </a:t>
            </a:r>
            <a:endParaRPr lang="ru-RU" sz="900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Оснащение предметно-развивающей сферы оборудованием для реализации проекта.</a:t>
            </a:r>
            <a:endParaRPr lang="ru-RU" sz="900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Работа с родителями ( изготовление </a:t>
            </a:r>
            <a:r>
              <a:rPr lang="ru-RU" sz="1400" dirty="0" err="1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степ-досок</a:t>
            </a:r>
            <a:r>
              <a:rPr lang="ru-RU" sz="1400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lang="ru-RU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7645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7645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3" name="Рисунок 8" descr="http://images.todre.com.ua/1/35/841479/step-platforma-derevyannaya-f8414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214686"/>
            <a:ext cx="2690518" cy="1728807"/>
          </a:xfrm>
          <a:prstGeom prst="rect">
            <a:avLst/>
          </a:prstGeom>
          <a:noFill/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57200" y="2857496"/>
            <a:ext cx="674736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7554" y="2786059"/>
            <a:ext cx="54292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</a:rPr>
              <a:t>Степ — это ступенька высотой не более 8 см, шириной — 25 см, длиной — 40 см. </a:t>
            </a:r>
          </a:p>
          <a:p>
            <a:r>
              <a:rPr lang="ru-RU" sz="1400" dirty="0" smtClean="0">
                <a:solidFill>
                  <a:srgbClr val="C00000"/>
                </a:solidFill>
              </a:rPr>
              <a:t>Занятия </a:t>
            </a:r>
            <a:r>
              <a:rPr lang="ru-RU" sz="1400" dirty="0" err="1" smtClean="0">
                <a:solidFill>
                  <a:srgbClr val="C00000"/>
                </a:solidFill>
              </a:rPr>
              <a:t>степ-аэробикой</a:t>
            </a:r>
            <a:r>
              <a:rPr lang="ru-RU" sz="1400" dirty="0" smtClean="0">
                <a:solidFill>
                  <a:srgbClr val="C00000"/>
                </a:solidFill>
              </a:rPr>
              <a:t> обязательно сопровождаются бодрой, ритмичной музыкой, которая создает у детей хорошее настроение. </a:t>
            </a:r>
            <a:r>
              <a:rPr lang="ru-RU" sz="1400" dirty="0" err="1" smtClean="0">
                <a:solidFill>
                  <a:srgbClr val="C00000"/>
                </a:solidFill>
              </a:rPr>
              <a:t>Степ-аэробикой</a:t>
            </a:r>
            <a:r>
              <a:rPr lang="ru-RU" sz="1400" dirty="0" smtClean="0">
                <a:solidFill>
                  <a:srgbClr val="C00000"/>
                </a:solidFill>
              </a:rPr>
              <a:t> можно заниматься в различных вариантах: </a:t>
            </a:r>
          </a:p>
          <a:p>
            <a:r>
              <a:rPr lang="ru-RU" sz="1400" dirty="0" smtClean="0">
                <a:solidFill>
                  <a:srgbClr val="C00000"/>
                </a:solidFill>
              </a:rPr>
              <a:t>— в форме полных занятий оздоровительно-тренирующего характера с детьми старшего дошкольного возраста, продолжительностью 25—35 мин.;</a:t>
            </a:r>
            <a:br>
              <a:rPr lang="ru-RU" sz="1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rgbClr val="C00000"/>
                </a:solidFill>
              </a:rPr>
              <a:t>— как часть занятия (продолжительность от 10 до 15 мин.);</a:t>
            </a:r>
            <a:br>
              <a:rPr lang="ru-RU" sz="1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rgbClr val="C00000"/>
                </a:solidFill>
              </a:rPr>
              <a:t>— в форме утренней гимнастики, что усиливает ее оздоровительный и эмоциональный эффект;</a:t>
            </a:r>
            <a:br>
              <a:rPr lang="ru-RU" sz="1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rgbClr val="C00000"/>
                </a:solidFill>
              </a:rPr>
              <a:t>— в показательных выступлениях детей на праздниках;</a:t>
            </a:r>
            <a:br>
              <a:rPr lang="ru-RU" sz="1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rgbClr val="C00000"/>
                </a:solidFill>
              </a:rPr>
              <a:t>— как степ-развлечение.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" name="Рисунок 3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7158" y="642918"/>
            <a:ext cx="842968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>
                <a:solidFill>
                  <a:srgbClr val="C00000"/>
                </a:solidFill>
              </a:rPr>
              <a:t>Для сохранения правильного положения тела во время степ - аэробики необходимо:</a:t>
            </a:r>
          </a:p>
          <a:p>
            <a:endParaRPr lang="ru-RU" sz="2400" b="1" i="1" u="sng" dirty="0" smtClean="0">
              <a:solidFill>
                <a:srgbClr val="C00000"/>
              </a:solidFill>
            </a:endParaRPr>
          </a:p>
          <a:p>
            <a:endParaRPr lang="ru-RU" sz="2400" b="1" i="1" dirty="0" smtClean="0">
              <a:solidFill>
                <a:srgbClr val="C00000"/>
              </a:solidFill>
            </a:endParaRPr>
          </a:p>
          <a:p>
            <a:pPr lvl="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C00000"/>
                </a:solidFill>
              </a:rPr>
              <a:t>Держать плечи развёрнутыми, грудь вперёд, ягодицы напряжёнными, колени расслабленными;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C00000"/>
                </a:solidFill>
              </a:rPr>
              <a:t>Избегать перенапряжения в коленных суставах;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C00000"/>
                </a:solidFill>
              </a:rPr>
              <a:t>Избегать излишнего прогиба спины;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C00000"/>
                </a:solidFill>
              </a:rPr>
              <a:t>Не делать наклон вперёд от бедра, наклонятся всем телом;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C00000"/>
                </a:solidFill>
              </a:rPr>
              <a:t>При подъёме или опускании со степ - платформы всегда использовать безопасный метод подъёма;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C00000"/>
                </a:solidFill>
              </a:rPr>
              <a:t>Стоя лицом к  степ - платформе, подниматься, работая ногами, но не спиной;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C00000"/>
                </a:solidFill>
              </a:rPr>
              <a:t>Держать степ-платформу близко к телу при её переносе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28595" y="428604"/>
            <a:ext cx="8429685" cy="303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Основные правила техники выполнения степ - аэробики: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Выполнять шаги в центр степ - платформы;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Ставить на степ-платформу всю подошву ступни при подъёме, а, спускаясь, ставить ногу с носка на пятку, прежде чем сделать следующий шаг;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Опускаясь со степ - платформы, оставаться стоять достаточно близко к ней. Не отступать больше, чем на длину ступни от степ - платформы;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Не начинать обучение детей работе рук, пока они не овладеют в совершенстве, движениями ног;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Делать шаг с лёгкостью, не ударять по степ - платформе ногами.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3714752"/>
            <a:ext cx="82868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319088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Структура занятий </a:t>
            </a:r>
            <a:endParaRPr lang="ru-RU" sz="1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</a:tabLst>
            </a:pPr>
            <a:r>
              <a:rPr lang="ru-RU" sz="16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На практике мы встречаемся с различными видами занятий, которые определяются целевыми задачами: развитием выносливости, силы, гибкости, координации движений, профилактикой различных заболеваний и т.д. В зависимости от целевой задачи и организационной формы можно условно выделить несколько типов занятий:</a:t>
            </a:r>
            <a:endParaRPr lang="ru-RU" sz="1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319088" algn="l"/>
              </a:tabLst>
            </a:pPr>
            <a:r>
              <a:rPr lang="ru-RU" sz="16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обучающий, свойственный оздоровительной тренировке для начинающих;</a:t>
            </a:r>
            <a:endParaRPr lang="ru-RU" sz="1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319088" algn="l"/>
              </a:tabLst>
            </a:pPr>
            <a:r>
              <a:rPr lang="ru-RU" sz="16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тренировочный,</a:t>
            </a:r>
            <a:endParaRPr lang="ru-RU" sz="1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319088" algn="l"/>
              </a:tabLst>
            </a:pPr>
            <a:r>
              <a:rPr lang="ru-RU" sz="16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контрольный - выступление на празднике;</a:t>
            </a:r>
            <a:endParaRPr lang="ru-RU" sz="1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</a:tabLst>
            </a:pPr>
            <a:r>
              <a:rPr lang="ru-RU" sz="16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Структура занятия  может видоизменяться в зависимости от целей, задач, вида аэробики.</a:t>
            </a:r>
            <a:endParaRPr lang="ru-RU" sz="1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-142908" y="-214338"/>
            <a:ext cx="9144000" cy="6858000"/>
          </a:xfrm>
          <a:prstGeom prst="rect">
            <a:avLst/>
          </a:prstGeom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85720" y="142852"/>
            <a:ext cx="492922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1266" name="Picture 2" descr="F:\открвтое занятие  фото шумилина\IMG_6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429000"/>
            <a:ext cx="4636601" cy="321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Скругленная прямоугольная выноска 7"/>
          <p:cNvSpPr/>
          <p:nvPr/>
        </p:nvSpPr>
        <p:spPr>
          <a:xfrm rot="20443336">
            <a:off x="-9311" y="416075"/>
            <a:ext cx="5347069" cy="2349841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lang="ru-RU" sz="3200" u="sng" dirty="0" smtClean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Область применения степа довольно широка</a:t>
            </a:r>
            <a:endParaRPr lang="ru-RU" sz="3200" u="sng" dirty="0" smtClean="0">
              <a:solidFill>
                <a:srgbClr val="C00000"/>
              </a:solidFill>
              <a:latin typeface="Monotype Corsiva" pitchFamily="66" charset="0"/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На занятиях по физкультуре степ-платформа используется на каждом этапе:</a:t>
            </a:r>
            <a:endParaRPr lang="ru-RU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В водной части;  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714488"/>
            <a:ext cx="4071966" cy="4429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8290560" cy="6217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8456371" cy="6342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 rot="20798884">
            <a:off x="285720" y="571480"/>
            <a:ext cx="5786478" cy="2214578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В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общеразвивающих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упражнениях, которые выполняются в виде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степ-аэробики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в разных исходных положениях на степе (стоя, сидя, лёжа), что развивает чувство равновесия, координацию и способствует развитию ориентировки в пространстве. </a:t>
            </a:r>
            <a:endParaRPr lang="ru-RU" b="1" dirty="0" smtClean="0">
              <a:solidFill>
                <a:srgbClr val="C00000"/>
              </a:solidFill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282" y="2000240"/>
            <a:ext cx="4357718" cy="4034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3214686"/>
            <a:ext cx="4730944" cy="3548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521</Words>
  <Application>Microsoft Office PowerPoint</Application>
  <PresentationFormat>Экран (4:3)</PresentationFormat>
  <Paragraphs>78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17</cp:revision>
  <dcterms:created xsi:type="dcterms:W3CDTF">2016-02-22T17:49:40Z</dcterms:created>
  <dcterms:modified xsi:type="dcterms:W3CDTF">2016-02-24T09:33:50Z</dcterms:modified>
</cp:coreProperties>
</file>