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B2AA1-5DC9-472A-9E42-D3062EA7AF2F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0DC5-6D48-40E0-A068-436DCFCD0C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B2AA1-5DC9-472A-9E42-D3062EA7AF2F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0DC5-6D48-40E0-A068-436DCFCD0C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B2AA1-5DC9-472A-9E42-D3062EA7AF2F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0DC5-6D48-40E0-A068-436DCFCD0C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B2AA1-5DC9-472A-9E42-D3062EA7AF2F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0DC5-6D48-40E0-A068-436DCFCD0C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B2AA1-5DC9-472A-9E42-D3062EA7AF2F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0DC5-6D48-40E0-A068-436DCFCD0C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B2AA1-5DC9-472A-9E42-D3062EA7AF2F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0DC5-6D48-40E0-A068-436DCFCD0C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B2AA1-5DC9-472A-9E42-D3062EA7AF2F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0DC5-6D48-40E0-A068-436DCFCD0C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B2AA1-5DC9-472A-9E42-D3062EA7AF2F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0DC5-6D48-40E0-A068-436DCFCD0C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B2AA1-5DC9-472A-9E42-D3062EA7AF2F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0DC5-6D48-40E0-A068-436DCFCD0C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B2AA1-5DC9-472A-9E42-D3062EA7AF2F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0DC5-6D48-40E0-A068-436DCFCD0C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B2AA1-5DC9-472A-9E42-D3062EA7AF2F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0DC5-6D48-40E0-A068-436DCFCD0C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B2AA1-5DC9-472A-9E42-D3062EA7AF2F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50DC5-6D48-40E0-A068-436DCFCD0C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58211" y="188640"/>
            <a:ext cx="4872322" cy="1152129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МБДОУ «Ромодановский детский сад комбинированного вида»</a:t>
            </a: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Презентация</a:t>
            </a: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 тему: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9912" y="1412776"/>
            <a:ext cx="5184576" cy="3672408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ru-RU" sz="3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Художественно-эстетическое воспитание в нерегламентированной деятельности</a:t>
            </a:r>
            <a:endParaRPr lang="ru-RU" sz="3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5949280"/>
            <a:ext cx="4572000" cy="9087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Выполнила: Томилина Л. С. (воспитатель высшей квалификационной категории</a:t>
            </a:r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р. «Колобок»</a:t>
            </a:r>
            <a:endParaRPr lang="ru-RU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32040" y="260649"/>
            <a:ext cx="3526160" cy="720079"/>
          </a:xfrm>
        </p:spPr>
        <p:txBody>
          <a:bodyPr>
            <a:normAutofit fontScale="90000"/>
          </a:bodyPr>
          <a:lstStyle/>
          <a:p>
            <a:endParaRPr lang="ru-RU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00392" y="6093296"/>
            <a:ext cx="680120" cy="409600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pic>
        <p:nvPicPr>
          <p:cNvPr id="6" name="Рисунок 5" descr="DSC005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12976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05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212976"/>
            <a:ext cx="4860032" cy="3645024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softEdge rad="112500"/>
          </a:effectLst>
        </p:spPr>
      </p:pic>
      <p:pic>
        <p:nvPicPr>
          <p:cNvPr id="7" name="Рисунок 6" descr="DSC005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8011" y="0"/>
            <a:ext cx="4475989" cy="335699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softEdge rad="112500"/>
          </a:effectLst>
        </p:spPr>
      </p:pic>
      <p:pic>
        <p:nvPicPr>
          <p:cNvPr id="4" name="Рисунок 3" descr="DSC0056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5076056" cy="3487030"/>
          </a:xfrm>
          <a:prstGeom prst="rect">
            <a:avLst/>
          </a:prstGeom>
          <a:ln>
            <a:solidFill>
              <a:srgbClr val="00B0F0"/>
            </a:solidFill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88640"/>
            <a:ext cx="8640960" cy="1728192"/>
          </a:xfrm>
        </p:spPr>
        <p:txBody>
          <a:bodyPr>
            <a:normAutofit/>
          </a:bodyPr>
          <a:lstStyle/>
          <a:p>
            <a:r>
              <a:rPr lang="ru-RU" dirty="0" smtClean="0"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центре «Волшебный карандаш» каждому воспитаннику предоставлена возможность для самостоятельной художественной деятельности</a:t>
            </a:r>
            <a:endParaRPr lang="ru-RU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005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772816"/>
            <a:ext cx="4608512" cy="3456384"/>
          </a:xfrm>
          <a:prstGeom prst="rect">
            <a:avLst/>
          </a:prstGeom>
          <a:ln>
            <a:solidFill>
              <a:srgbClr val="0070C0"/>
            </a:solidFill>
          </a:ln>
          <a:effectLst>
            <a:softEdge rad="112500"/>
          </a:effectLst>
        </p:spPr>
      </p:pic>
      <p:pic>
        <p:nvPicPr>
          <p:cNvPr id="5" name="Рисунок 4" descr="DSC005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3212976"/>
            <a:ext cx="4860032" cy="3645024"/>
          </a:xfrm>
          <a:prstGeom prst="rect">
            <a:avLst/>
          </a:prstGeom>
          <a:ln>
            <a:solidFill>
              <a:srgbClr val="0070C0"/>
            </a:solidFill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SC005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580112" cy="4185084"/>
          </a:xfrm>
          <a:prstGeom prst="rect">
            <a:avLst/>
          </a:prstGeom>
          <a:ln>
            <a:solidFill>
              <a:srgbClr val="0070C0"/>
            </a:solidFill>
          </a:ln>
          <a:effectLst>
            <a:softEdge rad="112500"/>
          </a:effectLst>
        </p:spPr>
      </p:pic>
      <p:pic>
        <p:nvPicPr>
          <p:cNvPr id="6" name="Рисунок 5" descr="DSC005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2852936"/>
            <a:ext cx="5580112" cy="4185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260648"/>
            <a:ext cx="4240560" cy="288032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Центр «В гостях у сказки» представлен произведениями фольклора, народными сказками и детской художественной литературой</a:t>
            </a:r>
            <a:endParaRPr lang="ru-RU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 descr="DSC005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34934"/>
            <a:ext cx="5364088" cy="4023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04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475989" cy="3356992"/>
          </a:xfrm>
          <a:prstGeom prst="rect">
            <a:avLst/>
          </a:prstGeom>
          <a:ln>
            <a:solidFill>
              <a:srgbClr val="0070C0"/>
            </a:solidFill>
          </a:ln>
          <a:effectLst>
            <a:softEdge rad="112500"/>
          </a:effectLst>
        </p:spPr>
      </p:pic>
      <p:pic>
        <p:nvPicPr>
          <p:cNvPr id="7" name="Рисунок 6" descr="DSC005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03574" y="3645024"/>
            <a:ext cx="384042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DSC004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16149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04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91018"/>
            <a:ext cx="4355976" cy="326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05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79978" y="3284984"/>
            <a:ext cx="4764021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SC005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436096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05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2780928"/>
            <a:ext cx="5436096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0"/>
            <a:ext cx="6152728" cy="206084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«Театр» наполнен пальчиковыми и перчаточными куклами, настольными театрами и шапочками масками, деталями костюмов и сказочными атрибутами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00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916832"/>
            <a:ext cx="6480721" cy="49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DSC000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292080" cy="3861048"/>
          </a:xfrm>
          <a:prstGeom prst="rect">
            <a:avLst/>
          </a:prstGeom>
          <a:ln>
            <a:solidFill>
              <a:srgbClr val="0070C0"/>
            </a:solidFill>
          </a:ln>
          <a:effectLst>
            <a:softEdge rad="112500"/>
          </a:effectLst>
        </p:spPr>
      </p:pic>
      <p:pic>
        <p:nvPicPr>
          <p:cNvPr id="7" name="Рисунок 6" descr="DSC000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0"/>
            <a:ext cx="5148064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000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20988"/>
            <a:ext cx="4860032" cy="353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000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3257600"/>
            <a:ext cx="4427984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DSC000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0"/>
            <a:ext cx="5076056" cy="3807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00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726923"/>
            <a:ext cx="5508103" cy="4131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SC00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5436096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05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79978" y="3284984"/>
            <a:ext cx="4764021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99992" y="188640"/>
            <a:ext cx="4464496" cy="2736305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«Введите 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мир искусства малыша,</a:t>
            </a:r>
            <a:b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он узнает, как сказка хороша,</a:t>
            </a:r>
            <a:b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Проникнется и мудростью и добротой,</a:t>
            </a:r>
            <a:b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с чувством сказочным пойдет он жизненной </a:t>
            </a: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тропой»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420888"/>
            <a:ext cx="8424936" cy="2592288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Дошкольное детство – это наиболее благоприятный период развития у детей способности воспринимать, чувствовать прекрасное в жизни и искусстве, а также стремление ребенка самому участвовать в преображении окружающего мира по </a:t>
            </a:r>
            <a:endParaRPr lang="ru-RU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B05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законам </a:t>
            </a:r>
            <a:r>
              <a:rPr lang="ru-RU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красоты.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1772816"/>
            <a:ext cx="6728792" cy="3744416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Немаловажное значение в художественно-эстетическом развитии детей играет и музыка, которая обогащает внутренний мир ребенка, способствует развитию чувств и эмоциональных переживаний. Главное научить малыша не просто слушать, а вслушиваться (в звуки живой природы, замечать характер музыкальных произведений и т.д.)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92D05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SC005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820139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05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2942946"/>
            <a:ext cx="5220072" cy="3915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SC005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620688"/>
            <a:ext cx="7956376" cy="5967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DSC005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0"/>
            <a:ext cx="5436096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05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72916"/>
            <a:ext cx="5580112" cy="4185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415401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Особое внимание в системе работы по художественно-эстетическому воспитанию следует уделять взаимодействию с семьей. Все это создает атмосферу доверия, взаимного уважения, обеспечивает целостное развитие личности ребенка и способствует повышению культурного уровня родителей и их компетентности в области воспитания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DSC001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0"/>
            <a:ext cx="5724128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01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266982"/>
            <a:ext cx="4788024" cy="359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01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12976"/>
            <a:ext cx="4932040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SC001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836712"/>
            <a:ext cx="7812360" cy="5424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SC003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8076389" cy="6057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SC003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759882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03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268760"/>
            <a:ext cx="3579862" cy="4773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03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2298171"/>
            <a:ext cx="3419872" cy="4559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Осенний Каламбур семьи Ведяшкиных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996953"/>
            <a:ext cx="5148063" cy="3861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Не разлучные друзья семьи Томилиных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220072" cy="3915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Осення композиция семьи Елисеевых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4022" y="0"/>
            <a:ext cx="437997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Чудо корабль семьи Виляевых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645024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196752"/>
            <a:ext cx="6400800" cy="4824536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Художественно-эстетическое воспитание – целенаправленный процесс формирования творческой личности, способной воспринимать, чувствовать, оценивать прекрасное и создавать художественные ценности.</a:t>
            </a:r>
          </a:p>
          <a:p>
            <a:r>
              <a:rPr lang="ru-RU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Понятие эстетического воспитания включает в себя категории эстетического отношения к природе, труду, общественной жизни, быту, искусству. Очень важно, чтобы эстетическое воспитание начиналось с самых ранних лет, поскольку эстетические чувства пронизывают всю жизнедеятельность человека, проявляются в его поведении и во многом определяют его жизненную позицию.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268760"/>
            <a:ext cx="6696744" cy="4320480"/>
          </a:xfrm>
        </p:spPr>
        <p:txBody>
          <a:bodyPr>
            <a:normAutofit/>
          </a:bodyPr>
          <a:lstStyle/>
          <a:p>
            <a:r>
              <a:rPr lang="ru-RU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Очевидно, что в будущем не каждый ребенок станет художником или актером, но в любом деле ему помогут творческая активность и развитое воображение, которые не возникают сами по себе, а созревают в его деятельности</a:t>
            </a:r>
            <a:endParaRPr lang="ru-RU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484783"/>
          </a:xfrm>
        </p:spPr>
        <p:txBody>
          <a:bodyPr/>
          <a:lstStyle/>
          <a:p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B05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268760"/>
            <a:ext cx="6264696" cy="5400600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Основная цель системы работы ДОУ в рамках художественно-эстетического развития детей – это развитие творческих способностей каждого воспитанника, с учетом их индивидуальных особенностей. Возможно это благодаря созданию необходимых условий предметно-развивающего пространства учреждения, синтеза различных видов искусства (музыки, театра, живописи и литературы) и интеграции образовательных областей.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908720"/>
            <a:ext cx="7772400" cy="1470025"/>
          </a:xfrm>
        </p:spPr>
        <p:txBody>
          <a:bodyPr>
            <a:noAutofit/>
          </a:bodyPr>
          <a:lstStyle/>
          <a:p>
            <a:r>
              <a:rPr lang="ru-RU" sz="3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Система работы ДОУ в рамках данного направления определяет необходимость использования педагогом в соответствии с возрастом различных форм и видов занятий и развлечений. </a:t>
            </a:r>
            <a:r>
              <a:rPr lang="ru-RU" sz="3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Основные формы работы: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2996952"/>
            <a:ext cx="6840760" cy="3312368"/>
          </a:xfrm>
        </p:spPr>
        <p:txBody>
          <a:bodyPr>
            <a:normAutofit/>
          </a:bodyPr>
          <a:lstStyle/>
          <a:p>
            <a:pPr lvl="0"/>
            <a:r>
              <a:rPr lang="ru-RU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-</a:t>
            </a:r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совместная </a:t>
            </a:r>
            <a:r>
              <a:rPr lang="ru-RU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деятельность педагога с детьми (специально организованная);</a:t>
            </a:r>
          </a:p>
          <a:p>
            <a:pPr lvl="0"/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-самостоятельная </a:t>
            </a:r>
            <a:r>
              <a:rPr lang="ru-RU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деятельность детей (нерегламентированный вид деятельности).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700808"/>
            <a:ext cx="7920880" cy="3888432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Нерегламентированная </a:t>
            </a:r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деятельность – это совместная </a:t>
            </a:r>
            <a:r>
              <a:rPr lang="ru-RU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деятельность детей и педагогов и самостоятельная деятельность </a:t>
            </a:r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детей. Совместная деятельность осуществляется во взаимодействии педагога с детьми вне специально организованных занятиях. Самостоятельная деятельность позволяет ребенку самостоятельно выбрать и реализовать свои интересы и потребности в свободной деятельности.</a:t>
            </a:r>
            <a:endParaRPr lang="ru-RU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76673"/>
            <a:ext cx="8568952" cy="1512167"/>
          </a:xfrm>
        </p:spPr>
        <p:txBody>
          <a:bodyPr>
            <a:noAutofit/>
          </a:bodyPr>
          <a:lstStyle/>
          <a:p>
            <a:r>
              <a:rPr lang="ru-RU" sz="3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Основные задачи организации системы работы ДОУ в рамках художественно-эстетического развития в нерегламентированной деятельности это: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204864"/>
            <a:ext cx="8424936" cy="3433936"/>
          </a:xfrm>
        </p:spPr>
        <p:txBody>
          <a:bodyPr>
            <a:noAutofit/>
          </a:bodyPr>
          <a:lstStyle/>
          <a:p>
            <a:pPr lvl="0"/>
            <a:r>
              <a:rPr lang="ru-RU" sz="2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-сделать </a:t>
            </a:r>
            <a:r>
              <a:rPr lang="ru-RU" sz="22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жизнь воспитанников интересной и содержательной, наполненной яркими впечатлениями и интересными делами, радостью сотворчества взрослых и детей;</a:t>
            </a:r>
          </a:p>
          <a:p>
            <a:pPr lvl="0"/>
            <a:r>
              <a:rPr lang="ru-RU" sz="2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-вызвать </a:t>
            </a:r>
            <a:r>
              <a:rPr lang="ru-RU" sz="22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интерес к музыкально-театрализованной, литературной и художественно-изобразительной деятельности;</a:t>
            </a:r>
          </a:p>
          <a:p>
            <a:pPr lvl="0"/>
            <a:r>
              <a:rPr lang="ru-RU" sz="2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-побуждать </a:t>
            </a:r>
            <a:r>
              <a:rPr lang="ru-RU" sz="22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 импровизации с использованием доступных каждому ребенку средств выразительности;</a:t>
            </a:r>
          </a:p>
          <a:p>
            <a:pPr lvl="0"/>
            <a:r>
              <a:rPr lang="ru-RU" sz="2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-учить </a:t>
            </a:r>
            <a:r>
              <a:rPr lang="ru-RU" sz="22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согласовывать свои действия с действиями партнеров;</a:t>
            </a:r>
          </a:p>
          <a:p>
            <a:pPr lvl="0"/>
            <a:r>
              <a:rPr lang="ru-RU" sz="22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создавать условия для развития грамматически правильной речи.</a:t>
            </a:r>
          </a:p>
          <a:p>
            <a:endParaRPr lang="ru-RU" sz="2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367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Таким образом, система работы ДОУ в рамках художественно-эстетического развития </a:t>
            </a:r>
            <a:r>
              <a:rPr lang="ru-RU" sz="36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детей в нерегламентированной деятельности </a:t>
            </a:r>
            <a:r>
              <a:rPr lang="ru-RU" sz="3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включает в себя: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420888"/>
            <a:ext cx="7128792" cy="4032448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sz="3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организацию </a:t>
            </a:r>
            <a:r>
              <a:rPr lang="ru-RU" sz="3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предметно-развивающего пространства учреждения (экстерьер территории учреждения и микросреда внутренних помещений);</a:t>
            </a:r>
          </a:p>
          <a:p>
            <a:pPr lvl="0"/>
            <a:r>
              <a:rPr lang="ru-RU" sz="3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-совместную </a:t>
            </a:r>
            <a:r>
              <a:rPr lang="ru-RU" sz="3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деятельность взрослых и детей (музыкальной, художественной, литературной и театрализованной);</a:t>
            </a:r>
          </a:p>
          <a:p>
            <a:pPr lvl="0"/>
            <a:r>
              <a:rPr lang="ru-RU" sz="3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-самостоятельную </a:t>
            </a:r>
            <a:r>
              <a:rPr lang="ru-RU" sz="3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деятельность детей в специально созданных условиях (центры театрально-музыкальной и художественно-изобразительной деятельности);</a:t>
            </a:r>
          </a:p>
          <a:p>
            <a:pPr lvl="0"/>
            <a:r>
              <a:rPr lang="ru-RU" sz="3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-взаимодействие </a:t>
            </a:r>
            <a:r>
              <a:rPr lang="ru-RU" sz="3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родителями (создание родительских клубов и семейных театров).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836713"/>
            <a:ext cx="7488832" cy="2088231"/>
          </a:xfrm>
        </p:spPr>
        <p:txBody>
          <a:bodyPr>
            <a:noAutofit/>
          </a:bodyPr>
          <a:lstStyle/>
          <a:p>
            <a:r>
              <a:rPr lang="ru-RU" sz="36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Художественно-эстетическое воспитание  во 2 мл. группе «Колобок» в нерегламентированной деятельности</a:t>
            </a:r>
            <a:endParaRPr lang="ru-RU" sz="36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068960"/>
            <a:ext cx="7448872" cy="2569840"/>
          </a:xfrm>
        </p:spPr>
        <p:txBody>
          <a:bodyPr>
            <a:normAutofit fontScale="85000" lnSpcReduction="10000"/>
          </a:bodyPr>
          <a:lstStyle/>
          <a:p>
            <a:r>
              <a:rPr lang="ru-RU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группе оформлены центры наполненные необходимым оборудованием и материалами. «Театр», «Волшебный карандаш», «Играй-ка», «В гостях у сказки» - это любимые уголки детей для организации как совместной со взрослым, так и самостоятельной деятельности.</a:t>
            </a:r>
            <a:endParaRPr lang="ru-RU" i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661</Words>
  <Application>Microsoft Office PowerPoint</Application>
  <PresentationFormat>Экран (4:3)</PresentationFormat>
  <Paragraphs>35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  МБДОУ «Ромодановский детский сад комбинированного вида» Презентация на тему:</vt:lpstr>
      <vt:lpstr>«Введите в мир искусства малыша, И он узнает, как сказка хороша, Проникнется и мудростью и добротой, И с чувством сказочным пойдет он жизненной тропой» </vt:lpstr>
      <vt:lpstr>Слайд 3</vt:lpstr>
      <vt:lpstr>Цель:</vt:lpstr>
      <vt:lpstr>Система работы ДОУ в рамках данного направления определяет необходимость использования педагогом в соответствии с возрастом различных форм и видов занятий и развлечений. Основные формы работы:</vt:lpstr>
      <vt:lpstr>Слайд 6</vt:lpstr>
      <vt:lpstr>Основные задачи организации системы работы ДОУ в рамках художественно-эстетического развития в нерегламентированной деятельности это:</vt:lpstr>
      <vt:lpstr>Таким образом, система работы ДОУ в рамках художественно-эстетического развития детей в нерегламентированной деятельности включает в себя: </vt:lpstr>
      <vt:lpstr>Художественно-эстетическое воспитание  во 2 мл. группе «Колобок» в нерегламентированной деятельности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тему:</dc:title>
  <dc:creator>qwerty</dc:creator>
  <cp:lastModifiedBy>qwerty</cp:lastModifiedBy>
  <cp:revision>14</cp:revision>
  <dcterms:created xsi:type="dcterms:W3CDTF">2016-03-27T15:03:16Z</dcterms:created>
  <dcterms:modified xsi:type="dcterms:W3CDTF">2016-04-05T14:38:19Z</dcterms:modified>
</cp:coreProperties>
</file>