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805" r:id="rId2"/>
  </p:sldMasterIdLst>
  <p:notesMasterIdLst>
    <p:notesMasterId r:id="rId25"/>
  </p:notesMasterIdLst>
  <p:sldIdLst>
    <p:sldId id="256" r:id="rId3"/>
    <p:sldId id="272" r:id="rId4"/>
    <p:sldId id="287" r:id="rId5"/>
    <p:sldId id="274" r:id="rId6"/>
    <p:sldId id="275" r:id="rId7"/>
    <p:sldId id="276" r:id="rId8"/>
    <p:sldId id="277" r:id="rId9"/>
    <p:sldId id="286" r:id="rId10"/>
    <p:sldId id="258" r:id="rId11"/>
    <p:sldId id="284" r:id="rId12"/>
    <p:sldId id="285" r:id="rId13"/>
    <p:sldId id="283" r:id="rId14"/>
    <p:sldId id="282" r:id="rId15"/>
    <p:sldId id="263" r:id="rId16"/>
    <p:sldId id="281" r:id="rId17"/>
    <p:sldId id="265" r:id="rId18"/>
    <p:sldId id="266" r:id="rId19"/>
    <p:sldId id="280" r:id="rId20"/>
    <p:sldId id="279" r:id="rId21"/>
    <p:sldId id="278" r:id="rId22"/>
    <p:sldId id="273" r:id="rId23"/>
    <p:sldId id="27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BCC92-FB68-4F01-A292-C25A8114406A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E0AE2-2349-4B85-8059-3B0ABDD51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E0AE2-2349-4B85-8059-3B0ABDD5174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79AC2-1E30-42C8-9F98-B19C13BB5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F0DA-9C05-48C9-9215-E123C658EB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36F0-A3C1-40CB-9000-B0C859D5B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09816-8F1C-4CC8-B4DD-9CE72D4D3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CD6AF2-AF02-4900-8021-A290BA829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8C6FF-D3EE-4D96-8CA3-2C542322A0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5B93-242D-4BAC-8B01-69FBAB118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A2739F-AD97-4898-928D-660A94FCDC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F6A9-D59E-4659-8775-FF4801245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6927-5DA6-407B-BA3C-D5AFFA0F4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B8BD-7C23-444A-8394-D88845C6D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526D0-7C96-4C91-B918-DE1689818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97928-C4D7-4439-AF9E-40119B1BD2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268C-3A21-4B0F-8693-E786CEEFCD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02F8-2D13-49DC-9504-B0B20BC722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A8F65-BF45-4602-A60A-1569A853F9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85F56-43D3-4BD9-93A3-1805A8905B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B01E5-EA9F-46AC-894D-BE16B931DB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1F05-84B8-419B-B49A-7FA22465E8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C7891-BEFB-4A3C-9522-CC8D9B2F67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9064A-277F-42E9-A6D8-88F9A8A076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BDB4D-FC30-4B2D-9EC7-8C2AF35545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270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E98B3C-0D99-4890-A2A7-1FF859BDAB4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19" name="plant"/>
          <p:cNvSpPr>
            <a:spLocks noEditPoints="1" noChangeArrowheads="1"/>
          </p:cNvSpPr>
          <p:nvPr/>
        </p:nvSpPr>
        <p:spPr bwMode="auto">
          <a:xfrm>
            <a:off x="0" y="0"/>
            <a:ext cx="1558925" cy="155733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checker dir="vert"/>
  </p:transition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E98B3C-0D99-4890-A2A7-1FF859BDAB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 spd="med">
    <p:checker dir="vert"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rstr.narod.ru/texts/num0203/proh0203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692696"/>
            <a:ext cx="6937944" cy="1063057"/>
          </a:xfrm>
          <a:ln/>
        </p:spPr>
        <p:txBody>
          <a:bodyPr/>
          <a:lstStyle/>
          <a:p>
            <a:r>
              <a:rPr lang="ru-RU" dirty="0" smtClean="0"/>
              <a:t>Семья М.В</a:t>
            </a:r>
            <a:r>
              <a:rPr lang="ru-RU" dirty="0" smtClean="0"/>
              <a:t>. Ломоносова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29190" y="1772816"/>
            <a:ext cx="4214810" cy="1656184"/>
          </a:xfrm>
          <a:ln/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  учитель химии  Куприянова Г.В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M:\Lomonosov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143116"/>
            <a:ext cx="3563495" cy="40386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2357430"/>
            <a:ext cx="6172200" cy="402432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В конце марта - начале апреля 1741 года Ломоносов сообщил Елизавете-Христине, что ему нужно спешно покинуть Германию и вернуться в Россию. Ломоносов обещал жене, что как только он там устроится, то даст ей весть о себе. Попрощавшись с женой, он отбыл в Россию. Когда он отправился в свой Петербург, прочное, обеспеченное будущее рисовалось ему только в желаниях его, в мечте. На самом же деле он ехал в полную неизвестность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357166"/>
            <a:ext cx="6172200" cy="1305876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Отъезд в Россию.</a:t>
            </a:r>
            <a:endParaRPr lang="ru-RU" sz="4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2357430"/>
            <a:ext cx="6386530" cy="4024320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Прошло два года после расставания Ломоносова с женой, но по каким-то причинам ни одного письма от мужа она не получила. Двусмысленное положение то ли брошенной жены, то ли вдовы, конечно, тяготило дочь покойного Генриха </a:t>
            </a:r>
            <a:r>
              <a:rPr lang="ru-RU" sz="2000" i="1" dirty="0" err="1" smtClean="0">
                <a:solidFill>
                  <a:schemeClr val="tx1"/>
                </a:solidFill>
              </a:rPr>
              <a:t>Цильха</a:t>
            </a:r>
            <a:r>
              <a:rPr lang="ru-RU" sz="2000" i="1" dirty="0" smtClean="0">
                <a:solidFill>
                  <a:schemeClr val="tx1"/>
                </a:solidFill>
              </a:rPr>
              <a:t>. Тогда в 1743 году 23-летняя Елизавета-Христина начала поиски мужа.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500042"/>
            <a:ext cx="6286544" cy="121444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Поиски мужа.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500042"/>
            <a:ext cx="6172200" cy="2286016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В феврале 1743 года она обратилась к русскому посланнику в Гааге графу А. Г. Головкину с просьбой переслать ее письмо к мужу. А. Г. Головкин отправил письмо канцлеру А. П. Бестужеву-Рюмину. Тот передал его профессору </a:t>
            </a:r>
            <a:r>
              <a:rPr lang="ru-RU" sz="2000" dirty="0" err="1" smtClean="0">
                <a:solidFill>
                  <a:schemeClr val="tx1"/>
                </a:solidFill>
              </a:rPr>
              <a:t>Штелину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6" name="Picture 2" descr="F:\Картинки.Ломоносов\Бестужем-Рюм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64299"/>
            <a:ext cx="2286016" cy="29935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3" descr="F:\Картинки.Ломоносов\Штели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928934"/>
            <a:ext cx="2473871" cy="2857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Текст 2"/>
          <p:cNvSpPr txBox="1">
            <a:spLocks/>
          </p:cNvSpPr>
          <p:nvPr/>
        </p:nvSpPr>
        <p:spPr>
          <a:xfrm>
            <a:off x="357158" y="6072206"/>
            <a:ext cx="3897312" cy="42862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А. П. Бестужев-Рюмин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7"/>
          <p:cNvSpPr txBox="1">
            <a:spLocks/>
          </p:cNvSpPr>
          <p:nvPr/>
        </p:nvSpPr>
        <p:spPr>
          <a:xfrm>
            <a:off x="5786446" y="5857892"/>
            <a:ext cx="2500330" cy="425448"/>
          </a:xfrm>
          <a:prstGeom prst="roundRect">
            <a:avLst>
              <a:gd name="adj" fmla="val 16667"/>
            </a:avLst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Штелин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3372" y="2071678"/>
            <a:ext cx="4857784" cy="438151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По свидетельству современника, Ломоносов, получив письмо в начале марта от супруги, воскликнул: “Боже мой! Могу ли я ее покинуть? Обстоятельства мешали мне до сего времени не только вывезти ее сюда, но и писать к ней. Теперь же пусть она приедет. Завтра же пошлю ей 100 рублей на дорогу”.</a:t>
            </a:r>
          </a:p>
          <a:p>
            <a:endParaRPr lang="ru-RU" dirty="0"/>
          </a:p>
        </p:txBody>
      </p:sp>
      <p:pic>
        <p:nvPicPr>
          <p:cNvPr id="6" name="Picture 2" descr="img1207639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428868"/>
            <a:ext cx="2652749" cy="36173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3451245"/>
          </a:xfrm>
        </p:spPr>
        <p:txBody>
          <a:bodyPr anchor="t"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Ломоносов не мог сразу же выписать семью к себе: ведь первые семь месяцев по приезде в Петербург он оставался студентом, а потом следствие по делу Шумахера, собственный арест и при всем том неимоверная внешняя загруженность академической работой, равно как и доходящая до самозабвения внутренняя увлеченность великими идеями в науке и в поэзии, всецело подчинили его себе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бы то ни было, Елизавета-Христина прибыла в Петербург к Ломоносову, своему мужу. </a:t>
            </a:r>
          </a:p>
          <a:p>
            <a:pPr algn="just"/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3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Причины разлуки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1604" y="2000240"/>
            <a:ext cx="6858048" cy="466726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Начало новой жизни на родине мужа было для Елизаветы Андреевны, по существу, безотрадным. Дочь их Екатерина-Елизавета скорее всего умерла сразу же по приезде, ибо никаких упоминаний о ее дальнейшей судьбе не сохранилось.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Первые годы совместной семейной жизни Ломоносова с Елизаветой Андреевной были трудны: постоянный недостаток в средствах, смерть первой дочери, рождение и болезни второй, недомогания Елизаветы Андреевны, собственная болезнь Ломоносова. Причем болезнь эта уже тогда была достаточно серьезна.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643834" cy="121444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Первые совместные годы в России.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4714884"/>
            <a:ext cx="7772400" cy="1500187"/>
          </a:xfrm>
        </p:spPr>
        <p:txBody>
          <a:bodyPr anchor="t"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 февраля 1749 года Елизавета Андреевна родила Ломоносову дочь. Ее в память о бабушке (матери Михаила Васильевича) назвали Еленой.  Он показал себя заботливым отцом.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5"/>
            <a:ext cx="7772400" cy="85725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Семейная жизнь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F:\Картинки.Ломоносов\Урожденная Константинова,внучка М.Ломонос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500174"/>
            <a:ext cx="2500330" cy="30997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8794" y="1500174"/>
            <a:ext cx="6715172" cy="4143404"/>
          </a:xfrm>
        </p:spPr>
        <p:txBody>
          <a:bodyPr anchor="t">
            <a:noAutofit/>
          </a:bodyPr>
          <a:lstStyle/>
          <a:p>
            <a:pPr algn="just"/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Супруги Ломоносовы прожили вместе 20 лет - до самой кончины Михаила Васильевича. Так что разговоры о супружеском предательстве Ломоносова, о его попытке убежать от жены и скрыться в России - безосновательны.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28" y="1714488"/>
            <a:ext cx="7143800" cy="1857388"/>
          </a:xfrm>
        </p:spPr>
        <p:txBody>
          <a:bodyPr/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Еще при жизни Ломоносова его дочь Елена Михайловна вышла замуж за сына брянского священника, библиотекаря Екатерины II - Алексея Алексеевича Константинова. Родила сына и трех дочерей.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072362" cy="11430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Потомки Ломоносова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6" name="Picture 2" descr="F:\Картинки.Ломоносов\Урожденная Константинова,внучка М.Ломонос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315419"/>
            <a:ext cx="2857520" cy="35425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2976" y="142852"/>
            <a:ext cx="7358098" cy="2286016"/>
          </a:xfrm>
        </p:spPr>
        <p:txBody>
          <a:bodyPr>
            <a:normAutofit lnSpcReduction="10000"/>
          </a:bodyPr>
          <a:lstStyle/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Одна из их дочерей, Софья Алексеевна, станет женою знаменитого генерала Н. Н. Раевского.</a:t>
            </a:r>
          </a:p>
          <a:p>
            <a:pPr algn="just"/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Старшая дочь Д.И. Менделеева Любовь Дмитриевна была женой А.А. Блока. </a:t>
            </a:r>
          </a:p>
          <a:p>
            <a:endParaRPr lang="ru-RU" dirty="0"/>
          </a:p>
        </p:txBody>
      </p:sp>
      <p:pic>
        <p:nvPicPr>
          <p:cNvPr id="6" name="Picture 3" descr="F:\Картинки.Ломоносов\раевский н.н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14620"/>
            <a:ext cx="3294172" cy="3786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F:\Картинки.Ломоносов\софья алексеев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786058"/>
            <a:ext cx="3143272" cy="40111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8358246" cy="4857783"/>
          </a:xfrm>
        </p:spPr>
        <p:txBody>
          <a:bodyPr anchor="t">
            <a:normAutofit/>
          </a:bodyPr>
          <a:lstStyle/>
          <a:p>
            <a:pPr algn="just"/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Подробнее ознакомиться с жизнью и деятельностью  семьи Михаила Васильевича Ломоносова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78581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42852"/>
            <a:ext cx="7172332" cy="1928826"/>
          </a:xfrm>
        </p:spPr>
        <p:txBody>
          <a:bodyPr>
            <a:normAutofit fontScale="92500" lnSpcReduction="20000"/>
          </a:bodyPr>
          <a:lstStyle/>
          <a:p>
            <a:r>
              <a:rPr lang="ru-RU" sz="3800" i="1" dirty="0" smtClean="0">
                <a:solidFill>
                  <a:schemeClr val="tx1"/>
                </a:solidFill>
              </a:rPr>
              <a:t>Их дочь Мария Николаевна (правнучка Ломоносова) последует за своим мужем декабристом Сергеем Волконским в Сибирь. </a:t>
            </a:r>
          </a:p>
          <a:p>
            <a:endParaRPr lang="ru-RU" dirty="0"/>
          </a:p>
        </p:txBody>
      </p:sp>
      <p:pic>
        <p:nvPicPr>
          <p:cNvPr id="6" name="Picture 2" descr="F:\Картинки.Ломоносов\мария николаевна волконск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3143272" cy="400767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7" name="Picture 3" descr="F:\Картинки.Ломоносов\волконский серге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643182"/>
            <a:ext cx="3419116" cy="4071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4572033"/>
          </a:xfrm>
        </p:spPr>
        <p:txBody>
          <a:bodyPr anchor="t"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Ломоносов… В нём поражает удивительная органичность его натуры, всегда стремившейся через любой предмет, через любую частность постичь мир в его универсальном единстве. Неизменная способность в каждый данный момент видеть мир “в дивной разности”, не дробя при этом самой целостности впечатления, - эта отличительная черта </a:t>
            </a:r>
            <a:r>
              <a:rPr lang="ru-RU" dirty="0" err="1" smtClean="0">
                <a:solidFill>
                  <a:schemeClr val="tx1"/>
                </a:solidFill>
              </a:rPr>
              <a:t>ломоносовского</a:t>
            </a:r>
            <a:r>
              <a:rPr lang="ru-RU" dirty="0" smtClean="0">
                <a:solidFill>
                  <a:schemeClr val="tx1"/>
                </a:solidFill>
              </a:rPr>
              <a:t> гения являлась одновременно одной из коренных черт русского сознания вообще.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Как бы ни был увлечен Михаил Васильевич науками, он никогда не забывал о своей семье. Ломоносов оставался заботливым отцом любящим мужем.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Я считаю, что нам, молодому поколению, следует поучиться тому, как достичь высот в науке и не забыть про своих родных и близких.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3"/>
            <a:ext cx="7772400" cy="71438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714620"/>
            <a:ext cx="7772400" cy="3000396"/>
          </a:xfrm>
        </p:spPr>
        <p:txBody>
          <a:bodyPr anchor="t"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Манолов</a:t>
            </a:r>
            <a:r>
              <a:rPr lang="ru-RU" dirty="0" smtClean="0">
                <a:solidFill>
                  <a:schemeClr val="tx1"/>
                </a:solidFill>
              </a:rPr>
              <a:t>. К. Великие химики. Издательство «Мир» 1976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Лихоткин</a:t>
            </a:r>
            <a:r>
              <a:rPr lang="ru-RU" dirty="0" smtClean="0">
                <a:solidFill>
                  <a:schemeClr val="tx1"/>
                </a:solidFill>
              </a:rPr>
              <a:t> Г.А. Ломоносов в Петербурге. - М.: </a:t>
            </a:r>
            <a:r>
              <a:rPr lang="ru-RU" dirty="0" err="1" smtClean="0">
                <a:solidFill>
                  <a:schemeClr val="tx1"/>
                </a:solidFill>
              </a:rPr>
              <a:t>Инфра-М</a:t>
            </a:r>
            <a:r>
              <a:rPr lang="ru-RU" dirty="0" smtClean="0">
                <a:solidFill>
                  <a:schemeClr val="tx1"/>
                </a:solidFill>
              </a:rPr>
              <a:t>, 2001.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Радовский</a:t>
            </a:r>
            <a:r>
              <a:rPr lang="ru-RU" dirty="0" smtClean="0">
                <a:solidFill>
                  <a:schemeClr val="tx1"/>
                </a:solidFill>
              </a:rPr>
              <a:t> М.И. М.В. Ломоносов и Петербургская Академия наук. М.: Знание, 1999.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http://prstr.narod.ru/texts/num0203/proh0203.htm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http://www.fictionbook.ru/author/lebedev_evgeniyi_nikolaevich/lomonosov/read_online.html?page=15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9"/>
            <a:ext cx="7772400" cy="1214446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используемой литературы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8358246" cy="4857783"/>
          </a:xfrm>
        </p:spPr>
        <p:txBody>
          <a:bodyPr anchor="t"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В России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XVIII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в.есть имя, известное всем нашим соотечественникам без исключения, - Ломоносов. Улицы, университеты, города, физические законы носят его имя. Всякий узнает в школе,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  <a:cs typeface="Times New Roman" pitchFamily="18" charset="0"/>
              </a:rPr>
              <a:t>Как архангельский мужик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  <a:cs typeface="Times New Roman" pitchFamily="18" charset="0"/>
              </a:rPr>
              <a:t>По своей и Божьей воле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  <a:cs typeface="Times New Roman" pitchFamily="18" charset="0"/>
              </a:rPr>
              <a:t>Стал разумен и велик.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Н.Некрасов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И это чистая правда. Ломоносов действительно достоин почтения и как ученый, и как человек из самых низов общества, дошедший до вершин образованности и славы.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Каждый знает Ломоносова как литератора, физика, химика, историка, механика, художника, но мало кто знает о его семье и детях. Именно эту тему я бы хотела раскрыть более подробно.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78581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29124" y="3500438"/>
            <a:ext cx="4422778" cy="2643207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«Ломоносов был великий человек…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Он создал первый университет.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Он, лучше сказать, сам был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первым нашим университетом».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7" descr="L10p1p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4281" y="285728"/>
            <a:ext cx="3766975" cy="507209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1736" y="3929066"/>
            <a:ext cx="6572264" cy="2928934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 smtClean="0"/>
              <a:t>М.В. Ломоносов родился 8 (по новому стилю 19) ноября 1711 г. в деревне </a:t>
            </a:r>
            <a:r>
              <a:rPr lang="ru-RU" b="1" dirty="0" err="1" smtClean="0"/>
              <a:t>Мишанинской</a:t>
            </a:r>
            <a:r>
              <a:rPr lang="ru-RU" b="1" dirty="0" smtClean="0"/>
              <a:t> </a:t>
            </a:r>
            <a:r>
              <a:rPr lang="ru-RU" b="1" dirty="0" err="1" smtClean="0"/>
              <a:t>Куростровской</a:t>
            </a:r>
            <a:r>
              <a:rPr lang="ru-RU" b="1" dirty="0" smtClean="0"/>
              <a:t> волости Двинского уезда Архангелогородской губернии. </a:t>
            </a:r>
          </a:p>
          <a:p>
            <a:pPr algn="just">
              <a:spcBef>
                <a:spcPct val="50000"/>
              </a:spcBef>
            </a:pPr>
            <a:r>
              <a:rPr lang="ru-RU" b="1" dirty="0" smtClean="0"/>
              <a:t>Его отец, Василий </a:t>
            </a:r>
            <a:r>
              <a:rPr lang="ru-RU" b="1" dirty="0" err="1" smtClean="0"/>
              <a:t>Дорофеевич</a:t>
            </a:r>
            <a:r>
              <a:rPr lang="ru-RU" b="1" dirty="0" smtClean="0"/>
              <a:t>, занимался морским промыслом. Мать – Елена Ивановна – дочь дьякона, рано умерла.</a:t>
            </a:r>
          </a:p>
          <a:p>
            <a:endParaRPr lang="ru-RU" dirty="0"/>
          </a:p>
        </p:txBody>
      </p:sp>
      <p:pic>
        <p:nvPicPr>
          <p:cNvPr id="4" name="Picture 7" descr="L10p1p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6608241" cy="40005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4294181" y="2000240"/>
            <a:ext cx="4849819" cy="3357586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М.В. Ломоносова обучил грамоте дьячок местной церкви.</a:t>
            </a:r>
          </a:p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В декабре 1730 г. в морозную ночь  юный Михайло ушел из дома  в Москву, где поступил в Славяно-греко-латинскую академию -  единственное высшее учебное заведение в Москве.</a:t>
            </a:r>
          </a:p>
          <a:p>
            <a:endParaRPr lang="ru-RU" dirty="0"/>
          </a:p>
        </p:txBody>
      </p:sp>
      <p:pic>
        <p:nvPicPr>
          <p:cNvPr id="4" name="Picture 7" descr="L10p1p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1" y="357166"/>
            <a:ext cx="4406919" cy="592933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29190" y="285728"/>
            <a:ext cx="4000528" cy="6407140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В 1735 г. в числе лучших учеников Ломоносов был отправлен в Петербургскую академию наук.</a:t>
            </a:r>
          </a:p>
          <a:p>
            <a:pPr algn="just">
              <a:spcBef>
                <a:spcPct val="50000"/>
              </a:spcBef>
            </a:pPr>
            <a:endParaRPr lang="ru-RU" b="1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Через год в числе трех лучших студентов он командируется в Германию в Марбург, где три года он слушал курс физики и философии, изучал химию и математику.</a:t>
            </a:r>
          </a:p>
          <a:p>
            <a:pPr algn="just">
              <a:spcBef>
                <a:spcPct val="50000"/>
              </a:spcBef>
            </a:pPr>
            <a:endParaRPr lang="ru-RU" b="1" dirty="0" smtClean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chemeClr val="tx1"/>
                </a:solidFill>
              </a:rPr>
              <a:t>В Марбурге он женился на Елизавете Христине </a:t>
            </a:r>
            <a:r>
              <a:rPr lang="ru-RU" b="1" dirty="0" err="1" smtClean="0">
                <a:solidFill>
                  <a:schemeClr val="tx1"/>
                </a:solidFill>
              </a:rPr>
              <a:t>Цильх</a:t>
            </a:r>
            <a:r>
              <a:rPr lang="ru-RU" b="1" dirty="0" smtClean="0">
                <a:solidFill>
                  <a:schemeClr val="tx1"/>
                </a:solidFill>
              </a:rPr>
              <a:t>, а в 1741 г. он вернулся в Петербург.</a:t>
            </a:r>
          </a:p>
          <a:p>
            <a:endParaRPr lang="ru-RU" dirty="0"/>
          </a:p>
        </p:txBody>
      </p:sp>
      <p:pic>
        <p:nvPicPr>
          <p:cNvPr id="4" name="Picture 7" descr="L10p1p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2844" y="1357298"/>
            <a:ext cx="4500594" cy="39290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00232" y="3286124"/>
            <a:ext cx="6243638" cy="33814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Молодой Ломоносов, проживая в Германии, близко сошелся со своей прачкой, а затем решил узаконить эти отношения с ней как порядочный мужчина. Запись в церковной книге реформатской церкви города Марбурга гласит: “6 июня 1740 года обвенчаны: Михаил Ломоносов, кандидат медицины, сын архангельского торговца Василия Ломоносова, и Елизавета-Христина </a:t>
            </a:r>
            <a:r>
              <a:rPr lang="ru-RU" dirty="0" err="1" smtClean="0">
                <a:solidFill>
                  <a:schemeClr val="tx1"/>
                </a:solidFill>
              </a:rPr>
              <a:t>Цильх</a:t>
            </a:r>
            <a:r>
              <a:rPr lang="ru-RU" dirty="0" smtClean="0">
                <a:solidFill>
                  <a:schemeClr val="tx1"/>
                </a:solidFill>
              </a:rPr>
              <a:t>, дочь умершего члена городской думы и церковного старшины Генриха </a:t>
            </a:r>
            <a:r>
              <a:rPr lang="ru-RU" dirty="0" err="1" smtClean="0">
                <a:solidFill>
                  <a:schemeClr val="tx1"/>
                </a:solidFill>
              </a:rPr>
              <a:t>Цильха</a:t>
            </a:r>
            <a:r>
              <a:rPr lang="ru-RU" dirty="0" smtClean="0">
                <a:solidFill>
                  <a:schemeClr val="tx1"/>
                </a:solidFill>
              </a:rPr>
              <a:t>”.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6929486" cy="128586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Жизнь Ломоносова в Марбурге.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6" name="Picture 2" descr="F:\Картинки.Ломоносов\Тут учился ломоносов.Марбур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428736"/>
            <a:ext cx="2654252" cy="16561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571480"/>
            <a:ext cx="7772400" cy="1379543"/>
          </a:xfrm>
        </p:spPr>
        <p:txBody>
          <a:bodyPr anchor="t"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 декабря 1741 года родился сын Иван. 1 января 1742 года в Марбурге крестили его. Однако уже 7 февраля, прожив немногим больше месяца, мальчик умер, а отец даже не подозревал о его существовании. </a:t>
            </a:r>
            <a:endParaRPr lang="ru-RU" dirty="0"/>
          </a:p>
        </p:txBody>
      </p:sp>
      <p:pic>
        <p:nvPicPr>
          <p:cNvPr id="16386" name="Picture 2" descr="F:\Картинки.Ломоносов\же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428868"/>
            <a:ext cx="3286148" cy="40905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Light-blue_flower</Template>
  <TotalTime>258</TotalTime>
  <Words>1104</Words>
  <Application>Microsoft Office PowerPoint</Application>
  <PresentationFormat>Экран (4:3)</PresentationFormat>
  <Paragraphs>72</Paragraphs>
  <Slides>22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Специальное оформление</vt:lpstr>
      <vt:lpstr>Трек</vt:lpstr>
      <vt:lpstr>Семья М.В. Ломоносова</vt:lpstr>
      <vt:lpstr> Цель:</vt:lpstr>
      <vt:lpstr>Введение</vt:lpstr>
      <vt:lpstr>Слайд 4</vt:lpstr>
      <vt:lpstr>Слайд 5</vt:lpstr>
      <vt:lpstr>Слайд 6</vt:lpstr>
      <vt:lpstr>Слайд 7</vt:lpstr>
      <vt:lpstr>Жизнь Ломоносова в Марбурге.</vt:lpstr>
      <vt:lpstr>Слайд 9</vt:lpstr>
      <vt:lpstr>Отъезд в Россию.</vt:lpstr>
      <vt:lpstr>Поиски мужа.</vt:lpstr>
      <vt:lpstr>Слайд 12</vt:lpstr>
      <vt:lpstr>Слайд 13</vt:lpstr>
      <vt:lpstr>Причины разлуки </vt:lpstr>
      <vt:lpstr>Первые совместные годы в России.</vt:lpstr>
      <vt:lpstr>Семейная жизнь</vt:lpstr>
      <vt:lpstr>Слайд 17</vt:lpstr>
      <vt:lpstr>Потомки Ломоносова</vt:lpstr>
      <vt:lpstr>Слайд 19</vt:lpstr>
      <vt:lpstr>Слайд 20</vt:lpstr>
      <vt:lpstr>Заключение</vt:lpstr>
      <vt:lpstr>Список используемой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будни М.В.Ломоносова</dc:title>
  <dc:creator>BenQ CUSTOMER</dc:creator>
  <cp:lastModifiedBy>Windows User</cp:lastModifiedBy>
  <cp:revision>58</cp:revision>
  <dcterms:created xsi:type="dcterms:W3CDTF">2010-01-30T17:59:28Z</dcterms:created>
  <dcterms:modified xsi:type="dcterms:W3CDTF">2016-03-25T10:20:33Z</dcterms:modified>
</cp:coreProperties>
</file>