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956" r:id="rId2"/>
  </p:sldMasterIdLst>
  <p:notesMasterIdLst>
    <p:notesMasterId r:id="rId21"/>
  </p:notesMasterIdLst>
  <p:handoutMasterIdLst>
    <p:handoutMasterId r:id="rId22"/>
  </p:handoutMasterIdLst>
  <p:sldIdLst>
    <p:sldId id="319" r:id="rId3"/>
    <p:sldId id="336" r:id="rId4"/>
    <p:sldId id="342" r:id="rId5"/>
    <p:sldId id="343" r:id="rId6"/>
    <p:sldId id="341" r:id="rId7"/>
    <p:sldId id="331" r:id="rId8"/>
    <p:sldId id="334" r:id="rId9"/>
    <p:sldId id="344" r:id="rId10"/>
    <p:sldId id="345" r:id="rId11"/>
    <p:sldId id="348" r:id="rId12"/>
    <p:sldId id="346" r:id="rId13"/>
    <p:sldId id="349" r:id="rId14"/>
    <p:sldId id="350" r:id="rId15"/>
    <p:sldId id="351" r:id="rId16"/>
    <p:sldId id="354" r:id="rId17"/>
    <p:sldId id="353" r:id="rId18"/>
    <p:sldId id="304" r:id="rId19"/>
    <p:sldId id="35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7966" autoAdjust="0"/>
  </p:normalViewPr>
  <p:slideViewPr>
    <p:cSldViewPr>
      <p:cViewPr>
        <p:scale>
          <a:sx n="98" d="100"/>
          <a:sy n="98" d="100"/>
        </p:scale>
        <p:origin x="294" y="15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 smtClean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E318B27-0060-4904-8B97-EAF120F687C9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 smtClean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F51EEC6-4E5F-426A-A3AA-442A9500B3C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7F7B79-8A04-4EF6-B782-2FC5DA16B28F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ru-RU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3C454D-7287-455D-B2D7-9D33B23EDEB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6FE273-147B-4734-BB13-83FF12DE0CE7}" type="slidenum">
              <a:rPr smtClean="0">
                <a:latin typeface="Century Schoolbook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>
              <a:latin typeface="Century Schoolbook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211FA0-AF4A-44CA-8190-30D4AB77562A}" type="slidenum">
              <a:rPr smtClean="0">
                <a:latin typeface="Century Schoolbook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smtClean="0">
              <a:latin typeface="Century Schoolbook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D79339-5A78-4E47-94E3-B6D76F91FD49}" type="slidenum">
              <a:rPr smtClean="0">
                <a:latin typeface="Century Schoolbook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smtClean="0">
              <a:latin typeface="Century Schoolbook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650E8-046D-48D1-ABCF-2E092FF5B962}" type="slidenum">
              <a:rPr smtClean="0">
                <a:latin typeface="Century Schoolbook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smtClean="0">
              <a:latin typeface="Century Schoolbook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6ECFF4-6140-408D-A555-079A5120062D}" type="slidenum">
              <a:rPr smtClean="0">
                <a:latin typeface="Century Schoolbook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smtClean="0">
              <a:latin typeface="Century Schoolbook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C2BCEE-0CB3-4DC5-9AF7-09841BD21EFE}" type="slidenum">
              <a:rPr smtClean="0">
                <a:latin typeface="Century Schoolbook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smtClean="0">
              <a:latin typeface="Century Schoolbook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>
          <a:xfrm>
            <a:off x="454025" y="5181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algn="ctr" fontAlgn="auto">
              <a:spcAft>
                <a:spcPts val="0"/>
              </a:spcAft>
              <a:defRPr kumimoji="0" lang="ru-RU"/>
            </a:pPr>
            <a:endParaRPr lang="ru-RU" sz="3200" i="1" kern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B0B1F6-C3FC-4F42-A3D0-62B84A9D74FC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8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29F71D-2959-4BE8-A4AA-F93FDA5E458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4023360" cy="3017520"/>
          </a:xfrm>
        </p:spPr>
        <p:txBody>
          <a:bodyPr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C56-346E-4D31-B105-69F0B495B198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6D66B-D70D-4E63-8711-BF5AE905741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D57C-5B5D-457F-9239-FBD43DD8C2EF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A695-2D4F-4F3C-8AE6-FB275007CC2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/>
          </p:nvPr>
        </p:nvSpPr>
        <p:spPr>
          <a:xfrm>
            <a:off x="400497" y="1295400"/>
            <a:ext cx="1676400" cy="1905000"/>
          </a:xfrm>
        </p:spPr>
        <p:txBody>
          <a:bodyPr anchor="b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/>
          </p:nvPr>
        </p:nvSpPr>
        <p:spPr>
          <a:xfrm>
            <a:off x="7086600" y="1295400"/>
            <a:ext cx="1676400" cy="1905000"/>
          </a:xfrm>
        </p:spPr>
        <p:txBody>
          <a:bodyPr anchor="b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/>
          </p:nvPr>
        </p:nvSpPr>
        <p:spPr>
          <a:xfrm>
            <a:off x="400497" y="3352800"/>
            <a:ext cx="1676400" cy="1905000"/>
          </a:xfrm>
        </p:spPr>
        <p:txBody>
          <a:bodyPr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/>
          </p:nvPr>
        </p:nvSpPr>
        <p:spPr>
          <a:xfrm>
            <a:off x="7086600" y="3352800"/>
            <a:ext cx="16764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2CC3-0EA7-40EB-A3B6-489710D5C049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12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5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83D9E-89E7-4A4F-A272-AA466DD5EDD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926821" y="61722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/>
          </p:nvPr>
        </p:nvSpPr>
        <p:spPr>
          <a:xfrm>
            <a:off x="926821" y="1524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/>
          </p:nvPr>
        </p:nvSpPr>
        <p:spPr>
          <a:xfrm>
            <a:off x="4660621" y="61722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/>
          </p:nvPr>
        </p:nvSpPr>
        <p:spPr>
          <a:xfrm>
            <a:off x="4660621" y="152400"/>
            <a:ext cx="3657600" cy="304800"/>
          </a:xfrm>
        </p:spPr>
        <p:txBody>
          <a:bodyPr lIns="9144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FFA2-E6B3-4149-BDC4-D00654CBD08A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11" name="Rectangle 25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Rectangle 1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90A2-10A0-4B13-A142-A9D2C18C0F1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/>
          </p:nvPr>
        </p:nvSpPr>
        <p:spPr>
          <a:xfrm>
            <a:off x="152400" y="4495800"/>
            <a:ext cx="8763000" cy="1905000"/>
          </a:xfrm>
        </p:spPr>
        <p:txBody>
          <a:bodyPr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66B1-A633-4BC8-8291-501F6ECAD25B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B3BE1-0FDF-4006-8E75-954EB891F44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6CB2-80AE-45FF-B145-C0F438B8F32F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233DE-8E0F-4AEF-B08B-C3CA4F98BC3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3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3849E-DDA4-4A1F-B6E9-E4A03D6C464D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15AB-23D2-45EB-8EF9-D1AE750C26D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8BBD-B292-46EB-8A38-5A218173D387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8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51077-B539-48D4-915F-D674E40F996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9C31-CCC6-4AF9-A17D-E3BA35908AEE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2710-8FA8-4D34-AF44-15454881435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94853-4A9C-4066-B7FD-98A1943E822D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10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D0791-CC72-4702-9924-61514D94F9B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914400" y="6019800"/>
            <a:ext cx="7467600" cy="38100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12AE-FC7E-46D3-B553-B7BBF7F52B40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C8E5-3BB5-4C0D-B5EF-F880DBB7F7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347A7-316C-4B8F-BB01-A92CEEE13858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6" name="Rectangle 25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29BFE-A3A4-4FF1-911D-E1FD09A37DE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4EFE-3A66-4A16-B24B-68E79D2FE54F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CB79-184D-4633-82A8-5EF57EF4E2E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7A8F4-CB23-4089-83EC-C77E5BB7BA0F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D8B8-74B9-4F53-84A1-1E6BB52B7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B62071-2C0A-45D6-B3D7-BDBB25FE6FA9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F56E4B-19AF-4694-9D99-3DF936F51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71B18-0B13-46F0-B8B7-BD3666571AFF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63366-A88D-4A41-AF32-E15B03372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80A44-359E-44C3-9549-E492610E2BA2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A44EC-4229-4EDA-A145-86C4495F7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8AA5-1489-4328-BC16-4C0AED6912B7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0D02D-257F-4B7F-96DA-A24948677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CEA2E6-9D36-4323-A5C5-A28B44335B63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1A2D20-0549-463E-94CF-A9B50E567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350A-C781-4CBB-8E38-55D8A83EFF8F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984D-85A9-4E63-B99B-AF7FFA1A4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3025-9660-499E-BD3F-D9062C6AD871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5" name="Rectangle 2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A0CB1-8DDE-43A8-B08D-E845F40D4DE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48A29B-E689-4EE7-A270-64935C71B0D5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34C68D-37B5-41B3-8999-4652F202A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4585C6-1CBB-4BFA-8B77-28F0BA2C87C7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947529-A336-44D9-A6F3-8B9923195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5363-175F-4508-BBE1-59E484EE125D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5E75-BBA1-4A04-8BD1-CB2B5C6FC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81AF-D891-42C2-B0F8-65053FABBE3C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5F0C5-32E8-4FA1-92C0-400987CAF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B5AF66-D6B0-4F12-951B-CFC85214E544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669E99-39F2-49B7-9ECE-9634D34C75DF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</p:spPr>
        <p:txBody>
          <a:bodyPr bIns="0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</p:spPr>
        <p:txBody>
          <a:bodyPr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0B9FD6-4381-4549-9616-5BEA59D59766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55643F-253E-4C21-BD95-538F9AE9D33D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B14FBD-D21F-45A7-BBA8-9DFBB7DB00F3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FB812F-BD4B-4EE0-B759-89FFBDBC102A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6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11F5FF-1B8F-4758-8730-2FE1B08613C5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7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3D86F4-248C-4502-A7AC-32F13B71073C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3D2B63-9CF3-465C-B04F-D974B2C8BE77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6413A4-395A-4582-A018-1F52B1431101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70" y="5600700"/>
            <a:ext cx="7772400" cy="838200"/>
          </a:xfrm>
        </p:spPr>
        <p:txBody>
          <a:bodyPr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Rectangl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1B111-0F56-40D9-AF75-DF677F75DA09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793B3-C093-4A9C-BC03-80C460B4D47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/>
          </p:nvPr>
        </p:nvSpPr>
        <p:spPr>
          <a:xfrm>
            <a:off x="10668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/>
          </p:nvPr>
        </p:nvSpPr>
        <p:spPr>
          <a:xfrm>
            <a:off x="4724400" y="5334000"/>
            <a:ext cx="3429000" cy="106680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181D4-D9B1-4E44-B57C-B929A1B7D8FF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DCF1-F7F8-4092-BB4D-0E13F5ADEBD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/>
          </p:nvPr>
        </p:nvSpPr>
        <p:spPr>
          <a:xfrm>
            <a:off x="457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/>
          </p:nvPr>
        </p:nvSpPr>
        <p:spPr>
          <a:xfrm>
            <a:off x="4648200" y="4857750"/>
            <a:ext cx="4038600" cy="1238250"/>
          </a:xfrm>
        </p:spPr>
        <p:txBody>
          <a:bodyPr rIns="9144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BE226-51BB-48F1-879A-897F9FE08ECA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6308-E15A-424F-B44C-E2F9AE6415D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/>
          </p:nvPr>
        </p:nvSpPr>
        <p:spPr>
          <a:xfrm>
            <a:off x="5141976" y="3352800"/>
            <a:ext cx="3773425" cy="2971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C3D5-ABF7-41BE-8777-2A3FB22EF0B4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7" name="Rectangle 2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118B-59F0-4168-B443-EB894B7015E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/>
          </p:nvPr>
        </p:nvSpPr>
        <p:spPr>
          <a:xfrm>
            <a:off x="32004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/>
          </p:nvPr>
        </p:nvSpPr>
        <p:spPr>
          <a:xfrm>
            <a:off x="6172200" y="4876800"/>
            <a:ext cx="2743200" cy="1447800"/>
          </a:xfr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Rectangl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9E5A1-B7EA-403E-A2D5-2AA43169200E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9" name="Rectangle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Rectangle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5C06-5BA1-4377-8769-A69D1AE01F0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55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3F40A03-2003-42D5-A10A-0D0B44E0EC63}" type="datetimeFigureOut">
              <a:rPr/>
              <a:pPr>
                <a:defRPr/>
              </a:pPr>
              <a:t>16.02.2016</a:t>
            </a:fld>
            <a:endParaRPr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13" y="6557963"/>
            <a:ext cx="4648200" cy="2476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550"/>
            <a:ext cx="914400" cy="244475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ru-RU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A87272-3A78-4A3D-8A59-061CD40B319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90" r:id="rId2"/>
    <p:sldLayoutId id="2147483989" r:id="rId3"/>
    <p:sldLayoutId id="2147483997" r:id="rId4"/>
    <p:sldLayoutId id="2147483988" r:id="rId5"/>
    <p:sldLayoutId id="2147483987" r:id="rId6"/>
    <p:sldLayoutId id="2147483986" r:id="rId7"/>
    <p:sldLayoutId id="2147483985" r:id="rId8"/>
    <p:sldLayoutId id="2147483984" r:id="rId9"/>
    <p:sldLayoutId id="2147483983" r:id="rId10"/>
    <p:sldLayoutId id="2147483982" r:id="rId11"/>
    <p:sldLayoutId id="2147483981" r:id="rId12"/>
    <p:sldLayoutId id="2147483980" r:id="rId13"/>
    <p:sldLayoutId id="2147483979" r:id="rId14"/>
    <p:sldLayoutId id="2147483978" r:id="rId15"/>
    <p:sldLayoutId id="2147483977" r:id="rId16"/>
    <p:sldLayoutId id="2147483976" r:id="rId17"/>
    <p:sldLayoutId id="2147483975" r:id="rId18"/>
    <p:sldLayoutId id="2147483974" r:id="rId19"/>
    <p:sldLayoutId id="2147483973" r:id="rId20"/>
    <p:sldLayoutId id="2147483972" r:id="rId21"/>
    <p:sldLayoutId id="2147483998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ru-RU" sz="3200" cap="all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lang="ru-RU" sz="32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lang="ru-RU" sz="32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lang="ru-RU" sz="32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lang="ru-RU" sz="3200">
          <a:solidFill>
            <a:schemeClr val="tx2"/>
          </a:solidFill>
          <a:latin typeface="Century Schoolbook" pitchFamily="18" charset="0"/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lang="ru-RU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458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033121-3D7F-4CA9-8F6F-BCAC39B53B2B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CFBE9C-E7F4-419A-8CE8-69AF2CFF0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3995" r:id="rId4"/>
    <p:sldLayoutId id="2147483994" r:id="rId5"/>
    <p:sldLayoutId id="2147484002" r:id="rId6"/>
    <p:sldLayoutId id="2147483993" r:id="rId7"/>
    <p:sldLayoutId id="2147484003" r:id="rId8"/>
    <p:sldLayoutId id="2147484004" r:id="rId9"/>
    <p:sldLayoutId id="2147483992" r:id="rId10"/>
    <p:sldLayoutId id="2147483991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86000" y="2571750"/>
            <a:ext cx="6172200" cy="215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/>
              <a:t>Использование стандартного и нестандартного оборудования в играх и упражнениях для детей </a:t>
            </a:r>
            <a:r>
              <a:rPr lang="ru-RU" sz="2000" i="1" smtClean="0"/>
              <a:t>с плоскостопием.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821371" y="412729"/>
            <a:ext cx="2857500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643438" y="5000625"/>
            <a:ext cx="45005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Выполнила: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в</a:t>
            </a:r>
            <a:r>
              <a:rPr lang="ru-RU" sz="1600" smtClean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оспитатель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Власенко Т.А.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                     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МАДОУ № 7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285750"/>
            <a:ext cx="75723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Развивающая физкультурно-оздоровительная среда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9394" name="Прямоугольник 2"/>
          <p:cNvSpPr>
            <a:spLocks noChangeArrowheads="1"/>
          </p:cNvSpPr>
          <p:nvPr/>
        </p:nvSpPr>
        <p:spPr bwMode="auto">
          <a:xfrm>
            <a:off x="285750" y="1571625"/>
            <a:ext cx="3071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Ребристые и наклонные доски, гимнастическая стенка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 t="1201" b="1201"/>
          <a:stretch>
            <a:fillRect/>
          </a:stretch>
        </p:blipFill>
        <p:spPr bwMode="auto">
          <a:xfrm>
            <a:off x="3500430" y="1285860"/>
            <a:ext cx="2285214" cy="2200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9396" name="Прямоугольник 4"/>
          <p:cNvSpPr>
            <a:spLocks noChangeArrowheads="1"/>
          </p:cNvSpPr>
          <p:nvPr/>
        </p:nvSpPr>
        <p:spPr bwMode="auto">
          <a:xfrm>
            <a:off x="357188" y="3983038"/>
            <a:ext cx="2857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Schoolbook" pitchFamily="18" charset="0"/>
            </a:endParaRPr>
          </a:p>
          <a:p>
            <a:r>
              <a:rPr lang="ru-RU">
                <a:latin typeface="Century Schoolbook" pitchFamily="18" charset="0"/>
              </a:rPr>
              <a:t>Обручи, мячи, скакалки,</a:t>
            </a:r>
          </a:p>
          <a:p>
            <a:r>
              <a:rPr lang="ru-RU">
                <a:latin typeface="Century Schoolbook" pitchFamily="18" charset="0"/>
              </a:rPr>
              <a:t>гимнастические палки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1285860"/>
            <a:ext cx="228601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Ляля\Desktop\Образцы плосклстопие\korob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000504"/>
            <a:ext cx="2071702" cy="2281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Ляля\Desktop\Образцы плосклстопие\fiz_myach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3929066"/>
            <a:ext cx="2143140" cy="2339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357188"/>
            <a:ext cx="58975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Массажные коврики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122" name="Picture 2" descr="C:\Users\Ляля\Desktop\7ca84f65b0fcd523bbe8079b4095414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071546"/>
            <a:ext cx="3643338" cy="2228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143500" y="3357563"/>
            <a:ext cx="32861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Массажные мячики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124" name="Picture 4" descr="C:\Users\Ляля\Desktop\20150324_1302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4000504"/>
            <a:ext cx="464347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4313"/>
            <a:ext cx="4572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>
                <a:solidFill>
                  <a:schemeClr val="bg2">
                    <a:lumMod val="50000"/>
                  </a:schemeClr>
                </a:solidFill>
                <a:latin typeface="+mj-lt"/>
                <a:cs typeface="+mn-cs"/>
              </a:rPr>
              <a:t>Массажные дорожки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>
                <a:solidFill>
                  <a:schemeClr val="bg2">
                    <a:lumMod val="50000"/>
                  </a:schemeClr>
                </a:solidFill>
                <a:latin typeface="+mj-lt"/>
                <a:cs typeface="+mn-cs"/>
              </a:rPr>
              <a:t>из фломастеров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3" name="Picture 3" descr="D:\ФОТО\детский сад\Нестандартное физкультурное оборудование\массажные дорожки\P10100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928802"/>
            <a:ext cx="2500330" cy="3077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D:\ФОТО\детский сад\Нестандартное физкультурное оборудование\массажные дорожки\P1010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857364"/>
            <a:ext cx="263762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88" y="1000125"/>
            <a:ext cx="55610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j-lt"/>
                <a:cs typeface="+mn-cs"/>
              </a:rPr>
              <a:t>Дорожка «След –ладошка»</a:t>
            </a:r>
          </a:p>
        </p:txBody>
      </p:sp>
      <p:pic>
        <p:nvPicPr>
          <p:cNvPr id="3" name="Picture 2" descr="D:\ФОТО\детский сад\Нестандартное физкультурное оборудование\массажные дорожки\P10100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85992"/>
            <a:ext cx="2428892" cy="3279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D:\ФОТО\детский сад\Нестандартное физкультурное оборудование\массажные дорожки\P10100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7" y="2143116"/>
            <a:ext cx="2571769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63" y="214313"/>
            <a:ext cx="70008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j-lt"/>
                <a:cs typeface="+mn-cs"/>
              </a:rPr>
              <a:t>Массажные дорожки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j-lt"/>
                <a:cs typeface="+mn-cs"/>
              </a:rPr>
              <a:t>с использованием мочалок</a:t>
            </a:r>
          </a:p>
        </p:txBody>
      </p:sp>
      <p:pic>
        <p:nvPicPr>
          <p:cNvPr id="3" name="Picture 2" descr="D:\ФОТО\детский сад\Нестандартное физкультурное оборудование\массажные дорожки\P1010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928802"/>
            <a:ext cx="2643206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D:\ФОТО\детский сад\Нестандартное физкультурное оборудование\массажные дорожки\P1010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857365"/>
            <a:ext cx="2643206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Массажные коврики из фломастеров и губок, пуговиц и других материалов.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kat'ko\Рабочий стол\Власенко-фото\P102094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33700"/>
            <a:ext cx="3186106" cy="2743200"/>
          </a:xfrm>
          <a:prstGeom prst="rect">
            <a:avLst/>
          </a:prstGeom>
          <a:noFill/>
        </p:spPr>
      </p:pic>
      <p:pic>
        <p:nvPicPr>
          <p:cNvPr id="2051" name="Picture 3" descr="C:\Documents and Settings\kat'ko\Рабочий стол\Власенко-фото\P10209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0004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Массажные мячики 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пампоны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из ниток.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kat'ko\Рабочий стол\Власенко-фото\P10209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286148" cy="3786214"/>
          </a:xfrm>
          <a:prstGeom prst="rect">
            <a:avLst/>
          </a:prstGeom>
          <a:noFill/>
        </p:spPr>
      </p:pic>
      <p:pic>
        <p:nvPicPr>
          <p:cNvPr id="1027" name="Picture 3" descr="C:\Documents and Settings\kat'ko\Рабочий стол\Власенко-фото\P10209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75" y="16002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привлечения родителей к активному участию в работе профилактической и коррекционной направленности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3" y="1500188"/>
            <a:ext cx="4143375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формы общения с семьей: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●</a:t>
            </a:r>
            <a:r>
              <a:rPr lang="ru-RU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родительские собрания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●</a:t>
            </a:r>
            <a:r>
              <a:rPr lang="ru-RU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тематические консультации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●</a:t>
            </a:r>
            <a:r>
              <a:rPr lang="ru-RU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педагогические беседы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●</a:t>
            </a:r>
            <a:r>
              <a:rPr lang="ru-RU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открытые занятия по физической культуре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●</a:t>
            </a:r>
            <a:r>
              <a:rPr lang="ru-RU">
                <a:solidFill>
                  <a:schemeClr val="tx2">
                    <a:lumMod val="75000"/>
                  </a:schemeClr>
                </a:solidFill>
                <a:latin typeface="+mj-lt"/>
                <a:cs typeface="Times New Roman"/>
              </a:rPr>
              <a:t>анкетирование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2">
                  <a:lumMod val="75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●</a:t>
            </a:r>
            <a:r>
              <a:rPr lang="ru-RU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стенды (уголки) для родителей, папки-передвижки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146" name="Picture 2" descr="C:\Users\Ляля\Desktop\Для Ляли\13\Documents\дет.сад\аттестация\Плоскостопие\DSC019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857364"/>
            <a:ext cx="4000496" cy="292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25" y="357188"/>
            <a:ext cx="7000875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     Работа с родителями позволяет обеспечить преемственность в развитии и обучении ребенка в условиях ДОУ и семьи, а также повысить осведомленность родителей в коррекционно-профилактических вопросах физического воспитания детей.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3357562"/>
            <a:ext cx="4443421" cy="3071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Актуальность проблемы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500063" y="857250"/>
            <a:ext cx="7134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>
                <a:latin typeface="Century Schoolbook" pitchFamily="18" charset="0"/>
              </a:rPr>
              <a:t>наличие большого числа дошкольников (84,9%) с различными </a:t>
            </a:r>
          </a:p>
          <a:p>
            <a:r>
              <a:rPr lang="ru-RU">
                <a:latin typeface="Century Schoolbook" pitchFamily="18" charset="0"/>
              </a:rPr>
              <a:t>отклонениями в состоянии здоровья</a:t>
            </a: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</p:txBody>
      </p:sp>
      <p:sp>
        <p:nvSpPr>
          <p:cNvPr id="47107" name="Прямоугольник 6"/>
          <p:cNvSpPr>
            <a:spLocks noChangeArrowheads="1"/>
          </p:cNvSpPr>
          <p:nvPr/>
        </p:nvSpPr>
        <p:spPr bwMode="auto">
          <a:xfrm>
            <a:off x="571500" y="1785938"/>
            <a:ext cx="4643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>
                <a:latin typeface="Century Schoolbook" pitchFamily="18" charset="0"/>
              </a:rPr>
              <a:t>создание полноценной развивающей</a:t>
            </a:r>
          </a:p>
          <a:p>
            <a:r>
              <a:rPr lang="ru-RU">
                <a:latin typeface="Century Schoolbook" pitchFamily="18" charset="0"/>
              </a:rPr>
              <a:t>физкультурно-оздоровительной среды</a:t>
            </a:r>
          </a:p>
        </p:txBody>
      </p:sp>
      <p:sp>
        <p:nvSpPr>
          <p:cNvPr id="47108" name="Прямоугольник 7"/>
          <p:cNvSpPr>
            <a:spLocks noChangeArrowheads="1"/>
          </p:cNvSpPr>
          <p:nvPr/>
        </p:nvSpPr>
        <p:spPr bwMode="auto">
          <a:xfrm>
            <a:off x="642938" y="3671888"/>
            <a:ext cx="6215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>
                <a:latin typeface="Century Schoolbook" pitchFamily="18" charset="0"/>
              </a:rPr>
              <a:t>совместная деятельность педагогического коллектива образовательного учреждения и родителей</a:t>
            </a:r>
          </a:p>
        </p:txBody>
      </p:sp>
      <p:sp>
        <p:nvSpPr>
          <p:cNvPr id="47109" name="Прямоугольник 8"/>
          <p:cNvSpPr>
            <a:spLocks noChangeArrowheads="1"/>
          </p:cNvSpPr>
          <p:nvPr/>
        </p:nvSpPr>
        <p:spPr bwMode="auto">
          <a:xfrm>
            <a:off x="571500" y="2500313"/>
            <a:ext cx="6286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>
                <a:latin typeface="Century Schoolbook" pitchFamily="18" charset="0"/>
              </a:rPr>
              <a:t>недостаточную  осведомленность родителей в  профилактических вопросах физического развития, воспитания и обучения детей </a:t>
            </a:r>
          </a:p>
        </p:txBody>
      </p:sp>
      <p:pic>
        <p:nvPicPr>
          <p:cNvPr id="10" name="Рисунок 9" descr="C:\Users\user\Desktop\fizicheskaya-aktivnost--250x2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638675"/>
            <a:ext cx="2781300" cy="2219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49154" name="Прямоугольник 4"/>
          <p:cNvSpPr>
            <a:spLocks noChangeArrowheads="1"/>
          </p:cNvSpPr>
          <p:nvPr/>
        </p:nvSpPr>
        <p:spPr bwMode="auto">
          <a:xfrm>
            <a:off x="714375" y="1571625"/>
            <a:ext cx="6143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</p:txBody>
      </p:sp>
      <p:sp>
        <p:nvSpPr>
          <p:cNvPr id="49155" name="Прямоугольник 5"/>
          <p:cNvSpPr>
            <a:spLocks noChangeArrowheads="1"/>
          </p:cNvSpPr>
          <p:nvPr/>
        </p:nvSpPr>
        <p:spPr bwMode="auto">
          <a:xfrm>
            <a:off x="714375" y="2071688"/>
            <a:ext cx="6143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>
                <a:latin typeface="Century Schoolbook" pitchFamily="18" charset="0"/>
              </a:rPr>
              <a:t>осуществлять профилактическую и коррекционную работу.</a:t>
            </a:r>
          </a:p>
        </p:txBody>
      </p:sp>
      <p:sp>
        <p:nvSpPr>
          <p:cNvPr id="49156" name="Прямоугольник 6"/>
          <p:cNvSpPr>
            <a:spLocks noChangeArrowheads="1"/>
          </p:cNvSpPr>
          <p:nvPr/>
        </p:nvSpPr>
        <p:spPr bwMode="auto">
          <a:xfrm>
            <a:off x="785813" y="2928938"/>
            <a:ext cx="6072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>
                <a:latin typeface="Century Schoolbook" pitchFamily="18" charset="0"/>
              </a:rPr>
              <a:t>расширить представления и знания родителей по вопросам здоровья сбережения</a:t>
            </a:r>
          </a:p>
        </p:txBody>
      </p:sp>
      <p:pic>
        <p:nvPicPr>
          <p:cNvPr id="1026" name="Picture 2" descr="C:\Users\Ляля\Desktop\esli-posle-nebolshoj-progulki-malys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4143380"/>
            <a:ext cx="2643191" cy="2286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50178" name="Прямоугольник 17"/>
          <p:cNvSpPr>
            <a:spLocks noChangeArrowheads="1"/>
          </p:cNvSpPr>
          <p:nvPr/>
        </p:nvSpPr>
        <p:spPr bwMode="auto">
          <a:xfrm>
            <a:off x="571500" y="1143000"/>
            <a:ext cx="6286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dirty="0" smtClean="0">
                <a:latin typeface="Century Schoolbook" pitchFamily="18" charset="0"/>
              </a:rPr>
              <a:t>выявление </a:t>
            </a:r>
            <a:r>
              <a:rPr lang="ru-RU" dirty="0">
                <a:latin typeface="Century Schoolbook" pitchFamily="18" charset="0"/>
              </a:rPr>
              <a:t>уровня заболеваний </a:t>
            </a:r>
            <a:r>
              <a:rPr lang="ru-RU" dirty="0" smtClean="0">
                <a:latin typeface="Century Schoolbook" pitchFamily="18" charset="0"/>
              </a:rPr>
              <a:t>плоскостопием и нарушением осанки </a:t>
            </a:r>
            <a:r>
              <a:rPr lang="ru-RU" dirty="0">
                <a:latin typeface="Century Schoolbook" pitchFamily="18" charset="0"/>
              </a:rPr>
              <a:t>у детей дошкольного возраста</a:t>
            </a:r>
          </a:p>
        </p:txBody>
      </p:sp>
      <p:sp>
        <p:nvSpPr>
          <p:cNvPr id="50179" name="Прямоугольник 18"/>
          <p:cNvSpPr>
            <a:spLocks noChangeArrowheads="1"/>
          </p:cNvSpPr>
          <p:nvPr/>
        </p:nvSpPr>
        <p:spPr bwMode="auto">
          <a:xfrm>
            <a:off x="571500" y="2000250"/>
            <a:ext cx="6286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dirty="0" smtClean="0">
                <a:latin typeface="Century Schoolbook" pitchFamily="18" charset="0"/>
              </a:rPr>
              <a:t>использование </a:t>
            </a:r>
            <a:r>
              <a:rPr lang="ru-RU" dirty="0">
                <a:latin typeface="Century Schoolbook" pitchFamily="18" charset="0"/>
              </a:rPr>
              <a:t>специальных физических упражнений и массажа для профилактики и коррекции плоскостопия.</a:t>
            </a:r>
          </a:p>
        </p:txBody>
      </p:sp>
      <p:sp>
        <p:nvSpPr>
          <p:cNvPr id="50180" name="Прямоугольник 19"/>
          <p:cNvSpPr>
            <a:spLocks noChangeArrowheads="1"/>
          </p:cNvSpPr>
          <p:nvPr/>
        </p:nvSpPr>
        <p:spPr bwMode="auto">
          <a:xfrm>
            <a:off x="642938" y="2857500"/>
            <a:ext cx="6215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dirty="0">
                <a:latin typeface="Century Schoolbook" pitchFamily="18" charset="0"/>
              </a:rPr>
              <a:t> формирование двигательных умений и навыков ребенка в соответствии с его индивидуальными особенностями для профилактики и коррекции </a:t>
            </a:r>
            <a:r>
              <a:rPr lang="ru-RU" dirty="0" smtClean="0">
                <a:latin typeface="Century Schoolbook" pitchFamily="18" charset="0"/>
              </a:rPr>
              <a:t>плоскостопия и осанки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50181" name="Прямоугольник 20"/>
          <p:cNvSpPr>
            <a:spLocks noChangeArrowheads="1"/>
          </p:cNvSpPr>
          <p:nvPr/>
        </p:nvSpPr>
        <p:spPr bwMode="auto">
          <a:xfrm>
            <a:off x="714375" y="4143375"/>
            <a:ext cx="6143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dirty="0" smtClean="0">
                <a:latin typeface="Century Schoolbook" pitchFamily="18" charset="0"/>
              </a:rPr>
              <a:t>повышение </a:t>
            </a:r>
            <a:r>
              <a:rPr lang="ru-RU" dirty="0">
                <a:latin typeface="Century Schoolbook" pitchFamily="18" charset="0"/>
              </a:rPr>
              <a:t>компетентности родителей в вопросах оздоровления детей </a:t>
            </a:r>
          </a:p>
        </p:txBody>
      </p:sp>
      <p:pic>
        <p:nvPicPr>
          <p:cNvPr id="1026" name="Picture 2" descr="C:\Users\Ляля\Desktop\artroz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714884"/>
            <a:ext cx="2428892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357188" y="2928938"/>
            <a:ext cx="7467600" cy="2357437"/>
          </a:xfrm>
        </p:spPr>
        <p:txBody>
          <a:bodyPr>
            <a:normAutofit fontScale="90000"/>
          </a:bodyPr>
          <a:lstStyle>
            <a:extLst/>
          </a:lstStyle>
          <a:p>
            <a:pPr algn="just" fontAlgn="auto">
              <a:spcAft>
                <a:spcPts val="0"/>
              </a:spcAft>
              <a:defRPr/>
            </a:pP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Плоскостопие </a:t>
            </a:r>
            <a:r>
              <a:rPr lang="ru-RU" dirty="0" smtClean="0"/>
              <a:t>– заболевание, которое характеризуется деформацией сводов стопы (их уплощением). При развитии плоскостопия свод стопы перестает выполнять свою главную функцию – равномерное распределение нагрузки. Происходит нарушение амортизирующих свойств стопы.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813" y="214313"/>
            <a:ext cx="7467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ПРОФИЛАКТИКА И КОРРЕКЦИЯ ПЛОСКОСТОПИЯ У ДЕТЕЙ СРЕДСТВАМИ ФИЗИЧЕСКОГО ВОСПИТАНИЯ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214438" y="1500188"/>
            <a:ext cx="1428750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607594" y="2107407"/>
            <a:ext cx="12144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5679282" y="1535906"/>
            <a:ext cx="1143000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85750" y="2571750"/>
            <a:ext cx="2214563" cy="2071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гигиенические     факторы 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50" y="2714625"/>
            <a:ext cx="2428875" cy="200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природно-оздоровительные факторы 	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15063" y="2571750"/>
            <a:ext cx="2357437" cy="200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/>
              <a:t>физические упражнения 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гигиенические     факторы 	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5298" name="Прямоугольник 6"/>
          <p:cNvSpPr>
            <a:spLocks noChangeArrowheads="1"/>
          </p:cNvSpPr>
          <p:nvPr/>
        </p:nvSpPr>
        <p:spPr bwMode="auto">
          <a:xfrm>
            <a:off x="5072063" y="1357313"/>
            <a:ext cx="27860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>
                <a:latin typeface="Century Schoolbook" pitchFamily="18" charset="0"/>
              </a:rPr>
              <a:t>Гигиена обуви и правильный ее подбор в соответствии с назначением </a:t>
            </a: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>
                <a:latin typeface="Century Schoolbook" pitchFamily="18" charset="0"/>
              </a:rPr>
              <a:t>Гигиеническое обмывание ног прохладной водой перед сном, после хождения босиком </a:t>
            </a:r>
          </a:p>
        </p:txBody>
      </p:sp>
      <p:pic>
        <p:nvPicPr>
          <p:cNvPr id="2050" name="Picture 2" descr="C:\Users\Ляля\Desktop\obuv-dlya-let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214422"/>
            <a:ext cx="3071834" cy="1959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4071942"/>
            <a:ext cx="2939120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2938" y="274638"/>
            <a:ext cx="7281862" cy="6540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природно-оздоровительные факторы</a:t>
            </a:r>
            <a:endParaRPr lang="ru-RU" dirty="0"/>
          </a:p>
        </p:txBody>
      </p:sp>
      <p:sp>
        <p:nvSpPr>
          <p:cNvPr id="57346" name="Прямоугольник 10"/>
          <p:cNvSpPr>
            <a:spLocks noChangeArrowheads="1"/>
          </p:cNvSpPr>
          <p:nvPr/>
        </p:nvSpPr>
        <p:spPr bwMode="auto">
          <a:xfrm>
            <a:off x="4143375" y="1571625"/>
            <a:ext cx="41433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>
                <a:latin typeface="Century Schoolbook" pitchFamily="18" charset="0"/>
              </a:rPr>
              <a:t>Хождение босиком по естественным грунтовым дорожкам (траве, песку, гальке и др.),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>
                <a:latin typeface="Century Schoolbook" pitchFamily="18" charset="0"/>
              </a:rPr>
              <a:t>Закаливающие процедуры для стоп (обтирания стоп, контрастное обливание ног,) в соответствии с индивидуальными особенностями детей и отсутствием противопоказаний, при наличии врачебного контроля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256"/>
            <a:ext cx="357187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3357586" cy="2000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физические упражнения 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8370" name="Прямоугольник 5"/>
          <p:cNvSpPr>
            <a:spLocks noChangeArrowheads="1"/>
          </p:cNvSpPr>
          <p:nvPr/>
        </p:nvSpPr>
        <p:spPr bwMode="auto">
          <a:xfrm>
            <a:off x="5286375" y="857250"/>
            <a:ext cx="2643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>
                <a:latin typeface="Century Schoolbook" pitchFamily="18" charset="0"/>
              </a:rPr>
              <a:t>Специальные комплексы упражнений, направленные на укрепление мышц стопы и голени и формирование сводов стопы. </a:t>
            </a:r>
          </a:p>
        </p:txBody>
      </p:sp>
      <p:pic>
        <p:nvPicPr>
          <p:cNvPr id="1027" name="Picture 3" descr="F:\Профилактика плоскостопия\WP_20140424_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857232"/>
            <a:ext cx="3732047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F:\Профилактика плоскостопия\WP_20140424_0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500438"/>
            <a:ext cx="3571900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7" descr="C:\Users\Ляля\Desktop\Для Ляли\13\Documents\дет.сад\аттестация\Плоскостопие\Профилактика плоскостопия\WP_20140424_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571876"/>
            <a:ext cx="3620496" cy="2211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381</Words>
  <PresentationFormat>Экран (4:3)</PresentationFormat>
  <Paragraphs>72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ClassicPhotoAlbum</vt:lpstr>
      <vt:lpstr>Эркер</vt:lpstr>
      <vt:lpstr>Использование стандартного и нестандартного оборудования в играх и упражнениях для детей с плоскостопием. </vt:lpstr>
      <vt:lpstr>Актуальность проблемы  </vt:lpstr>
      <vt:lpstr>Цели:</vt:lpstr>
      <vt:lpstr>Задачи:</vt:lpstr>
      <vt:lpstr>  Плоскостопие – заболевание, которое характеризуется деформацией сводов стопы (их уплощением). При развитии плоскостопия свод стопы перестает выполнять свою главную функцию – равномерное распределение нагрузки. Происходит нарушение амортизирующих свойств стопы. </vt:lpstr>
      <vt:lpstr>ПРОФИЛАКТИКА И КОРРЕКЦИЯ ПЛОСКОСТОПИЯ У ДЕТЕЙ СРЕДСТВАМИ ФИЗИЧЕСКОГО ВОСПИТАНИЯ </vt:lpstr>
      <vt:lpstr>гигиенические     факторы   </vt:lpstr>
      <vt:lpstr>природно-оздоровительные факторы</vt:lpstr>
      <vt:lpstr>физические упражнения    </vt:lpstr>
      <vt:lpstr>Слайд 10</vt:lpstr>
      <vt:lpstr>Слайд 11</vt:lpstr>
      <vt:lpstr>Слайд 12</vt:lpstr>
      <vt:lpstr>Слайд 13</vt:lpstr>
      <vt:lpstr>Слайд 14</vt:lpstr>
      <vt:lpstr>Массажные коврики из фломастеров и губок, пуговиц и других материалов.</vt:lpstr>
      <vt:lpstr>Слайд 16</vt:lpstr>
      <vt:lpstr>привлечения родителей к активному участию в работе профилактической и коррекционной направленности </vt:lpstr>
      <vt:lpstr>Слайд 18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ПЛОСКОСТОПИЯ В УСЛОВИЯХ ДОУ  И В СЕМЬЕ </dc:title>
  <dc:creator/>
  <cp:lastModifiedBy/>
  <cp:revision>2</cp:revision>
  <dcterms:created xsi:type="dcterms:W3CDTF">2015-03-22T06:29:04Z</dcterms:created>
  <dcterms:modified xsi:type="dcterms:W3CDTF">2008-12-31T21:41:49Z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