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56" r:id="rId2"/>
    <p:sldId id="297" r:id="rId3"/>
    <p:sldId id="258" r:id="rId4"/>
    <p:sldId id="259" r:id="rId5"/>
    <p:sldId id="260" r:id="rId6"/>
    <p:sldId id="288" r:id="rId7"/>
    <p:sldId id="291" r:id="rId8"/>
    <p:sldId id="261" r:id="rId9"/>
    <p:sldId id="262" r:id="rId10"/>
    <p:sldId id="263" r:id="rId11"/>
    <p:sldId id="264" r:id="rId12"/>
    <p:sldId id="267" r:id="rId13"/>
    <p:sldId id="266" r:id="rId14"/>
    <p:sldId id="269" r:id="rId15"/>
    <p:sldId id="281" r:id="rId16"/>
    <p:sldId id="272" r:id="rId17"/>
    <p:sldId id="285" r:id="rId18"/>
    <p:sldId id="268" r:id="rId19"/>
    <p:sldId id="273" r:id="rId20"/>
    <p:sldId id="274" r:id="rId21"/>
    <p:sldId id="287" r:id="rId22"/>
    <p:sldId id="275" r:id="rId23"/>
    <p:sldId id="276" r:id="rId24"/>
    <p:sldId id="277" r:id="rId25"/>
    <p:sldId id="292" r:id="rId26"/>
    <p:sldId id="279" r:id="rId27"/>
    <p:sldId id="278" r:id="rId28"/>
    <p:sldId id="294" r:id="rId29"/>
    <p:sldId id="282" r:id="rId30"/>
    <p:sldId id="295" r:id="rId31"/>
    <p:sldId id="296" r:id="rId32"/>
    <p:sldId id="290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6F284-2924-48E8-892B-D536F2F6D2A6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54E2B-1F94-40EC-86B0-9A2160C88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452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54E2B-1F94-40EC-86B0-9A2160C88693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A790-F079-4AA6-9C17-1B17F115FE59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B5F0-2592-4492-94E1-C498090D03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A790-F079-4AA6-9C17-1B17F115FE59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B5F0-2592-4492-94E1-C498090D03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A790-F079-4AA6-9C17-1B17F115FE59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B5F0-2592-4492-94E1-C498090D03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A790-F079-4AA6-9C17-1B17F115FE59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B5F0-2592-4492-94E1-C498090D03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A790-F079-4AA6-9C17-1B17F115FE59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B5F0-2592-4492-94E1-C498090D03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A790-F079-4AA6-9C17-1B17F115FE59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B5F0-2592-4492-94E1-C498090D03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A790-F079-4AA6-9C17-1B17F115FE59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B5F0-2592-4492-94E1-C498090D03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A790-F079-4AA6-9C17-1B17F115FE59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B5F0-2592-4492-94E1-C498090D03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A790-F079-4AA6-9C17-1B17F115FE59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B5F0-2592-4492-94E1-C498090D03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A790-F079-4AA6-9C17-1B17F115FE59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B5F0-2592-4492-94E1-C498090D03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A790-F079-4AA6-9C17-1B17F115FE59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B5F0-2592-4492-94E1-C498090D03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0A790-F079-4AA6-9C17-1B17F115FE59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1B5F0-2592-4492-94E1-C498090D036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radikal.ru/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&#1045;&#1083;&#1077;&#1085;&#1072;\Music\Krasnyi_sarafan.mp3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9912" y="2564904"/>
            <a:ext cx="5059288" cy="292892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ru-RU" sz="3300" dirty="0" smtClean="0">
                <a:solidFill>
                  <a:srgbClr val="FFC000"/>
                </a:solidFill>
                <a:latin typeface="Monotype Corsiva" pitchFamily="66" charset="0"/>
                <a:cs typeface="Andalus" pitchFamily="18" charset="-78"/>
              </a:rPr>
              <a:t>МБОУ «Журавкинская  ООШ»</a:t>
            </a:r>
          </a:p>
          <a:p>
            <a:pPr>
              <a:lnSpc>
                <a:spcPct val="110000"/>
              </a:lnSpc>
            </a:pPr>
            <a:r>
              <a:rPr lang="ru-RU" sz="3300" dirty="0" smtClean="0">
                <a:solidFill>
                  <a:srgbClr val="FFC000"/>
                </a:solidFill>
                <a:latin typeface="Monotype Corsiva" pitchFamily="66" charset="0"/>
                <a:cs typeface="Andalus" pitchFamily="18" charset="-78"/>
              </a:rPr>
              <a:t>РМ </a:t>
            </a:r>
            <a:r>
              <a:rPr lang="ru-RU" sz="3300" dirty="0" err="1" smtClean="0">
                <a:solidFill>
                  <a:srgbClr val="FFC000"/>
                </a:solidFill>
                <a:latin typeface="Monotype Corsiva" pitchFamily="66" charset="0"/>
                <a:cs typeface="Andalus" pitchFamily="18" charset="-78"/>
              </a:rPr>
              <a:t>Зубово</a:t>
            </a:r>
            <a:r>
              <a:rPr lang="ru-RU" sz="3300" dirty="0" smtClean="0">
                <a:solidFill>
                  <a:srgbClr val="FFC000"/>
                </a:solidFill>
                <a:latin typeface="Monotype Corsiva" pitchFamily="66" charset="0"/>
                <a:cs typeface="Andalus" pitchFamily="18" charset="-78"/>
              </a:rPr>
              <a:t>-Полянского р-на</a:t>
            </a:r>
          </a:p>
          <a:p>
            <a:pPr>
              <a:lnSpc>
                <a:spcPct val="110000"/>
              </a:lnSpc>
            </a:pPr>
            <a:r>
              <a:rPr lang="ru-RU" sz="3300" dirty="0" smtClean="0">
                <a:solidFill>
                  <a:srgbClr val="FFC000"/>
                </a:solidFill>
                <a:latin typeface="Monotype Corsiva" pitchFamily="66" charset="0"/>
                <a:cs typeface="Andalus" pitchFamily="18" charset="-78"/>
              </a:rPr>
              <a:t>Учитель  </a:t>
            </a:r>
            <a:r>
              <a:rPr lang="ru-RU" sz="3300" dirty="0">
                <a:solidFill>
                  <a:srgbClr val="FFC000"/>
                </a:solidFill>
                <a:latin typeface="Monotype Corsiva" pitchFamily="66" charset="0"/>
                <a:cs typeface="Andalus" pitchFamily="18" charset="-78"/>
              </a:rPr>
              <a:t>ИЗО</a:t>
            </a:r>
          </a:p>
          <a:p>
            <a:pPr>
              <a:lnSpc>
                <a:spcPct val="110000"/>
              </a:lnSpc>
            </a:pPr>
            <a:r>
              <a:rPr lang="ru-RU" sz="3300" dirty="0" err="1" smtClean="0">
                <a:solidFill>
                  <a:srgbClr val="FFC000"/>
                </a:solidFill>
                <a:latin typeface="Monotype Corsiva" pitchFamily="66" charset="0"/>
                <a:cs typeface="Andalus" pitchFamily="18" charset="-78"/>
              </a:rPr>
              <a:t>Пуштаева</a:t>
            </a:r>
            <a:r>
              <a:rPr lang="ru-RU" sz="3300" dirty="0" smtClean="0">
                <a:solidFill>
                  <a:srgbClr val="FFC000"/>
                </a:solidFill>
                <a:latin typeface="Monotype Corsiva" pitchFamily="66" charset="0"/>
                <a:cs typeface="Andalus" pitchFamily="18" charset="-78"/>
              </a:rPr>
              <a:t> Людмила Ивановна</a:t>
            </a:r>
          </a:p>
          <a:p>
            <a:pPr>
              <a:lnSpc>
                <a:spcPct val="110000"/>
              </a:lnSpc>
            </a:pPr>
            <a:r>
              <a:rPr lang="ru-RU" sz="3300" dirty="0" smtClean="0">
                <a:solidFill>
                  <a:srgbClr val="FFC000"/>
                </a:solidFill>
                <a:latin typeface="Monotype Corsiva" pitchFamily="66" charset="0"/>
                <a:cs typeface="Andalus" pitchFamily="18" charset="-78"/>
              </a:rPr>
              <a:t>(По программе В.С. Кузина.)</a:t>
            </a:r>
          </a:p>
          <a:p>
            <a:endParaRPr lang="ru-RU" dirty="0"/>
          </a:p>
        </p:txBody>
      </p:sp>
      <p:pic>
        <p:nvPicPr>
          <p:cNvPr id="1026" name="Picture 2" descr="M:\001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9592" y="476671"/>
            <a:ext cx="2664296" cy="3727061"/>
          </a:xfrm>
          <a:prstGeom prst="rect">
            <a:avLst/>
          </a:prstGeom>
          <a:noFill/>
        </p:spPr>
      </p:pic>
      <p:pic>
        <p:nvPicPr>
          <p:cNvPr id="2" name="Музыка к презентаци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63211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Вышивка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714488"/>
            <a:ext cx="4857784" cy="4643470"/>
          </a:xfrm>
        </p:spPr>
        <p:txBody>
          <a:bodyPr/>
          <a:lstStyle/>
          <a:p>
            <a:pPr>
              <a:buNone/>
            </a:pPr>
            <a:r>
              <a:rPr lang="ru-RU" sz="2800" dirty="0" smtClean="0">
                <a:solidFill>
                  <a:srgbClr val="FFC000"/>
                </a:solidFill>
              </a:rPr>
              <a:t>     </a:t>
            </a:r>
            <a:r>
              <a:rPr lang="ru-RU" dirty="0" smtClean="0">
                <a:solidFill>
                  <a:srgbClr val="FFC000"/>
                </a:solidFill>
              </a:rPr>
              <a:t>Вышивка – один из распространенных видов народного творчества. Искусство создания на тканях узоров с помощью иглы и нитей, известно с давних времен.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Содержимое 4" descr="IMG_2673.JPG"/>
          <p:cNvPicPr>
            <a:picLocks noChangeAspect="1"/>
          </p:cNvPicPr>
          <p:nvPr/>
        </p:nvPicPr>
        <p:blipFill>
          <a:blip r:embed="rId2" cstate="print"/>
          <a:srcRect l="15190"/>
          <a:stretch>
            <a:fillRect/>
          </a:stretch>
        </p:blipFill>
        <p:spPr>
          <a:xfrm rot="5400000">
            <a:off x="4214810" y="2071678"/>
            <a:ext cx="5286412" cy="400052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Вышивка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329114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rgbClr val="FFC000"/>
                </a:solidFill>
              </a:rPr>
              <a:t>    Вышивка не только делала костюм красивее и богаче, но и должна была приносить человеку счастье, оберегать его ото всякого зла и беды, сближать с окружающей природой.</a:t>
            </a:r>
          </a:p>
          <a:p>
            <a:endParaRPr lang="ru-RU" dirty="0"/>
          </a:p>
        </p:txBody>
      </p:sp>
      <p:pic>
        <p:nvPicPr>
          <p:cNvPr id="6146" name="Picture 2" descr="http://t1.gstatic.com/images?q=tbn:ANd9GcSGc-n-2wUOntApOrMptGDEzAYb9KhwUT2ZqfwPODY8QdN61s4&amp;t=1&amp;usg=__C0mUrryyZvwyVrnk79CPMpCCubc="/>
          <p:cNvPicPr>
            <a:picLocks noChangeAspect="1" noChangeArrowheads="1"/>
          </p:cNvPicPr>
          <p:nvPr/>
        </p:nvPicPr>
        <p:blipFill>
          <a:blip r:embed="rId2"/>
          <a:srcRect r="48156"/>
          <a:stretch>
            <a:fillRect/>
          </a:stretch>
        </p:blipFill>
        <p:spPr bwMode="auto">
          <a:xfrm>
            <a:off x="5286380" y="1428736"/>
            <a:ext cx="3357586" cy="507209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Женский  костюм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Содержимое 4" descr="сканирование006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4744" y="1357298"/>
            <a:ext cx="5005770" cy="5143536"/>
          </a:xfrm>
          <a:ln w="38100">
            <a:noFill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58" y="1785926"/>
            <a:ext cx="32147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 Основными частями женского народного костюма были рубаха, передник или занавеска, сарафан, понева, нагрудник и </a:t>
            </a:r>
            <a:r>
              <a:rPr lang="ru-RU" sz="2800" dirty="0" err="1" smtClean="0">
                <a:solidFill>
                  <a:srgbClr val="FFC000"/>
                </a:solidFill>
              </a:rPr>
              <a:t>шушпан</a:t>
            </a:r>
            <a:r>
              <a:rPr lang="ru-RU" sz="2800" dirty="0" smtClean="0">
                <a:solidFill>
                  <a:srgbClr val="FFC000"/>
                </a:solidFill>
              </a:rPr>
              <a:t>.</a:t>
            </a:r>
            <a:endParaRPr lang="ru-RU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Женский  костюм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072074"/>
            <a:ext cx="9144000" cy="15716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FFC000"/>
                </a:solidFill>
              </a:rPr>
              <a:t>     Рубахи и сарафаны украшались вышивкой. Женские головные уборы: кокошники, кики, сороки, повойники были самой невиданной формы. Очень любили на Руси душегрейки, которые  надевали поверх сарафана и шили из дорогих тканей.</a:t>
            </a: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4" name="Содержимое 20" descr="сканирование00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357298"/>
            <a:ext cx="7929618" cy="3643338"/>
          </a:xfrm>
          <a:prstGeom prst="rect">
            <a:avLst/>
          </a:prstGeom>
          <a:ln w="38100">
            <a:noFill/>
          </a:ln>
          <a:effectLst>
            <a:softEdge rad="63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smtClean="0">
                <a:solidFill>
                  <a:srgbClr val="FFFF00"/>
                </a:solidFill>
                <a:latin typeface="+mn-lt"/>
              </a:rPr>
              <a:t>Рубаха</a:t>
            </a:r>
            <a:endParaRPr lang="ru-RU" sz="48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Содержимое 6" descr="сканирование00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2066" y="1571612"/>
            <a:ext cx="3714776" cy="4857784"/>
          </a:xfrm>
          <a:ln>
            <a:noFill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28596" y="1571612"/>
            <a:ext cx="44291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 Рубаха – основа женского народного костюма, шилась из белого льняного или конопляного полотна. Украшалась вышивкой, оберегавшей женщину от «сглаза». Считалось, чем богаче украшена рубаха, тем счастливее и удачливее ее владелица.</a:t>
            </a:r>
            <a:endParaRPr lang="ru-RU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latin typeface="+mn-lt"/>
              </a:rPr>
              <a:t>Сарафан</a:t>
            </a:r>
            <a:endParaRPr lang="ru-RU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Содержимое 7" descr="сканирование002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4942" y="1357298"/>
            <a:ext cx="3714776" cy="52149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Прямоугольник 4"/>
          <p:cNvSpPr/>
          <p:nvPr/>
        </p:nvSpPr>
        <p:spPr>
          <a:xfrm>
            <a:off x="642910" y="1643050"/>
            <a:ext cx="421484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3200" dirty="0" smtClean="0">
                <a:solidFill>
                  <a:srgbClr val="FFC000"/>
                </a:solidFill>
              </a:rPr>
              <a:t>Сарафан одевали поверх рубахи, украшали спереди узорной полосой, тесьмой, </a:t>
            </a:r>
          </a:p>
          <a:p>
            <a:r>
              <a:rPr lang="ru-RU" sz="3200" dirty="0" smtClean="0">
                <a:solidFill>
                  <a:srgbClr val="FFC000"/>
                </a:solidFill>
              </a:rPr>
              <a:t>серебряным кружевом, узорными пуговицами.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FF00"/>
                </a:solidFill>
                <a:latin typeface="+mn-lt"/>
              </a:rPr>
              <a:t>Епанечка</a:t>
            </a:r>
            <a:endParaRPr lang="ru-RU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Содержимое 4" descr="сканирование004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9124" y="1857364"/>
            <a:ext cx="4357718" cy="4500594"/>
          </a:xfrm>
          <a:ln>
            <a:noFill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71472" y="1571612"/>
            <a:ext cx="35719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 </a:t>
            </a:r>
            <a:r>
              <a:rPr lang="ru-RU" sz="2800" dirty="0" err="1" smtClean="0">
                <a:solidFill>
                  <a:srgbClr val="FFC000"/>
                </a:solidFill>
              </a:rPr>
              <a:t>Епанечка</a:t>
            </a:r>
            <a:r>
              <a:rPr lang="ru-RU" sz="2800" dirty="0" smtClean="0">
                <a:solidFill>
                  <a:srgbClr val="FFC000"/>
                </a:solidFill>
              </a:rPr>
              <a:t> - короткая </a:t>
            </a:r>
            <a:r>
              <a:rPr lang="ru-RU" sz="2800" dirty="0" err="1" smtClean="0">
                <a:solidFill>
                  <a:srgbClr val="FFC000"/>
                </a:solidFill>
              </a:rPr>
              <a:t>клешеная</a:t>
            </a:r>
            <a:r>
              <a:rPr lang="ru-RU" sz="2800" dirty="0" smtClean="0">
                <a:solidFill>
                  <a:srgbClr val="FFC000"/>
                </a:solidFill>
              </a:rPr>
              <a:t> кофточка без рукавов, шилась из парчовой ткани.</a:t>
            </a:r>
          </a:p>
          <a:p>
            <a:r>
              <a:rPr lang="ru-RU" sz="2800" dirty="0" smtClean="0">
                <a:solidFill>
                  <a:srgbClr val="FFC000"/>
                </a:solidFill>
              </a:rPr>
              <a:t>    Душегрейка. </a:t>
            </a:r>
          </a:p>
          <a:p>
            <a:r>
              <a:rPr lang="ru-RU" sz="2800" dirty="0" smtClean="0">
                <a:solidFill>
                  <a:srgbClr val="FFC000"/>
                </a:solidFill>
              </a:rPr>
              <a:t>Она напоминала маленький сарафанчик и надевалась поверх сарафана, шили ее из дорогих тканей.</a:t>
            </a:r>
            <a:endParaRPr lang="ru-RU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900" b="1" dirty="0" smtClean="0">
                <a:solidFill>
                  <a:srgbClr val="FFFF00"/>
                </a:solidFill>
                <a:latin typeface="+mn-lt"/>
              </a:rPr>
              <a:t>Понёва</a:t>
            </a:r>
            <a:r>
              <a:rPr lang="ru-RU" sz="4900" dirty="0" smtClean="0">
                <a:solidFill>
                  <a:srgbClr val="FFFF00"/>
                </a:solidFill>
                <a:latin typeface="+mn-lt"/>
              </a:rPr>
              <a:t> </a:t>
            </a:r>
            <a:br>
              <a:rPr lang="ru-RU" sz="4900" dirty="0" smtClean="0">
                <a:solidFill>
                  <a:srgbClr val="FFFF00"/>
                </a:solidFill>
                <a:latin typeface="+mn-lt"/>
              </a:rPr>
            </a:br>
            <a:endParaRPr lang="ru-RU" sz="49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Содержимое 3" descr="http://s005.radikal.ru/i210/1001/ee/f3094f9caabc.jpg"/>
          <p:cNvPicPr>
            <a:picLocks noGrp="1"/>
          </p:cNvPicPr>
          <p:nvPr>
            <p:ph idx="1"/>
          </p:nvPr>
        </p:nvPicPr>
        <p:blipFill>
          <a:blip r:embed="rId2"/>
          <a:srcRect b="54858"/>
          <a:stretch>
            <a:fillRect/>
          </a:stretch>
        </p:blipFill>
        <p:spPr bwMode="auto">
          <a:xfrm>
            <a:off x="428596" y="1142984"/>
            <a:ext cx="8072493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71472" y="5072074"/>
            <a:ext cx="82868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</a:rPr>
              <a:t>Понева - древняя одежда.  Юбка, состоящая из трех полотнищ шерстяной или полушерстяной ткани, стянутых на талии плетеным узким пояском - гашником; ее носили только замужние женщины. </a:t>
            </a:r>
            <a:endParaRPr lang="ru-RU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Передник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Содержимое 6" descr="сканирование007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7752" y="1500174"/>
            <a:ext cx="3929090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85720" y="1785926"/>
            <a:ext cx="44291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</a:rPr>
              <a:t>     Самой декоративной, богато украшенной частью женского русского костюма был передник, или занавеска, закрывающий женскую фигуру спереди.</a:t>
            </a:r>
          </a:p>
          <a:p>
            <a:r>
              <a:rPr lang="ru-RU" sz="2400" dirty="0" smtClean="0">
                <a:solidFill>
                  <a:srgbClr val="FFC000"/>
                </a:solidFill>
              </a:rPr>
              <a:t>     Обычно его делали из холста и орнаментировали вышивкой, тканым узором. Цветными отделочными вставками, шелковыми узорными лентами.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latin typeface="+mn-lt"/>
              </a:rPr>
              <a:t>Головной убор</a:t>
            </a:r>
            <a:endParaRPr lang="ru-RU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Содержимое 10" descr="сканирование0045.jpg"/>
          <p:cNvPicPr>
            <a:picLocks noGrp="1" noChangeAspect="1"/>
          </p:cNvPicPr>
          <p:nvPr>
            <p:ph idx="1"/>
          </p:nvPr>
        </p:nvPicPr>
        <p:blipFill>
          <a:blip/>
          <a:stretch>
            <a:fillRect/>
          </a:stretch>
        </p:blipFill>
        <p:spPr>
          <a:xfrm>
            <a:off x="4572000" y="1857364"/>
            <a:ext cx="4429124" cy="4429156"/>
          </a:xfrm>
          <a:ln>
            <a:noFill/>
          </a:ln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00034" y="1428736"/>
            <a:ext cx="435771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Головной убор, в народных представлениях был связан с небом, его украшали символами солнца, звезд, дерева,</a:t>
            </a:r>
          </a:p>
          <a:p>
            <a:r>
              <a:rPr lang="ru-RU" sz="2800" dirty="0" smtClean="0">
                <a:solidFill>
                  <a:srgbClr val="FFC000"/>
                </a:solidFill>
              </a:rPr>
              <a:t> птиц. Нити жемчуга и височные украшения символизировали дождевые струи. Поверх кокошника набрасывали фату из тонкой узорчатой ткани.</a:t>
            </a:r>
            <a:endParaRPr lang="ru-RU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abic Typesetting" panose="03020402040406030203" pitchFamily="66" charset="-78"/>
              </a:rPr>
              <a:t>Красота русского народного костюма</a:t>
            </a:r>
            <a:r>
              <a:rPr lang="ru-RU" sz="7200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abic Typesetting" panose="03020402040406030203" pitchFamily="66" charset="-78"/>
              </a:rPr>
              <a:t/>
            </a:r>
            <a:br>
              <a:rPr lang="ru-RU" sz="7200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abic Typesetting" panose="03020402040406030203" pitchFamily="66" charset="-78"/>
              </a:rPr>
            </a:br>
            <a:endParaRPr lang="ru-RU" sz="7200" dirty="0">
              <a:solidFill>
                <a:srgbClr val="FFFF00"/>
              </a:solidFill>
              <a:latin typeface="Batang" panose="02030600000101010101" pitchFamily="18" charset="-127"/>
              <a:ea typeface="Batang" panose="02030600000101010101" pitchFamily="18" charset="-127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647490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+mn-lt"/>
              </a:rPr>
              <a:t>Женские головные уборы</a:t>
            </a:r>
            <a:endParaRPr lang="ru-RU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Содержимое 13" descr="IMG_2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14488"/>
            <a:ext cx="5286895" cy="4643470"/>
          </a:xfrm>
          <a:effectLst>
            <a:softEdge rad="317500"/>
          </a:effectLst>
        </p:spPr>
      </p:pic>
      <p:pic>
        <p:nvPicPr>
          <p:cNvPr id="5" name="Содержимое 12" descr="IMG_26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964909" y="2250273"/>
            <a:ext cx="4357718" cy="35719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latin typeface="+mn-lt"/>
              </a:rPr>
              <a:t>Женские украшения</a:t>
            </a:r>
            <a:endParaRPr lang="ru-RU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Содержимое 3" descr="http://s39.radikal.ru/i086/1001/e7/568ad28ac5cf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57620" y="1285860"/>
            <a:ext cx="4929222" cy="488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429124" y="6215082"/>
            <a:ext cx="4286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C000"/>
                </a:solidFill>
              </a:rPr>
              <a:t>Девичьи </a:t>
            </a:r>
            <a:r>
              <a:rPr lang="ru-RU" sz="2800" dirty="0" err="1" smtClean="0">
                <a:solidFill>
                  <a:srgbClr val="FFC000"/>
                </a:solidFill>
              </a:rPr>
              <a:t>накосники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6" name="Рисунок 5" descr="http://www.ljplus.ru/img3/a/m/amethist_grape/gaj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357298"/>
            <a:ext cx="3071834" cy="477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85786" y="6215082"/>
            <a:ext cx="2143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C000"/>
                </a:solidFill>
              </a:rPr>
              <a:t>Гайтан</a:t>
            </a:r>
            <a:endParaRPr lang="ru-RU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Свадебный костюм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Содержимое 17" descr="IMG_26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071934" y="1857364"/>
            <a:ext cx="5429288" cy="4286280"/>
          </a:xfr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00034" y="1428736"/>
            <a:ext cx="407196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solidFill>
                  <a:srgbClr val="FFC000"/>
                </a:solidFill>
              </a:rPr>
              <a:t>Свадебный наряд шили задолго до торжества, так как он требовал много времени и труда. Все элементы костюма тщательно украшались, оберегали от злых сил и напастей символами и орнаментами, </a:t>
            </a:r>
          </a:p>
          <a:p>
            <a:r>
              <a:rPr lang="ru-RU" sz="2500" dirty="0" smtClean="0">
                <a:solidFill>
                  <a:srgbClr val="FFC000"/>
                </a:solidFill>
              </a:rPr>
              <a:t>утверждающими счастье, долголетие, здоровое потомство.</a:t>
            </a:r>
            <a:endParaRPr lang="ru-RU" sz="25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78581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+mn-lt"/>
              </a:rPr>
              <a:t>Свадебные головные уборы</a:t>
            </a:r>
            <a:endParaRPr lang="ru-RU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Содержимое 12" descr="IMG_26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5063"/>
          <a:stretch>
            <a:fillRect/>
          </a:stretch>
        </p:blipFill>
        <p:spPr>
          <a:xfrm rot="5400000">
            <a:off x="250001" y="964389"/>
            <a:ext cx="5643602" cy="5857916"/>
          </a:xfrm>
          <a:effectLst>
            <a:softEdge rad="317500"/>
          </a:effectLst>
        </p:spPr>
      </p:pic>
      <p:pic>
        <p:nvPicPr>
          <p:cNvPr id="5" name="Содержимое 8" descr="IMG_2638.JPG"/>
          <p:cNvPicPr>
            <a:picLocks noChangeAspect="1"/>
          </p:cNvPicPr>
          <p:nvPr/>
        </p:nvPicPr>
        <p:blipFill>
          <a:blip r:embed="rId3" cstate="print"/>
          <a:srcRect t="6977" b="11628"/>
          <a:stretch>
            <a:fillRect/>
          </a:stretch>
        </p:blipFill>
        <p:spPr>
          <a:xfrm rot="5400000">
            <a:off x="4893455" y="2393165"/>
            <a:ext cx="5214974" cy="300036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latin typeface="+mn-lt"/>
              </a:rPr>
              <a:t>Мужской костюм</a:t>
            </a:r>
            <a:endParaRPr lang="ru-RU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Содержимое 8" descr="сканирование007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7950" y="1571612"/>
            <a:ext cx="2497454" cy="5072098"/>
          </a:xfrm>
          <a:effectLst>
            <a:softEdge rad="127000"/>
          </a:effectLst>
        </p:spPr>
      </p:pic>
      <p:pic>
        <p:nvPicPr>
          <p:cNvPr id="5" name="Содержимое 4" descr="сканирование00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571612"/>
            <a:ext cx="2428892" cy="492922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071802" y="1571612"/>
            <a:ext cx="314327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C00000"/>
                </a:solidFill>
              </a:rPr>
              <a:t> </a:t>
            </a:r>
            <a:r>
              <a:rPr lang="ru-RU" sz="2200" dirty="0" smtClean="0">
                <a:solidFill>
                  <a:srgbClr val="FFC000"/>
                </a:solidFill>
              </a:rPr>
              <a:t>Костюм крестьянина на Руси состоял из портов и рубахи из домотканого холста. Рубахи носили навыпуск и подпоясывали узким поясом  или цветным шнуром.</a:t>
            </a:r>
          </a:p>
          <a:p>
            <a:r>
              <a:rPr lang="ru-RU" sz="2200" dirty="0" smtClean="0">
                <a:solidFill>
                  <a:srgbClr val="FFC000"/>
                </a:solidFill>
              </a:rPr>
              <a:t>  Порты шились неширокие, суженные к низу, до щиколотки, </a:t>
            </a:r>
          </a:p>
          <a:p>
            <a:r>
              <a:rPr lang="ru-RU" sz="2200" dirty="0" smtClean="0">
                <a:solidFill>
                  <a:srgbClr val="FFC000"/>
                </a:solidFill>
              </a:rPr>
              <a:t>завязывались на талии шнурком – гашником. </a:t>
            </a:r>
            <a:endParaRPr lang="ru-RU" sz="2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Праздничная мужская одежда, Пензенской и Вологодской губерний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http://s003.radikal.ru/i202/1001/3f/e2568359e534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00174"/>
            <a:ext cx="7072361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72476" cy="939784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latin typeface="+mn-lt"/>
              </a:rPr>
              <a:t>Рубаха украшалась вышивкой</a:t>
            </a:r>
            <a:endParaRPr lang="ru-RU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5" name="Содержимое 7" descr="IMG_26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6182" y="1571612"/>
            <a:ext cx="5072098" cy="478634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http://www.sva-slava.ru/nasledie_rukodelie/img_rushniki/rushnik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571612"/>
            <a:ext cx="3000396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latin typeface="+mn-lt"/>
              </a:rPr>
              <a:t>Верхняя мужская одежда.</a:t>
            </a:r>
            <a:endParaRPr lang="ru-RU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Содержимое 6" descr="сканирование007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6380" y="1428736"/>
            <a:ext cx="3357586" cy="5286412"/>
          </a:xfr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71472" y="1643050"/>
            <a:ext cx="44291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</a:rPr>
              <a:t> Верхней одеждой служили зипун или кафтан из домотканого сукна, зимой – овчинные нагольные шубы.</a:t>
            </a:r>
          </a:p>
          <a:p>
            <a:r>
              <a:rPr lang="ru-RU" sz="2400" dirty="0" smtClean="0">
                <a:solidFill>
                  <a:srgbClr val="FFC000"/>
                </a:solidFill>
              </a:rPr>
              <a:t>Кафтан, надевали поверх зипуна. Для его отделки использовались петлицы на груди и по боковым разрезам, металлические, деревянные, плетеные из шнура и сделанные из искусственного жемчуга пуговицы.</a:t>
            </a:r>
          </a:p>
          <a:p>
            <a:endParaRPr lang="ru-RU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Пуговица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http://s54.radikal.ru/i144/1002/a0/bc4a5d35f579.jpg">
            <a:hlinkClick r:id="rId2" tgtFrame="_blank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000240"/>
            <a:ext cx="400049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 rot="10800000" flipV="1">
            <a:off x="428596" y="1428736"/>
            <a:ext cx="4429156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Самой дорогой и модной вещью в костюме была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пуговица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 На Руси изготовили самые крупные пуговицы размером с куриное яйцо. Пуговицы делали из золота, серебра, жемчуга, хрусталя, металлические и плетеные из канители. каждая пуговица имела свое название. Подчас пуговицы стоили дороже самого платья.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90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+mn-lt"/>
              </a:rPr>
              <a:t>Русский народный костюм в произведениях известных художников</a:t>
            </a:r>
            <a:endParaRPr lang="ru-RU" sz="36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Содержимое 4" descr="IMG_15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43515" y="2885449"/>
            <a:ext cx="3658866" cy="2714644"/>
          </a:xfr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85720" y="6072207"/>
            <a:ext cx="4429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Портрет неизвестной крестьянки в кокошнике.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Содержимое 6" descr="ArgunovI_01.jpg"/>
          <p:cNvPicPr>
            <a:picLocks noChangeAspect="1"/>
          </p:cNvPicPr>
          <p:nvPr/>
        </p:nvPicPr>
        <p:blipFill>
          <a:blip r:embed="rId3"/>
          <a:srcRect l="2044" t="2812" r="2870" b="3174"/>
          <a:stretch>
            <a:fillRect/>
          </a:stretch>
        </p:blipFill>
        <p:spPr>
          <a:xfrm>
            <a:off x="5786446" y="2484466"/>
            <a:ext cx="3357554" cy="3730616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072198" y="6072206"/>
            <a:ext cx="2714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 Русская красавица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Ultra\Desktop\220px-Argunov-sel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1500174"/>
            <a:ext cx="2468570" cy="308134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786182" y="4643446"/>
            <a:ext cx="1502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И.А. Аргунов.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 (1729-18002)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+mn-lt"/>
              </a:rPr>
              <a:t>Одежда на Руси.</a:t>
            </a:r>
            <a:endParaRPr lang="ru-RU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14282" y="5572140"/>
            <a:ext cx="8715436" cy="1143009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  Одежда на Руси была свободной, длинной и необычайно красивой. Самой нарядной считалась одежда из красной ткани. </a:t>
            </a:r>
          </a:p>
          <a:p>
            <a:endParaRPr lang="ru-RU" dirty="0"/>
          </a:p>
        </p:txBody>
      </p:sp>
      <p:pic>
        <p:nvPicPr>
          <p:cNvPr id="6" name="Krasnyi_saraf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143768" y="5000636"/>
            <a:ext cx="71438" cy="71438"/>
          </a:xfrm>
          <a:prstGeom prst="rect">
            <a:avLst/>
          </a:prstGeom>
        </p:spPr>
      </p:pic>
      <p:pic>
        <p:nvPicPr>
          <p:cNvPr id="7" name="Picture 4" descr="M:\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4422"/>
            <a:ext cx="2664950" cy="4045315"/>
          </a:xfrm>
          <a:prstGeom prst="rect">
            <a:avLst/>
          </a:prstGeom>
          <a:noFill/>
        </p:spPr>
      </p:pic>
      <p:pic>
        <p:nvPicPr>
          <p:cNvPr id="5" name="Содержимое 17" descr="сканирование0032.jpg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885928" y="1214422"/>
            <a:ext cx="7258072" cy="4071966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Русский народный костюм в произведениях известных художников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44" y="6072206"/>
            <a:ext cx="4071934" cy="571504"/>
          </a:xfrm>
        </p:spPr>
        <p:txBody>
          <a:bodyPr>
            <a:noAutofit/>
          </a:bodyPr>
          <a:lstStyle/>
          <a:p>
            <a:r>
              <a:rPr lang="ru-RU" b="0" dirty="0" smtClean="0">
                <a:solidFill>
                  <a:srgbClr val="FFFF00"/>
                </a:solidFill>
              </a:rPr>
              <a:t>Портрет неизвестной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02159" y="6143644"/>
            <a:ext cx="3898931" cy="496910"/>
          </a:xfrm>
        </p:spPr>
        <p:txBody>
          <a:bodyPr>
            <a:noAutofit/>
          </a:bodyPr>
          <a:lstStyle/>
          <a:p>
            <a:r>
              <a:rPr lang="ru-RU" b="0" dirty="0" smtClean="0">
                <a:solidFill>
                  <a:srgbClr val="FFFF00"/>
                </a:solidFill>
              </a:rPr>
              <a:t>                  На пашне.</a:t>
            </a:r>
            <a:endParaRPr lang="ru-RU" b="0" dirty="0">
              <a:solidFill>
                <a:srgbClr val="FFFF00"/>
              </a:solidFill>
            </a:endParaRPr>
          </a:p>
        </p:txBody>
      </p:sp>
      <p:pic>
        <p:nvPicPr>
          <p:cNvPr id="3074" name="Picture 2" descr="C:\Users\Ultra\Desktop\06Zaryanko_pt_Venecian_Iva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357298"/>
            <a:ext cx="2768580" cy="3286148"/>
          </a:xfrm>
          <a:prstGeom prst="rect">
            <a:avLst/>
          </a:prstGeom>
          <a:noFill/>
        </p:spPr>
      </p:pic>
      <p:pic>
        <p:nvPicPr>
          <p:cNvPr id="8" name="Содержимое 5" descr="IMG_15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2500306"/>
            <a:ext cx="4286248" cy="335758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000364" y="4786322"/>
            <a:ext cx="23696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А.Г.Венецианов.</a:t>
            </a:r>
            <a:r>
              <a:rPr lang="ru-RU" sz="2400" dirty="0" smtClean="0"/>
              <a:t> 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    1780—1847 </a:t>
            </a:r>
            <a:endParaRPr lang="ru-RU" dirty="0"/>
          </a:p>
        </p:txBody>
      </p:sp>
      <p:pic>
        <p:nvPicPr>
          <p:cNvPr id="3075" name="Picture 3" descr="C:\Users\Ultra\Desktop\f519fca29fb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71744"/>
            <a:ext cx="2714612" cy="314327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Вопросы для проверки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Какие главные части женского народного костюма вы знаете?</a:t>
            </a:r>
          </a:p>
          <a:p>
            <a:r>
              <a:rPr lang="ru-RU" sz="4000" dirty="0" smtClean="0">
                <a:solidFill>
                  <a:srgbClr val="FFFF00"/>
                </a:solidFill>
              </a:rPr>
              <a:t>Что вам понравилось в ассамблее женского и мужского народного костюма? Почему?</a:t>
            </a:r>
          </a:p>
          <a:p>
            <a:r>
              <a:rPr lang="ru-RU" sz="4000" dirty="0" smtClean="0">
                <a:solidFill>
                  <a:srgbClr val="FFFF00"/>
                </a:solidFill>
              </a:rPr>
              <a:t>Как перекликаются украшения женского русского костюма и мифологии?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perunica.ru/uploads/posts/2009-12/1262270419_vernisage-11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35824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5214950"/>
            <a:ext cx="9001156" cy="100013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7200" dirty="0" smtClean="0">
                <a:solidFill>
                  <a:srgbClr val="FFFF00"/>
                </a:solidFill>
              </a:rPr>
              <a:t>Спасибо за внимание!</a:t>
            </a:r>
            <a:endParaRPr lang="ru-RU" sz="7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Праздничная и будничная одежда.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2066" y="1785926"/>
            <a:ext cx="38576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Праздничная и будничная одежда имела сложное декоративное оформление, где важную роль играла вышивка и кружевная отделка. Поэтому по обычаю девочку с малых лет начинали обучать этим непростым, но увлекательным видам творчества.</a:t>
            </a:r>
          </a:p>
        </p:txBody>
      </p:sp>
      <p:pic>
        <p:nvPicPr>
          <p:cNvPr id="4098" name="Picture 2" descr="M:\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71612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4300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+mn-lt"/>
              </a:rPr>
              <a:t>Наибольшей яркостью всегда отличалась женская праздничная одежда молодых женщин. </a:t>
            </a:r>
            <a:endParaRPr lang="ru-RU" sz="28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0" name="Содержимое 9" descr="IMG_26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42522" y="2142730"/>
            <a:ext cx="5214950" cy="3929838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11" name="Содержимое 6" descr="сканирование00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1571612"/>
            <a:ext cx="3571900" cy="50006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extrusionH="76200" contourW="12700" prstMaterial="metal">
            <a:bevelT w="88900" h="88900"/>
            <a:extrusionClr>
              <a:schemeClr val="tx1"/>
            </a:extrusionClr>
            <a:contourClr>
              <a:srgbClr val="C00000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50006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Женская праздничная одежда Рязанской и Воронежской губерний</a:t>
            </a:r>
            <a:endParaRPr lang="ru-RU" sz="36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Содержимое 3" descr="http://s002.radikal.ru/i199/1002/70/fa67c4a6b46c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428736"/>
            <a:ext cx="735811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+mn-lt"/>
              </a:rPr>
              <a:t>Женская праздничная одежда, Тамбовской и Курской губернии</a:t>
            </a:r>
            <a:endParaRPr lang="ru-RU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Содержимое 3" descr="http://i057.radikal.ru/1001/4c/e49e339aa486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571612"/>
            <a:ext cx="678661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2844" y="274638"/>
            <a:ext cx="8858312" cy="72547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В народе русский костюм описывают так:</a:t>
            </a:r>
            <a:endParaRPr lang="ru-RU" sz="3600" dirty="0"/>
          </a:p>
        </p:txBody>
      </p:sp>
      <p:pic>
        <p:nvPicPr>
          <p:cNvPr id="6" name="Содержимое 6" descr="сканирование000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2198" y="1071546"/>
            <a:ext cx="2714644" cy="557216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14348" y="1071547"/>
            <a:ext cx="4857784" cy="577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Заговор-заклятье.</a:t>
            </a:r>
          </a:p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Пойду ль я во чисто поле – </a:t>
            </a:r>
          </a:p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Под красное солнце,</a:t>
            </a:r>
          </a:p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Под светел месяц,</a:t>
            </a:r>
          </a:p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Под полетные облака,</a:t>
            </a:r>
          </a:p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Стану я во чистом поле</a:t>
            </a:r>
          </a:p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На ровное место,</a:t>
            </a:r>
          </a:p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Облаками </a:t>
            </a:r>
            <a:r>
              <a:rPr lang="ru-RU" sz="2400" dirty="0" err="1" smtClean="0">
                <a:solidFill>
                  <a:srgbClr val="FFC000"/>
                </a:solidFill>
              </a:rPr>
              <a:t>облачуся</a:t>
            </a:r>
            <a:r>
              <a:rPr lang="ru-RU" sz="2400" dirty="0" smtClean="0">
                <a:solidFill>
                  <a:srgbClr val="FFC000"/>
                </a:solidFill>
              </a:rPr>
              <a:t>,</a:t>
            </a:r>
          </a:p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Небесами </a:t>
            </a:r>
            <a:r>
              <a:rPr lang="ru-RU" sz="2400" dirty="0" err="1" smtClean="0">
                <a:solidFill>
                  <a:srgbClr val="FFC000"/>
                </a:solidFill>
              </a:rPr>
              <a:t>покроюся</a:t>
            </a:r>
            <a:r>
              <a:rPr lang="ru-RU" sz="2400" dirty="0" smtClean="0">
                <a:solidFill>
                  <a:srgbClr val="FFC000"/>
                </a:solidFill>
              </a:rPr>
              <a:t>,</a:t>
            </a:r>
          </a:p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На главу свою кладу</a:t>
            </a:r>
          </a:p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Красное солнце,</a:t>
            </a:r>
          </a:p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Подпояшусь светлыми зорями,</a:t>
            </a:r>
          </a:p>
          <a:p>
            <a:pPr algn="ctr"/>
            <a:r>
              <a:rPr lang="ru-RU" sz="2400" dirty="0" err="1" smtClean="0">
                <a:solidFill>
                  <a:srgbClr val="FFC000"/>
                </a:solidFill>
              </a:rPr>
              <a:t>Обтычуся</a:t>
            </a:r>
            <a:r>
              <a:rPr lang="ru-RU" sz="2400" dirty="0" smtClean="0">
                <a:solidFill>
                  <a:srgbClr val="FFC000"/>
                </a:solidFill>
              </a:rPr>
              <a:t> частыми звездами,</a:t>
            </a:r>
          </a:p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Что вострыми стрелами –</a:t>
            </a:r>
          </a:p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От всякого злого недуга.</a:t>
            </a:r>
            <a:endParaRPr lang="ru-RU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Украшения костюма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1643050"/>
            <a:ext cx="4500594" cy="50006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>
                <a:solidFill>
                  <a:srgbClr val="FFC000"/>
                </a:solidFill>
              </a:rPr>
              <a:t>     Украшения передавались из поколения в поколение. Каждый элемент орнамента имел свое значение и смысл:</a:t>
            </a:r>
          </a:p>
          <a:p>
            <a:r>
              <a:rPr lang="ru-RU" sz="2800" dirty="0" smtClean="0">
                <a:solidFill>
                  <a:srgbClr val="FFC000"/>
                </a:solidFill>
              </a:rPr>
              <a:t>Слава божеству! Праздник.</a:t>
            </a:r>
          </a:p>
          <a:p>
            <a:r>
              <a:rPr lang="ru-RU" sz="2800" dirty="0" smtClean="0">
                <a:solidFill>
                  <a:srgbClr val="FFC000"/>
                </a:solidFill>
              </a:rPr>
              <a:t>Просьба плодородия.</a:t>
            </a:r>
          </a:p>
          <a:p>
            <a:r>
              <a:rPr lang="ru-RU" sz="2800" dirty="0" smtClean="0">
                <a:solidFill>
                  <a:srgbClr val="FFC000"/>
                </a:solidFill>
              </a:rPr>
              <a:t>Благодарность богу за содеянное.</a:t>
            </a:r>
          </a:p>
          <a:p>
            <a:pPr>
              <a:buNone/>
            </a:pPr>
            <a:r>
              <a:rPr lang="ru-RU" sz="2800" dirty="0" smtClean="0">
                <a:solidFill>
                  <a:srgbClr val="FFC000"/>
                </a:solidFill>
              </a:rPr>
              <a:t>     </a:t>
            </a:r>
          </a:p>
          <a:p>
            <a:endParaRPr lang="ru-RU" sz="2200" dirty="0"/>
          </a:p>
        </p:txBody>
      </p:sp>
      <p:pic>
        <p:nvPicPr>
          <p:cNvPr id="6" name="Содержимое 6" descr="сканирование00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2" y="1285860"/>
            <a:ext cx="4143404" cy="535785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</TotalTime>
  <Words>841</Words>
  <Application>Microsoft Office PowerPoint</Application>
  <PresentationFormat>Экран (4:3)</PresentationFormat>
  <Paragraphs>96</Paragraphs>
  <Slides>32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Красота русского народного костюма </vt:lpstr>
      <vt:lpstr>Одежда на Руси.</vt:lpstr>
      <vt:lpstr>Праздничная и будничная одежда.</vt:lpstr>
      <vt:lpstr>Наибольшей яркостью всегда отличалась женская праздничная одежда молодых женщин. </vt:lpstr>
      <vt:lpstr>Женская праздничная одежда Рязанской и Воронежской губерний</vt:lpstr>
      <vt:lpstr>Женская праздничная одежда, Тамбовской и Курской губернии</vt:lpstr>
      <vt:lpstr>В народе русский костюм описывают так:</vt:lpstr>
      <vt:lpstr>Украшения костюма</vt:lpstr>
      <vt:lpstr>Вышивка</vt:lpstr>
      <vt:lpstr>Вышивка</vt:lpstr>
      <vt:lpstr>Женский  костюм</vt:lpstr>
      <vt:lpstr>Женский  костюм</vt:lpstr>
      <vt:lpstr>Рубаха</vt:lpstr>
      <vt:lpstr>Сарафан</vt:lpstr>
      <vt:lpstr>Епанечка</vt:lpstr>
      <vt:lpstr> Понёва  </vt:lpstr>
      <vt:lpstr>Передник</vt:lpstr>
      <vt:lpstr>Головной убор</vt:lpstr>
      <vt:lpstr>Женские головные уборы</vt:lpstr>
      <vt:lpstr>Женские украшения</vt:lpstr>
      <vt:lpstr>Свадебный костюм</vt:lpstr>
      <vt:lpstr>Свадебные головные уборы</vt:lpstr>
      <vt:lpstr>Мужской костюм</vt:lpstr>
      <vt:lpstr>Праздничная мужская одежда, Пензенской и Вологодской губерний</vt:lpstr>
      <vt:lpstr>Рубаха украшалась вышивкой</vt:lpstr>
      <vt:lpstr>Верхняя мужская одежда.</vt:lpstr>
      <vt:lpstr>Пуговица</vt:lpstr>
      <vt:lpstr>Русский народный костюм в произведениях известных художников</vt:lpstr>
      <vt:lpstr>Русский народный костюм в произведениях известных художников</vt:lpstr>
      <vt:lpstr>Вопросы для проверки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народный костюм.</dc:title>
  <dc:creator>Елена</dc:creator>
  <cp:lastModifiedBy>Пользователь</cp:lastModifiedBy>
  <cp:revision>61</cp:revision>
  <dcterms:created xsi:type="dcterms:W3CDTF">2010-11-09T14:42:59Z</dcterms:created>
  <dcterms:modified xsi:type="dcterms:W3CDTF">2016-04-19T11:01:05Z</dcterms:modified>
</cp:coreProperties>
</file>