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56" r:id="rId4"/>
    <p:sldId id="257" r:id="rId5"/>
    <p:sldId id="258" r:id="rId6"/>
    <p:sldId id="260" r:id="rId7"/>
    <p:sldId id="261" r:id="rId8"/>
    <p:sldId id="298" r:id="rId9"/>
    <p:sldId id="299" r:id="rId10"/>
    <p:sldId id="300" r:id="rId11"/>
    <p:sldId id="302" r:id="rId12"/>
    <p:sldId id="303" r:id="rId13"/>
    <p:sldId id="262" r:id="rId14"/>
    <p:sldId id="263" r:id="rId15"/>
    <p:sldId id="264" r:id="rId16"/>
    <p:sldId id="265" r:id="rId17"/>
    <p:sldId id="295" r:id="rId18"/>
    <p:sldId id="266" r:id="rId19"/>
    <p:sldId id="267" r:id="rId20"/>
    <p:sldId id="281" r:id="rId21"/>
    <p:sldId id="282" r:id="rId22"/>
    <p:sldId id="270" r:id="rId23"/>
    <p:sldId id="278" r:id="rId24"/>
    <p:sldId id="271" r:id="rId25"/>
    <p:sldId id="291" r:id="rId26"/>
    <p:sldId id="272" r:id="rId27"/>
    <p:sldId id="280" r:id="rId28"/>
    <p:sldId id="273" r:id="rId29"/>
    <p:sldId id="274" r:id="rId30"/>
    <p:sldId id="275" r:id="rId31"/>
    <p:sldId id="276" r:id="rId32"/>
    <p:sldId id="277" r:id="rId33"/>
    <p:sldId id="292" r:id="rId34"/>
    <p:sldId id="293" r:id="rId35"/>
    <p:sldId id="296" r:id="rId36"/>
    <p:sldId id="283" r:id="rId37"/>
    <p:sldId id="284" r:id="rId38"/>
    <p:sldId id="285" r:id="rId39"/>
    <p:sldId id="294" r:id="rId40"/>
    <p:sldId id="297" r:id="rId41"/>
    <p:sldId id="287" r:id="rId42"/>
    <p:sldId id="288" r:id="rId43"/>
    <p:sldId id="28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55</c:v>
                </c:pt>
                <c:pt idx="2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29728"/>
        <c:axId val="23556096"/>
        <c:axId val="0"/>
      </c:bar3DChart>
      <c:catAx>
        <c:axId val="23529728"/>
        <c:scaling>
          <c:orientation val="minMax"/>
        </c:scaling>
        <c:delete val="0"/>
        <c:axPos val="b"/>
        <c:majorTickMark val="out"/>
        <c:minorTickMark val="none"/>
        <c:tickLblPos val="nextTo"/>
        <c:crossAx val="23556096"/>
        <c:crosses val="autoZero"/>
        <c:auto val="1"/>
        <c:lblAlgn val="ctr"/>
        <c:lblOffset val="100"/>
        <c:noMultiLvlLbl val="0"/>
      </c:catAx>
      <c:valAx>
        <c:axId val="235560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529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50</c:v>
                </c:pt>
                <c:pt idx="2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046016"/>
        <c:axId val="23047552"/>
        <c:axId val="0"/>
      </c:bar3DChart>
      <c:catAx>
        <c:axId val="23046016"/>
        <c:scaling>
          <c:orientation val="minMax"/>
        </c:scaling>
        <c:delete val="0"/>
        <c:axPos val="b"/>
        <c:majorTickMark val="out"/>
        <c:minorTickMark val="none"/>
        <c:tickLblPos val="nextTo"/>
        <c:crossAx val="23047552"/>
        <c:crosses val="autoZero"/>
        <c:auto val="1"/>
        <c:lblAlgn val="ctr"/>
        <c:lblOffset val="100"/>
        <c:noMultiLvlLbl val="0"/>
      </c:catAx>
      <c:valAx>
        <c:axId val="23047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46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Паспорт педагогического проекта «Мой </a:t>
            </a:r>
            <a:r>
              <a:rPr lang="ru-RU" dirty="0" smtClean="0"/>
              <a:t>родной город-Ульяновск»»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/>
              <a:t>Тема </a:t>
            </a:r>
            <a:r>
              <a:rPr lang="ru-RU" sz="2000" dirty="0" smtClean="0"/>
              <a:t>:«Мой родной город-Ульяновск».</a:t>
            </a:r>
          </a:p>
          <a:p>
            <a:r>
              <a:rPr lang="ru-RU" sz="2000" dirty="0"/>
              <a:t>Адресация проекта: дети и родители </a:t>
            </a:r>
            <a:r>
              <a:rPr lang="ru-RU" sz="2000" dirty="0" smtClean="0"/>
              <a:t>средней группы.</a:t>
            </a:r>
          </a:p>
          <a:p>
            <a:r>
              <a:rPr lang="ru-RU" sz="2000" dirty="0"/>
              <a:t>Автор проекта: </a:t>
            </a:r>
            <a:r>
              <a:rPr lang="ru-RU" sz="2000" dirty="0" smtClean="0"/>
              <a:t>воспитатель средней группы </a:t>
            </a:r>
            <a:r>
              <a:rPr lang="ru-RU" sz="2000" dirty="0" err="1" smtClean="0"/>
              <a:t>Сабитова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Расима</a:t>
            </a:r>
            <a:r>
              <a:rPr lang="ru-RU" sz="2000" dirty="0" smtClean="0"/>
              <a:t> </a:t>
            </a:r>
            <a:r>
              <a:rPr lang="ru-RU" sz="2000" dirty="0" err="1" smtClean="0"/>
              <a:t>Расыховна</a:t>
            </a:r>
            <a:r>
              <a:rPr lang="ru-RU" sz="2000" dirty="0" smtClean="0"/>
              <a:t>.</a:t>
            </a:r>
          </a:p>
          <a:p>
            <a:r>
              <a:rPr lang="ru-RU" sz="2100" dirty="0"/>
              <a:t>Участники проекта: воспитатели, дети и </a:t>
            </a:r>
            <a:r>
              <a:rPr lang="ru-RU" sz="2100" dirty="0" smtClean="0"/>
              <a:t>родители средней группы.</a:t>
            </a:r>
            <a:endParaRPr lang="ru-RU" sz="2100" dirty="0"/>
          </a:p>
          <a:p>
            <a:r>
              <a:rPr lang="ru-RU" sz="2100" dirty="0"/>
              <a:t>Возраст воспитанников: </a:t>
            </a:r>
            <a:r>
              <a:rPr lang="ru-RU" sz="2100" dirty="0" smtClean="0"/>
              <a:t>4-5 лет.</a:t>
            </a:r>
          </a:p>
          <a:p>
            <a:r>
              <a:rPr lang="ru-RU" sz="2100" dirty="0" smtClean="0"/>
              <a:t>Вид проекта: </a:t>
            </a:r>
            <a:r>
              <a:rPr lang="ru-RU" sz="2100" smtClean="0"/>
              <a:t>информационно-творческий ,коллективный</a:t>
            </a:r>
            <a:r>
              <a:rPr lang="ru-RU" sz="2100" dirty="0" smtClean="0"/>
              <a:t>.</a:t>
            </a:r>
          </a:p>
          <a:p>
            <a:r>
              <a:rPr lang="ru-RU" sz="2100" dirty="0" smtClean="0"/>
              <a:t>По </a:t>
            </a:r>
            <a:r>
              <a:rPr lang="ru-RU" sz="2100" dirty="0"/>
              <a:t>количеству создателей – это коллективный (дети, семьи воспитанников).</a:t>
            </a:r>
          </a:p>
          <a:p>
            <a:r>
              <a:rPr lang="ru-RU" sz="2100" dirty="0"/>
              <a:t>Проект краткосрочный 1 месяц</a:t>
            </a:r>
            <a:r>
              <a:rPr lang="ru-RU" sz="2100" dirty="0" smtClean="0"/>
              <a:t>.</a:t>
            </a:r>
          </a:p>
          <a:p>
            <a:r>
              <a:rPr lang="ru-RU" sz="2100" dirty="0"/>
              <a:t>Ожидаемые результаты:  дети имеют начальные знания </a:t>
            </a:r>
            <a:r>
              <a:rPr lang="ru-RU" sz="2100" dirty="0" smtClean="0"/>
              <a:t>о родном городе, </a:t>
            </a:r>
            <a:r>
              <a:rPr lang="ru-RU" sz="2100" dirty="0"/>
              <a:t>могут рассказать об интересных, исторических местах своей малой родины, умеют опыт совместной деятельности с родителями</a:t>
            </a:r>
            <a:r>
              <a:rPr lang="ru-RU" sz="2100" dirty="0" smtClean="0"/>
              <a:t>.</a:t>
            </a:r>
          </a:p>
          <a:p>
            <a:r>
              <a:rPr lang="ru-RU" sz="2100" dirty="0" smtClean="0"/>
              <a:t>Место проведения: МБДОУ№107 «Светлячок»</a:t>
            </a:r>
            <a:endParaRPr lang="ru-RU" sz="2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5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Задание </a:t>
            </a:r>
            <a:r>
              <a:rPr lang="ru-RU" b="1" dirty="0" smtClean="0"/>
              <a:t>6. </a:t>
            </a:r>
            <a:r>
              <a:rPr lang="ru-RU" b="1" dirty="0"/>
              <a:t>«Моя семья»</a:t>
            </a:r>
          </a:p>
          <a:p>
            <a:r>
              <a:rPr lang="ru-RU" dirty="0"/>
              <a:t>Цель:  умение  называть  свою  фамилию,  имена  родителей,  родственников,</a:t>
            </a:r>
          </a:p>
          <a:p>
            <a:r>
              <a:rPr lang="ru-RU" dirty="0"/>
              <a:t>знает родственные связи, увлечения своей семьи.</a:t>
            </a:r>
          </a:p>
          <a:p>
            <a:r>
              <a:rPr lang="ru-RU" dirty="0"/>
              <a:t>Методы: Беседа, запись  ответов детей.  </a:t>
            </a:r>
          </a:p>
          <a:p>
            <a:r>
              <a:rPr lang="ru-RU" dirty="0"/>
              <a:t>Ход проведения: Беседа с детьми. Запись ответов детей.</a:t>
            </a:r>
          </a:p>
          <a:p>
            <a:r>
              <a:rPr lang="ru-RU" dirty="0"/>
              <a:t>Оценка результатов:</a:t>
            </a:r>
          </a:p>
          <a:p>
            <a:r>
              <a:rPr lang="ru-RU" dirty="0"/>
              <a:t>Высокий уровень (3 балла)  </a:t>
            </a:r>
          </a:p>
          <a:p>
            <a:r>
              <a:rPr lang="ru-RU" dirty="0"/>
              <a:t>Ребенок называет фамилию, имена  всех  родственников,  родственные  связи,</a:t>
            </a:r>
          </a:p>
          <a:p>
            <a:r>
              <a:rPr lang="ru-RU" dirty="0"/>
              <a:t>увлечения</a:t>
            </a:r>
          </a:p>
          <a:p>
            <a:r>
              <a:rPr lang="ru-RU" dirty="0"/>
              <a:t>Средний уровень (2 балла)  </a:t>
            </a:r>
          </a:p>
          <a:p>
            <a:r>
              <a:rPr lang="ru-RU" dirty="0"/>
              <a:t>Ребенок называет не всех родственников, путается в связях.</a:t>
            </a:r>
          </a:p>
          <a:p>
            <a:r>
              <a:rPr lang="ru-RU" dirty="0"/>
              <a:t>Низкий уровень (1 балл)  </a:t>
            </a:r>
          </a:p>
          <a:p>
            <a:r>
              <a:rPr lang="ru-RU" dirty="0"/>
              <a:t>Ребенок не знает фамилию, родственников.</a:t>
            </a:r>
          </a:p>
        </p:txBody>
      </p:sp>
    </p:spTree>
    <p:extLst>
      <p:ext uri="{BB962C8B-B14F-4D97-AF65-F5344CB8AC3E}">
        <p14:creationId xmlns:p14="http://schemas.microsoft.com/office/powerpoint/2010/main" val="2183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диагностики: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439995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80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 проведения диагностики мы увидели не очень хорошие результаты и решили поднять уровень знаний детей среднего возраста о родном городе с помощью бесед, игр, занятий.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8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Игровая деятельность.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Сюжетно-ролевая игра «Идём в детский сад», «Семья», « Экскурсия по городу».</a:t>
            </a:r>
          </a:p>
          <a:p>
            <a:r>
              <a:rPr lang="ru-RU" dirty="0"/>
              <a:t>Цель: развивать у детей патриотические чувства, учить подражать взрослым: маме, папе, бабушке, дедушке; воспитывать любовь к родному дому, городу; продолжать учить играть всем вместе, дружеским взаимоотношениям со сверстниками.</a:t>
            </a:r>
          </a:p>
        </p:txBody>
      </p:sp>
    </p:spTree>
    <p:extLst>
      <p:ext uri="{BB962C8B-B14F-4D97-AF65-F5344CB8AC3E}">
        <p14:creationId xmlns:p14="http://schemas.microsoft.com/office/powerpoint/2010/main" val="28745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6034616" cy="45259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04" y="3212976"/>
            <a:ext cx="4699496" cy="352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Настольно-печатная игра «Город», лото «Профессии</a:t>
            </a:r>
            <a:r>
              <a:rPr lang="ru-RU" dirty="0" smtClean="0"/>
              <a:t>», «растения которые растут в </a:t>
            </a:r>
            <a:r>
              <a:rPr lang="ru-RU" dirty="0" err="1" smtClean="0"/>
              <a:t>ульяновске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r>
              <a:rPr lang="ru-RU" dirty="0"/>
              <a:t>: воспитывать любовь и уважение к окружающим нас людям, расширять </a:t>
            </a:r>
            <a:r>
              <a:rPr lang="ru-RU" dirty="0" smtClean="0"/>
              <a:t>кругозор, </a:t>
            </a:r>
            <a:r>
              <a:rPr lang="ru-RU" dirty="0"/>
              <a:t>развивать связную речь.</a:t>
            </a:r>
          </a:p>
        </p:txBody>
      </p:sp>
    </p:spTree>
    <p:extLst>
      <p:ext uri="{BB962C8B-B14F-4D97-AF65-F5344CB8AC3E}">
        <p14:creationId xmlns:p14="http://schemas.microsoft.com/office/powerpoint/2010/main" val="11210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Настольно-печатная игра лото «профессии»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20152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Д\и «растения </a:t>
            </a:r>
            <a:r>
              <a:rPr lang="ru-RU" dirty="0"/>
              <a:t>которые растут в </a:t>
            </a:r>
            <a:r>
              <a:rPr lang="ru-RU" dirty="0" err="1"/>
              <a:t>ульяновске</a:t>
            </a:r>
            <a:r>
              <a:rPr lang="ru-RU" dirty="0"/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31940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Словесные игры «Путь - дорога », «Доскажи словечко», «Ты мне – я тебе».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r>
              <a:rPr lang="ru-RU" dirty="0"/>
              <a:t>: расширить у детей знания об улицах города, научить их правильно произносить, продолжать развивать умение слушать и слышать собеседника, развивать речь, память, образное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34929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4612018" cy="34590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5024"/>
            <a:ext cx="367240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Актуальность реализации проекта: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Дети- </a:t>
            </a:r>
            <a:r>
              <a:rPr lang="ru-RU" dirty="0"/>
              <a:t>это наше будущее, а значит будущее нашей страны. Каждый из нас должен любить свою страну. Но маленьким детям непонятны понятия страна, патриотизм, Родина……  Но наша задача -  воспитать настоящего патриота своей страны, ведь за ними будущее!</a:t>
            </a:r>
          </a:p>
          <a:p>
            <a:r>
              <a:rPr lang="ru-RU" dirty="0"/>
              <a:t>Начинать воспитание любви к своей родине нужно с малого. С любви к своему городу. Ведь каждый город в России уникален, необычен по своему. И показать ребёнку красоту родного города – задача не такая уж и сложная. Стоит только начать!</a:t>
            </a:r>
          </a:p>
          <a:p>
            <a:r>
              <a:rPr lang="ru-RU" dirty="0"/>
              <a:t>Данный проект: </a:t>
            </a:r>
            <a:r>
              <a:rPr lang="ru-RU" dirty="0" smtClean="0"/>
              <a:t>«Мой родной город-Ульяновск» поможет </a:t>
            </a:r>
            <a:r>
              <a:rPr lang="ru-RU" dirty="0"/>
              <a:t>ребятам </a:t>
            </a:r>
            <a:r>
              <a:rPr lang="ru-RU" dirty="0" smtClean="0"/>
              <a:t>увидеть город с </a:t>
            </a:r>
            <a:r>
              <a:rPr lang="ru-RU" dirty="0"/>
              <a:t>другой стороны, снова с ним познакомиться!!!</a:t>
            </a:r>
          </a:p>
        </p:txBody>
      </p:sp>
    </p:spTree>
    <p:extLst>
      <p:ext uri="{BB962C8B-B14F-4D97-AF65-F5344CB8AC3E}">
        <p14:creationId xmlns:p14="http://schemas.microsoft.com/office/powerpoint/2010/main" val="36688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«Собери из частей целое». </a:t>
            </a:r>
            <a:endParaRPr lang="ru-RU" b="1" dirty="0" smtClean="0"/>
          </a:p>
          <a:p>
            <a:pPr marL="0" indent="0">
              <a:buNone/>
            </a:pPr>
            <a:r>
              <a:rPr lang="ru-RU" dirty="0" err="1" smtClean="0"/>
              <a:t>Цель:Учить</a:t>
            </a:r>
            <a:r>
              <a:rPr lang="ru-RU" dirty="0"/>
              <a:t>, из частей составлять целое, (из фрагментов – вид города). Разрезные картинки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«Как зовут тебя деревце».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Цель: Учить </a:t>
            </a:r>
            <a:r>
              <a:rPr lang="ru-RU" dirty="0"/>
              <a:t>сравнивать и называть характерные особенности разных видов деревьев, растущих в городе. Развивать память, речевую активность. </a:t>
            </a:r>
            <a:r>
              <a:rPr lang="ru-RU" dirty="0" err="1"/>
              <a:t>Пазлы</a:t>
            </a:r>
            <a:r>
              <a:rPr lang="ru-RU" dirty="0"/>
              <a:t> с изображением разных видов деревьев, листьев, плодов, семян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«Вот моя улица, вот мой дом». </a:t>
            </a:r>
            <a:endParaRPr lang="ru-RU" b="1" dirty="0" smtClean="0"/>
          </a:p>
          <a:p>
            <a:pPr marL="0" indent="0">
              <a:buNone/>
            </a:pPr>
            <a:r>
              <a:rPr lang="ru-RU" dirty="0" err="1" smtClean="0"/>
              <a:t>Цель:Учить</a:t>
            </a:r>
            <a:r>
              <a:rPr lang="ru-RU" dirty="0" smtClean="0"/>
              <a:t> </a:t>
            </a:r>
            <a:r>
              <a:rPr lang="ru-RU" dirty="0"/>
              <a:t>детей называть улицы ближайшего окружения, знать в честь кого они названы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«Птицы нашего города». </a:t>
            </a:r>
            <a:endParaRPr lang="ru-RU" b="1" dirty="0" smtClean="0"/>
          </a:p>
          <a:p>
            <a:pPr marL="0" indent="0">
              <a:buNone/>
            </a:pPr>
            <a:r>
              <a:rPr lang="ru-RU" dirty="0" err="1" smtClean="0"/>
              <a:t>Цель:Закреплять</a:t>
            </a:r>
            <a:r>
              <a:rPr lang="ru-RU" dirty="0" smtClean="0"/>
              <a:t> </a:t>
            </a:r>
            <a:r>
              <a:rPr lang="ru-RU" dirty="0"/>
              <a:t>представления детей о птицах нашего города, уметь отличать их по характерным признакам, образу жизни. Гипсовые фигурки птиц.</a:t>
            </a:r>
          </a:p>
        </p:txBody>
      </p:sp>
    </p:spTree>
    <p:extLst>
      <p:ext uri="{BB962C8B-B14F-4D97-AF65-F5344CB8AC3E}">
        <p14:creationId xmlns:p14="http://schemas.microsoft.com/office/powerpoint/2010/main" val="26807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210690"/>
          </a:xfrm>
        </p:spPr>
      </p:pic>
    </p:spTree>
    <p:extLst>
      <p:ext uri="{BB962C8B-B14F-4D97-AF65-F5344CB8AC3E}">
        <p14:creationId xmlns:p14="http://schemas.microsoft.com/office/powerpoint/2010/main" val="24723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</a:t>
            </a:r>
            <a:r>
              <a:rPr lang="ru-RU" dirty="0" smtClean="0"/>
              <a:t>ечевая </a:t>
            </a:r>
            <a:r>
              <a:rPr lang="ru-RU" dirty="0"/>
              <a:t>деятельность.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НОД: «</a:t>
            </a:r>
            <a:r>
              <a:rPr lang="ru-RU" dirty="0">
                <a:latin typeface="Calibri"/>
                <a:ea typeface="Calibri"/>
                <a:cs typeface="Times New Roman"/>
              </a:rPr>
              <a:t>«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Наша улица»</a:t>
            </a:r>
            <a:endParaRPr lang="ru-RU" dirty="0" smtClean="0"/>
          </a:p>
          <a:p>
            <a:r>
              <a:rPr lang="ru-RU" dirty="0"/>
              <a:t>Цель</a:t>
            </a:r>
            <a:r>
              <a:rPr lang="ru-RU" dirty="0" smtClean="0"/>
              <a:t>:</a:t>
            </a:r>
          </a:p>
          <a:p>
            <a:r>
              <a:rPr lang="ru-RU" dirty="0"/>
              <a:t>-     Закрепить знание детей с понятием «улица».</a:t>
            </a:r>
          </a:p>
          <a:p>
            <a:r>
              <a:rPr lang="ru-RU" dirty="0"/>
              <a:t>-     Воспитывать любовь к родному городу, желание видеть его красивым, чистым.</a:t>
            </a:r>
          </a:p>
          <a:p>
            <a:r>
              <a:rPr lang="ru-RU" dirty="0"/>
              <a:t>-     Развитие слухового внимания на неречевых звуках.</a:t>
            </a:r>
          </a:p>
        </p:txBody>
      </p:sp>
    </p:spTree>
    <p:extLst>
      <p:ext uri="{BB962C8B-B14F-4D97-AF65-F5344CB8AC3E}">
        <p14:creationId xmlns:p14="http://schemas.microsoft.com/office/powerpoint/2010/main" val="35378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6768752" cy="6192688"/>
          </a:xfrm>
        </p:spPr>
      </p:pic>
    </p:spTree>
    <p:extLst>
      <p:ext uri="{BB962C8B-B14F-4D97-AF65-F5344CB8AC3E}">
        <p14:creationId xmlns:p14="http://schemas.microsoft.com/office/powerpoint/2010/main" val="25094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• </a:t>
            </a:r>
            <a:r>
              <a:rPr lang="ru-RU" dirty="0" smtClean="0"/>
              <a:t>Беседы: «Герб </a:t>
            </a:r>
            <a:r>
              <a:rPr lang="ru-RU" dirty="0"/>
              <a:t>города </a:t>
            </a:r>
            <a:r>
              <a:rPr lang="ru-RU" dirty="0" smtClean="0"/>
              <a:t>Ульяновск»,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«Чем славен наш </a:t>
            </a:r>
            <a:r>
              <a:rPr lang="ru-RU" dirty="0" err="1"/>
              <a:t>город</a:t>
            </a:r>
            <a:r>
              <a:rPr lang="ru-RU" dirty="0" err="1" smtClean="0"/>
              <a:t>»,«</a:t>
            </a:r>
            <a:r>
              <a:rPr lang="ru-RU" dirty="0" err="1"/>
              <a:t>Чем</a:t>
            </a:r>
            <a:r>
              <a:rPr lang="ru-RU" dirty="0"/>
              <a:t> помочь родному городу</a:t>
            </a:r>
            <a:r>
              <a:rPr lang="ru-RU" dirty="0" smtClean="0"/>
              <a:t>?», «</a:t>
            </a:r>
            <a:r>
              <a:rPr lang="ru-RU" dirty="0"/>
              <a:t>О названиях улиц родного города</a:t>
            </a:r>
            <a:r>
              <a:rPr lang="ru-RU" dirty="0" smtClean="0"/>
              <a:t>», «</a:t>
            </a:r>
            <a:r>
              <a:rPr lang="ru-RU" dirty="0"/>
              <a:t>Достопримечательности родного города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/>
              <a:t>• Чтение пословиц и поговорок о родине, загадки.</a:t>
            </a:r>
          </a:p>
        </p:txBody>
      </p:sp>
    </p:spTree>
    <p:extLst>
      <p:ext uri="{BB962C8B-B14F-4D97-AF65-F5344CB8AC3E}">
        <p14:creationId xmlns:p14="http://schemas.microsoft.com/office/powerpoint/2010/main" val="5822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63"/>
            <a:ext cx="4556183" cy="3417137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96" y="0"/>
            <a:ext cx="4475989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73016"/>
            <a:ext cx="5832648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Художественно-эстетическая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.</a:t>
            </a:r>
            <a:r>
              <a:rPr lang="ru-RU" sz="4600" b="1" dirty="0" smtClean="0"/>
              <a:t>НОД (рисование)«Мой город»</a:t>
            </a:r>
          </a:p>
          <a:p>
            <a:r>
              <a:rPr lang="ru-RU" dirty="0"/>
              <a:t>Цель: Продолжать знакомить детей с малой родиной.</a:t>
            </a:r>
          </a:p>
          <a:p>
            <a:endParaRPr lang="ru-RU" dirty="0"/>
          </a:p>
          <a:p>
            <a:r>
              <a:rPr lang="ru-RU" dirty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Расширять представления детей о родном городе;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Вызвать у детей чувство восхищения красотой родного города;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Учить детей рисовать большой дом, передавать прямоугольную форму стен, ряды окон.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Развивать умение дополнять изображение на основе впечатлений от окружающей жизни.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Воспитывать любовь к родному городу и чувство гордости за него, желание сделать его еще красивее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Словарная работа: город </a:t>
            </a:r>
            <a:r>
              <a:rPr lang="ru-RU" dirty="0" smtClean="0"/>
              <a:t>Ульяновск, </a:t>
            </a:r>
            <a:r>
              <a:rPr lang="ru-RU" dirty="0"/>
              <a:t>река </a:t>
            </a:r>
            <a:r>
              <a:rPr lang="ru-RU" dirty="0" smtClean="0"/>
              <a:t>Волга, </a:t>
            </a:r>
            <a:r>
              <a:rPr lang="ru-RU" dirty="0"/>
              <a:t>название </a:t>
            </a:r>
            <a:r>
              <a:rPr lang="ru-RU" dirty="0" smtClean="0"/>
              <a:t>улиц(</a:t>
            </a:r>
            <a:r>
              <a:rPr lang="ru-RU" dirty="0" err="1" smtClean="0"/>
              <a:t>Аблукова</a:t>
            </a:r>
            <a:r>
              <a:rPr lang="ru-RU" dirty="0" smtClean="0"/>
              <a:t>, Пушкарева), </a:t>
            </a:r>
            <a:r>
              <a:rPr lang="ru-RU" dirty="0"/>
              <a:t>название зданий (больница, библиотека, школа, детский сад, магазин) .</a:t>
            </a:r>
          </a:p>
        </p:txBody>
      </p:sp>
    </p:spTree>
    <p:extLst>
      <p:ext uri="{BB962C8B-B14F-4D97-AF65-F5344CB8AC3E}">
        <p14:creationId xmlns:p14="http://schemas.microsoft.com/office/powerpoint/2010/main" val="39483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" y="6393"/>
            <a:ext cx="4693599" cy="35201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99" y="2708920"/>
            <a:ext cx="6077044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«</a:t>
            </a:r>
            <a:r>
              <a:rPr lang="ru-RU" dirty="0"/>
              <a:t>Фонтан в нашем городе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 smtClean="0"/>
              <a:t>Цель:</a:t>
            </a:r>
            <a:endParaRPr lang="ru-RU" dirty="0"/>
          </a:p>
          <a:p>
            <a:r>
              <a:rPr lang="ru-RU" dirty="0"/>
              <a:t>Расширять представление у детей об архитектуре нашего города. Учить передавать в симметричное строение нашего фонтана в работе, дополняя ее необходимыми деталями. Развивать творческое воображение.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40150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художественной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НОД </a:t>
            </a:r>
            <a:r>
              <a:rPr lang="ru-RU" dirty="0"/>
              <a:t>Тема: «Нет земли краше, чем Родина наша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/>
              <a:t>Цель: </a:t>
            </a:r>
            <a:r>
              <a:rPr lang="ru-RU" sz="2800" dirty="0"/>
              <a:t>Учить выявлять идейное содержание произведения в ходе его коллективного обсуждения:</a:t>
            </a:r>
          </a:p>
          <a:p>
            <a:pPr marL="0" indent="0">
              <a:buNone/>
            </a:pPr>
            <a:r>
              <a:rPr lang="ru-RU" sz="2800" dirty="0"/>
              <a:t>- участвовать в коллективном регулировании стихотворения при хоровом проговаривании;</a:t>
            </a:r>
          </a:p>
          <a:p>
            <a:pPr marL="0" indent="0">
              <a:buNone/>
            </a:pPr>
            <a:r>
              <a:rPr lang="ru-RU" sz="2800" dirty="0"/>
              <a:t>- выразительно читать стихотворный текст;</a:t>
            </a:r>
          </a:p>
          <a:p>
            <a:pPr marL="0" indent="0">
              <a:buNone/>
            </a:pPr>
            <a:r>
              <a:rPr lang="ru-RU" sz="2800" dirty="0"/>
              <a:t>- воспринимать смысл пословиц, выражений образно;</a:t>
            </a:r>
          </a:p>
          <a:p>
            <a:pPr marL="0" indent="0">
              <a:buNone/>
            </a:pPr>
            <a:r>
              <a:rPr lang="ru-RU" sz="2800" dirty="0"/>
              <a:t>- воспитывать любовь к Родному краю;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0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48680"/>
            <a:ext cx="8439472" cy="417646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Цель </a:t>
            </a:r>
            <a:r>
              <a:rPr lang="ru-RU" b="1" err="1" smtClean="0"/>
              <a:t>проекта</a:t>
            </a:r>
            <a:r>
              <a:rPr lang="ru-RU" smtClean="0"/>
              <a:t>: Расширять </a:t>
            </a:r>
            <a:r>
              <a:rPr lang="ru-RU" dirty="0" smtClean="0"/>
              <a:t>представления детей </a:t>
            </a:r>
            <a:r>
              <a:rPr lang="ru-RU" dirty="0"/>
              <a:t>о родном </a:t>
            </a:r>
            <a:r>
              <a:rPr lang="ru-RU" dirty="0" smtClean="0"/>
              <a:t>городе и о знаменитых людях </a:t>
            </a:r>
            <a:r>
              <a:rPr lang="ru-RU" dirty="0" smtClean="0"/>
              <a:t>города, воспитывать чувство патриотизма и любовь к родному краю.</a:t>
            </a:r>
            <a:endParaRPr lang="ru-RU" dirty="0"/>
          </a:p>
          <a:p>
            <a:r>
              <a:rPr lang="ru-RU" b="1" dirty="0"/>
              <a:t>Задачи проекта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детей:</a:t>
            </a:r>
          </a:p>
          <a:p>
            <a:r>
              <a:rPr lang="ru-RU" dirty="0" smtClean="0"/>
              <a:t>• </a:t>
            </a:r>
            <a:r>
              <a:rPr lang="ru-RU" dirty="0"/>
              <a:t>Систематизировать знания о названии улиц и площадей, достопримечательностях города.</a:t>
            </a:r>
          </a:p>
          <a:p>
            <a:r>
              <a:rPr lang="ru-RU" dirty="0" smtClean="0"/>
              <a:t>• </a:t>
            </a:r>
            <a:r>
              <a:rPr lang="ru-RU" dirty="0"/>
              <a:t>Вызывать чувства восхищения красотой родного города.</a:t>
            </a:r>
          </a:p>
          <a:p>
            <a:r>
              <a:rPr lang="ru-RU" dirty="0"/>
              <a:t>• Воспитывать чувство гордости за свой город и свой край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Активизировать и расширять словарный запас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41420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60648"/>
            <a:ext cx="7632848" cy="6192687"/>
          </a:xfrm>
        </p:spPr>
      </p:pic>
    </p:spTree>
    <p:extLst>
      <p:ext uri="{BB962C8B-B14F-4D97-AF65-F5344CB8AC3E}">
        <p14:creationId xmlns:p14="http://schemas.microsoft.com/office/powerpoint/2010/main" val="38990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 в библиотеку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Цель: </a:t>
            </a:r>
          </a:p>
          <a:p>
            <a:r>
              <a:rPr lang="ru-RU" dirty="0" smtClean="0"/>
              <a:t>Познакомить с книгами о городе Ульяновск;</a:t>
            </a:r>
          </a:p>
          <a:p>
            <a:r>
              <a:rPr lang="ru-RU" dirty="0" smtClean="0"/>
              <a:t>закрепить знания о современном родном городе;</a:t>
            </a:r>
          </a:p>
          <a:p>
            <a:r>
              <a:rPr lang="ru-RU" dirty="0" smtClean="0"/>
              <a:t>Закрепить знания об улице </a:t>
            </a:r>
            <a:r>
              <a:rPr lang="ru-RU" dirty="0" err="1" smtClean="0"/>
              <a:t>Аблукова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8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</p:spPr>
      </p:pic>
    </p:spTree>
    <p:extLst>
      <p:ext uri="{BB962C8B-B14F-4D97-AF65-F5344CB8AC3E}">
        <p14:creationId xmlns:p14="http://schemas.microsoft.com/office/powerpoint/2010/main" val="1536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784976" cy="6552728"/>
          </a:xfrm>
        </p:spPr>
      </p:pic>
    </p:spTree>
    <p:extLst>
      <p:ext uri="{BB962C8B-B14F-4D97-AF65-F5344CB8AC3E}">
        <p14:creationId xmlns:p14="http://schemas.microsoft.com/office/powerpoint/2010/main" val="27801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424936" cy="5963493"/>
          </a:xfrm>
        </p:spPr>
      </p:pic>
    </p:spTree>
    <p:extLst>
      <p:ext uri="{BB962C8B-B14F-4D97-AF65-F5344CB8AC3E}">
        <p14:creationId xmlns:p14="http://schemas.microsoft.com/office/powerpoint/2010/main" val="6717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по улице </a:t>
            </a:r>
            <a:r>
              <a:rPr lang="ru-RU" dirty="0" err="1" smtClean="0"/>
              <a:t>Аблукова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66" y="2384403"/>
            <a:ext cx="2617041" cy="34893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965492" cy="52873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37" y="1196752"/>
            <a:ext cx="4348575" cy="528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Анкетирование: « Какие мы родители?»</a:t>
            </a:r>
          </a:p>
          <a:p>
            <a:r>
              <a:rPr lang="ru-RU" dirty="0" smtClean="0"/>
              <a:t>Консультация «Формирование начал патриотических чувств»</a:t>
            </a:r>
          </a:p>
          <a:p>
            <a:r>
              <a:rPr lang="ru-RU" dirty="0" smtClean="0"/>
              <a:t>Сбор фотографий для совместного альбома.</a:t>
            </a:r>
          </a:p>
          <a:p>
            <a:r>
              <a:rPr lang="ru-RU" dirty="0" smtClean="0"/>
              <a:t>Творческая работа «Генеалогическое дерево»</a:t>
            </a:r>
          </a:p>
          <a:p>
            <a:r>
              <a:rPr lang="ru-RU" dirty="0" smtClean="0"/>
              <a:t>Совместный труд родителей и детей(кормушки)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0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Творческая работа «Генеалогическое дерево»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6"/>
            <a:ext cx="4968552" cy="5616624"/>
          </a:xfrm>
        </p:spPr>
      </p:pic>
    </p:spTree>
    <p:extLst>
      <p:ext uri="{BB962C8B-B14F-4D97-AF65-F5344CB8AC3E}">
        <p14:creationId xmlns:p14="http://schemas.microsoft.com/office/powerpoint/2010/main" val="11485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8064896" cy="6439702"/>
          </a:xfrm>
        </p:spPr>
      </p:pic>
    </p:spTree>
    <p:extLst>
      <p:ext uri="{BB962C8B-B14F-4D97-AF65-F5344CB8AC3E}">
        <p14:creationId xmlns:p14="http://schemas.microsoft.com/office/powerpoint/2010/main" val="19189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4193"/>
            <a:ext cx="2843629" cy="37915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78" y="0"/>
            <a:ext cx="2746450" cy="37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3" y="4005064"/>
            <a:ext cx="3114778" cy="2598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197"/>
            <a:ext cx="3168352" cy="39948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22220"/>
            <a:ext cx="51435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1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 родителей: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• </a:t>
            </a:r>
            <a:r>
              <a:rPr lang="ru-RU" dirty="0"/>
              <a:t>Совместный поиск информации по теме в литературе интернет источниках.</a:t>
            </a:r>
          </a:p>
          <a:p>
            <a:r>
              <a:rPr lang="ru-RU" dirty="0"/>
              <a:t>• Способствовать возможности воплотить совместные идеи, проявить инициативу.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5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Итоговое мероприятие Фотовыставка «Город Ульяновск глазами детей»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2016224" cy="26882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923" y="3573016"/>
            <a:ext cx="2404851" cy="32064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023" y="1335254"/>
            <a:ext cx="2771800" cy="2466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68" y="1440160"/>
            <a:ext cx="2498522" cy="2708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37112"/>
            <a:ext cx="1800200" cy="20515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37" y="4252435"/>
            <a:ext cx="1928812" cy="2420888"/>
          </a:xfrm>
          <a:prstGeom prst="rect">
            <a:avLst/>
          </a:prstGeom>
        </p:spPr>
      </p:pic>
      <p:pic>
        <p:nvPicPr>
          <p:cNvPr id="1026" name="Picture 2" descr="C:\Users\Сабитова\Downloads\20150801_11335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49" y="3854540"/>
            <a:ext cx="217107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вторичной диагностики: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635099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22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Воспитательная ценность</a:t>
            </a:r>
            <a:r>
              <a:rPr lang="ru-RU" dirty="0"/>
              <a:t>:</a:t>
            </a:r>
          </a:p>
          <a:p>
            <a:r>
              <a:rPr lang="ru-RU" dirty="0"/>
              <a:t>У детей появилось чувство гордости за свой город, за </a:t>
            </a:r>
            <a:r>
              <a:rPr lang="ru-RU" dirty="0" smtClean="0"/>
              <a:t>известных людей, за </a:t>
            </a:r>
            <a:r>
              <a:rPr lang="ru-RU" dirty="0"/>
              <a:t>его неповторимую красоту.</a:t>
            </a:r>
          </a:p>
          <a:p>
            <a:r>
              <a:rPr lang="ru-RU" b="1" dirty="0"/>
              <a:t>Познавательная ценность:</a:t>
            </a:r>
          </a:p>
          <a:p>
            <a:r>
              <a:rPr lang="ru-RU" dirty="0"/>
              <a:t>У детей и родителей появился интерес к историческому прошлому нашего города, активность в поиске краеведческого материала, интерес к неповторимой природе родного края.</a:t>
            </a:r>
          </a:p>
          <a:p>
            <a:r>
              <a:rPr lang="ru-RU" b="1" dirty="0"/>
              <a:t>Умственная ценность:</a:t>
            </a:r>
          </a:p>
          <a:p>
            <a:r>
              <a:rPr lang="ru-RU" dirty="0"/>
              <a:t>Расширился и систематизировался объём знаний детей об истории возникновения родного </a:t>
            </a:r>
            <a:r>
              <a:rPr lang="ru-RU" dirty="0" smtClean="0"/>
              <a:t>города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b="1" dirty="0" smtClean="0"/>
              <a:t>Перспектива</a:t>
            </a:r>
            <a:r>
              <a:rPr lang="ru-RU" dirty="0"/>
              <a:t>: продолжать знакомить с родным </a:t>
            </a:r>
            <a:r>
              <a:rPr lang="ru-RU" dirty="0" smtClean="0"/>
              <a:t>городом.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5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i="1" u="sng" dirty="0" smtClean="0"/>
              <a:t>Спасибо за внимание!</a:t>
            </a:r>
            <a:endParaRPr lang="ru-RU" sz="7200" i="1" u="sng" dirty="0"/>
          </a:p>
        </p:txBody>
      </p:sp>
    </p:spTree>
    <p:extLst>
      <p:ext uri="{BB962C8B-B14F-4D97-AF65-F5344CB8AC3E}">
        <p14:creationId xmlns:p14="http://schemas.microsoft.com/office/powerpoint/2010/main" val="6549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 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Иллюстрации </a:t>
            </a:r>
            <a:r>
              <a:rPr lang="ru-RU" dirty="0"/>
              <a:t>и фотографии улиц родного города, </a:t>
            </a:r>
            <a:r>
              <a:rPr lang="ru-RU" dirty="0" smtClean="0"/>
              <a:t>экскурсии </a:t>
            </a:r>
            <a:r>
              <a:rPr lang="ru-RU" dirty="0"/>
              <a:t>по </a:t>
            </a:r>
            <a:r>
              <a:rPr lang="ru-RU" dirty="0" smtClean="0"/>
              <a:t>улице </a:t>
            </a:r>
            <a:r>
              <a:rPr lang="ru-RU" dirty="0" err="1" smtClean="0"/>
              <a:t>Аблукова</a:t>
            </a:r>
            <a:r>
              <a:rPr lang="ru-RU" dirty="0" smtClean="0"/>
              <a:t>, фотовыставка «Город Ульяновск глазами </a:t>
            </a:r>
            <a:r>
              <a:rPr lang="ru-RU" dirty="0" err="1" smtClean="0"/>
              <a:t>детей»,дидактические</a:t>
            </a:r>
            <a:r>
              <a:rPr lang="ru-RU" dirty="0" smtClean="0"/>
              <a:t> </a:t>
            </a:r>
            <a:r>
              <a:rPr lang="ru-RU" dirty="0"/>
              <a:t>игры на закрепление представлений о родном </a:t>
            </a:r>
            <a:r>
              <a:rPr lang="ru-RU" dirty="0" smtClean="0"/>
              <a:t>городе, поход в библиотеку.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Разработка проекта.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 Подобрать необходимую литературу, иллюстрационный материал, материал для игровой деятельности детей для успешной реализации проекта.</a:t>
            </a:r>
          </a:p>
          <a:p>
            <a:r>
              <a:rPr lang="ru-RU" dirty="0"/>
              <a:t>2. Заинтересовать детей и родителей темой проекта, </a:t>
            </a:r>
            <a:r>
              <a:rPr lang="ru-RU" dirty="0" err="1"/>
              <a:t>сподвигнуть</a:t>
            </a:r>
            <a:r>
              <a:rPr lang="ru-RU" dirty="0"/>
              <a:t> их к совместной деятельности, направленной на достижение цели проекта.</a:t>
            </a:r>
          </a:p>
          <a:p>
            <a:r>
              <a:rPr lang="ru-RU" dirty="0"/>
              <a:t>3. </a:t>
            </a:r>
            <a:r>
              <a:rPr lang="ru-RU" dirty="0" smtClean="0"/>
              <a:t>Создать </a:t>
            </a:r>
            <a:r>
              <a:rPr lang="ru-RU" dirty="0"/>
              <a:t>необходимую базу для продуктивной и творческой деятельности детей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1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 проекта.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19469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Первичная Диагностика детей дошкольного возраста по выявлению уровня знаний  о родном городе 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b="1" dirty="0"/>
              <a:t>Задание 1. «Родной город»  </a:t>
            </a:r>
          </a:p>
          <a:p>
            <a:r>
              <a:rPr lang="ru-RU" dirty="0"/>
              <a:t>Цель: название   своего города,</a:t>
            </a:r>
          </a:p>
          <a:p>
            <a:r>
              <a:rPr lang="ru-RU" dirty="0"/>
              <a:t>Методы: Беседа, игра, запись   ответов детей.  </a:t>
            </a:r>
          </a:p>
          <a:p>
            <a:r>
              <a:rPr lang="ru-RU" dirty="0"/>
              <a:t>Ход  проведения:  Беседа  с  детьми.  Воспитатель  предлагает  посмотреть  на</a:t>
            </a:r>
          </a:p>
          <a:p>
            <a:r>
              <a:rPr lang="ru-RU" dirty="0"/>
              <a:t>фотографию.  </a:t>
            </a:r>
          </a:p>
          <a:p>
            <a:r>
              <a:rPr lang="ru-RU" dirty="0"/>
              <a:t>Оценка результатов.  </a:t>
            </a:r>
          </a:p>
          <a:p>
            <a:r>
              <a:rPr lang="ru-RU" dirty="0"/>
              <a:t>Высокий уровень (3 балла)  </a:t>
            </a:r>
          </a:p>
          <a:p>
            <a:r>
              <a:rPr lang="ru-RU" dirty="0"/>
              <a:t>Ребенок без особого труда узнает и называет город</a:t>
            </a:r>
          </a:p>
          <a:p>
            <a:r>
              <a:rPr lang="ru-RU" dirty="0"/>
              <a:t>Средний уровень (2 балла)  </a:t>
            </a:r>
          </a:p>
          <a:p>
            <a:r>
              <a:rPr lang="ru-RU" dirty="0"/>
              <a:t>Ребенок не уверенно называет город</a:t>
            </a:r>
          </a:p>
          <a:p>
            <a:r>
              <a:rPr lang="ru-RU" dirty="0"/>
              <a:t>Низкий уровень (1 балл)  </a:t>
            </a:r>
          </a:p>
          <a:p>
            <a:r>
              <a:rPr lang="ru-RU" dirty="0"/>
              <a:t>Ребенок не знает названия города</a:t>
            </a:r>
          </a:p>
          <a:p>
            <a:r>
              <a:rPr lang="ru-RU" b="1" dirty="0"/>
              <a:t>Задание </a:t>
            </a:r>
            <a:r>
              <a:rPr lang="ru-RU" b="1" dirty="0" smtClean="0"/>
              <a:t>2. </a:t>
            </a:r>
            <a:r>
              <a:rPr lang="ru-RU" b="1" dirty="0"/>
              <a:t>«Родная природа»</a:t>
            </a:r>
          </a:p>
          <a:p>
            <a:r>
              <a:rPr lang="ru-RU" dirty="0"/>
              <a:t>Цель:  знание  растительного  мира,  животных  родного  города,  правила</a:t>
            </a:r>
          </a:p>
          <a:p>
            <a:r>
              <a:rPr lang="ru-RU" dirty="0"/>
              <a:t>поведения на природе.</a:t>
            </a:r>
          </a:p>
          <a:p>
            <a:r>
              <a:rPr lang="ru-RU" dirty="0"/>
              <a:t>Методы: Беседа, рассматривание фото, рисунков, запись  ответов детей.  </a:t>
            </a:r>
          </a:p>
          <a:p>
            <a:r>
              <a:rPr lang="ru-RU" dirty="0"/>
              <a:t> Ход  проведения:  Беседа  с  детьми.  Воспитатель  предлагает  ответить  на</a:t>
            </a:r>
          </a:p>
          <a:p>
            <a:r>
              <a:rPr lang="ru-RU" dirty="0"/>
              <a:t>вопрос  «Как  называется  это  растение, животное»,  «Как  нужно  себя  вести  в лесу, возле водоема»</a:t>
            </a:r>
          </a:p>
          <a:p>
            <a:r>
              <a:rPr lang="ru-RU" dirty="0"/>
              <a:t>Оценка результатов:</a:t>
            </a:r>
          </a:p>
          <a:p>
            <a:r>
              <a:rPr lang="ru-RU" dirty="0"/>
              <a:t>Высокий уровень (3 балла)  </a:t>
            </a:r>
          </a:p>
          <a:p>
            <a:r>
              <a:rPr lang="ru-RU" dirty="0"/>
              <a:t>Ребенок без особого  труда называет  растения и животных,  а  также правила</a:t>
            </a:r>
          </a:p>
          <a:p>
            <a:r>
              <a:rPr lang="ru-RU" dirty="0"/>
              <a:t>поведения на природе.</a:t>
            </a:r>
          </a:p>
          <a:p>
            <a:r>
              <a:rPr lang="ru-RU" dirty="0"/>
              <a:t>Средний уровень (2 балла)  </a:t>
            </a:r>
          </a:p>
          <a:p>
            <a:r>
              <a:rPr lang="ru-RU" dirty="0"/>
              <a:t>Ребенок  не  уверенно  называет  растения  и  животных.  Называет  не  все</a:t>
            </a:r>
          </a:p>
          <a:p>
            <a:r>
              <a:rPr lang="ru-RU" dirty="0"/>
              <a:t>правила.</a:t>
            </a:r>
          </a:p>
          <a:p>
            <a:r>
              <a:rPr lang="ru-RU" dirty="0"/>
              <a:t>Низкий уровень (1 балл)  </a:t>
            </a:r>
          </a:p>
          <a:p>
            <a:r>
              <a:rPr lang="ru-RU" dirty="0"/>
              <a:t>Ребенок не знает растения и животных, не знает правила.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8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4300" b="1" dirty="0"/>
              <a:t>Задание 4. «Достопримечательности»</a:t>
            </a:r>
          </a:p>
          <a:p>
            <a:r>
              <a:rPr lang="ru-RU" sz="4300" dirty="0"/>
              <a:t>Цель: умение узнавать достопримечательности родного города</a:t>
            </a:r>
          </a:p>
          <a:p>
            <a:r>
              <a:rPr lang="ru-RU" sz="4300" dirty="0"/>
              <a:t>Методы: Беседа, показ фотографий, запись  ответов детей.  </a:t>
            </a:r>
          </a:p>
          <a:p>
            <a:r>
              <a:rPr lang="ru-RU" sz="4300" dirty="0"/>
              <a:t>Ход проведения: Беседа с детьми, рассматривание фото.</a:t>
            </a:r>
          </a:p>
          <a:p>
            <a:r>
              <a:rPr lang="ru-RU" sz="4300" dirty="0"/>
              <a:t>Оценка результатов:</a:t>
            </a:r>
          </a:p>
          <a:p>
            <a:r>
              <a:rPr lang="ru-RU" sz="4300" dirty="0"/>
              <a:t>Высокий уровень (3 балла)  </a:t>
            </a:r>
          </a:p>
          <a:p>
            <a:r>
              <a:rPr lang="ru-RU" sz="4300" dirty="0"/>
              <a:t>Ребенок  узнает  и  называет  достопримечательности,  связанные  с  детским</a:t>
            </a:r>
          </a:p>
          <a:p>
            <a:r>
              <a:rPr lang="ru-RU" sz="4300" dirty="0"/>
              <a:t>отдыхом</a:t>
            </a:r>
          </a:p>
          <a:p>
            <a:r>
              <a:rPr lang="ru-RU" sz="4300" dirty="0"/>
              <a:t>Средний уровень (2 балла)  </a:t>
            </a:r>
          </a:p>
          <a:p>
            <a:r>
              <a:rPr lang="ru-RU" sz="4300" dirty="0"/>
              <a:t>Ребенок узнает, но не всегда может назвать достопримечательность.</a:t>
            </a:r>
          </a:p>
          <a:p>
            <a:r>
              <a:rPr lang="ru-RU" sz="4300" dirty="0"/>
              <a:t>Низкий уровень (1 балл)  </a:t>
            </a:r>
          </a:p>
          <a:p>
            <a:r>
              <a:rPr lang="ru-RU" sz="4300" dirty="0"/>
              <a:t>Ребенок не узнает и не называет достопримечательность</a:t>
            </a:r>
          </a:p>
          <a:p>
            <a:r>
              <a:rPr lang="ru-RU" sz="4300" b="1" dirty="0"/>
              <a:t>Задание </a:t>
            </a:r>
            <a:r>
              <a:rPr lang="ru-RU" sz="4300" b="1" dirty="0" smtClean="0"/>
              <a:t>5. </a:t>
            </a:r>
            <a:r>
              <a:rPr lang="ru-RU" sz="4300" b="1" dirty="0"/>
              <a:t>«Транспорт города»</a:t>
            </a:r>
          </a:p>
          <a:p>
            <a:r>
              <a:rPr lang="ru-RU" sz="4300" dirty="0"/>
              <a:t>Цель: умение называть городской транспорт</a:t>
            </a:r>
          </a:p>
          <a:p>
            <a:r>
              <a:rPr lang="ru-RU" sz="4300" dirty="0"/>
              <a:t>Методы: Беседа, показ иллюстраций, запись  ответов детей.  </a:t>
            </a:r>
          </a:p>
          <a:p>
            <a:r>
              <a:rPr lang="ru-RU" sz="4300" dirty="0"/>
              <a:t>Ход  проведения:  Беседа  с  детьми.  Рассматривание  иллюстраций,  запись</a:t>
            </a:r>
          </a:p>
          <a:p>
            <a:r>
              <a:rPr lang="ru-RU" sz="4300" dirty="0"/>
              <a:t>ответов детей.</a:t>
            </a:r>
          </a:p>
          <a:p>
            <a:r>
              <a:rPr lang="ru-RU" sz="4300" dirty="0"/>
              <a:t>Оценка результатов:</a:t>
            </a:r>
          </a:p>
          <a:p>
            <a:r>
              <a:rPr lang="ru-RU" sz="4300" dirty="0"/>
              <a:t>Высокий уровень (3 балла)  </a:t>
            </a:r>
          </a:p>
          <a:p>
            <a:r>
              <a:rPr lang="ru-RU" sz="4300" dirty="0"/>
              <a:t>Ребенок называет транспорт нашего города</a:t>
            </a:r>
          </a:p>
          <a:p>
            <a:r>
              <a:rPr lang="ru-RU" sz="4300" dirty="0"/>
              <a:t>Средний уровень (2 балла)  </a:t>
            </a:r>
          </a:p>
          <a:p>
            <a:r>
              <a:rPr lang="ru-RU" sz="4300" dirty="0"/>
              <a:t>Ребенок называет не весь транспорт  </a:t>
            </a:r>
          </a:p>
          <a:p>
            <a:r>
              <a:rPr lang="ru-RU" sz="4300" dirty="0"/>
              <a:t>Низкий уровень (1 балл)  </a:t>
            </a:r>
          </a:p>
          <a:p>
            <a:r>
              <a:rPr lang="ru-RU" sz="4300" dirty="0"/>
              <a:t>Ребенок не знает названия городского транспорта</a:t>
            </a:r>
          </a:p>
          <a:p>
            <a:r>
              <a:rPr lang="ru-RU" sz="4300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7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378</TotalTime>
  <Words>1643</Words>
  <Application>Microsoft Office PowerPoint</Application>
  <PresentationFormat>Экран (4:3)</PresentationFormat>
  <Paragraphs>174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Трек</vt:lpstr>
      <vt:lpstr>Паспорт педагогического проекта «Мой родной город-Ульяновск»»</vt:lpstr>
      <vt:lpstr>Актуальность реализации проекта: </vt:lpstr>
      <vt:lpstr>Презентация PowerPoint</vt:lpstr>
      <vt:lpstr>Для родителей: </vt:lpstr>
      <vt:lpstr>Ресурсы проекта: </vt:lpstr>
      <vt:lpstr>Разработка проекта. </vt:lpstr>
      <vt:lpstr>Реализация  проекта.</vt:lpstr>
      <vt:lpstr>Первичная Диагностика детей дошкольного возраста по выявлению уровня знаний  о родном городе .</vt:lpstr>
      <vt:lpstr>Презентация PowerPoint</vt:lpstr>
      <vt:lpstr>Презентация PowerPoint</vt:lpstr>
      <vt:lpstr>Результат диагностики:</vt:lpstr>
      <vt:lpstr>Вывод:</vt:lpstr>
      <vt:lpstr>Игровая деятельность. </vt:lpstr>
      <vt:lpstr>Презентация PowerPoint</vt:lpstr>
      <vt:lpstr>Настольно-печатная игра «Город», лото «Профессии», «растения которые растут в ульяновске» </vt:lpstr>
      <vt:lpstr>Настольно-печатная игра лото «профессии»</vt:lpstr>
      <vt:lpstr>Д\и «растения которые растут в ульяновске»</vt:lpstr>
      <vt:lpstr>Словесные игры «Путь - дорога », «Доскажи словечко», «Ты мне – я тебе». </vt:lpstr>
      <vt:lpstr>Презентация PowerPoint</vt:lpstr>
      <vt:lpstr>Дидактические игры</vt:lpstr>
      <vt:lpstr>Презентация PowerPoint</vt:lpstr>
      <vt:lpstr>Речевая деятельность. </vt:lpstr>
      <vt:lpstr>Презентация PowerPoint</vt:lpstr>
      <vt:lpstr>Презентация PowerPoint</vt:lpstr>
      <vt:lpstr>Презентация PowerPoint</vt:lpstr>
      <vt:lpstr>Художественно-эстетическая деятельность</vt:lpstr>
      <vt:lpstr>Презентация PowerPoint</vt:lpstr>
      <vt:lpstr>Аппликация</vt:lpstr>
      <vt:lpstr>Чтение художественной литературы</vt:lpstr>
      <vt:lpstr>Презентация PowerPoint</vt:lpstr>
      <vt:lpstr>поход в библиотеку</vt:lpstr>
      <vt:lpstr>Презентация PowerPoint</vt:lpstr>
      <vt:lpstr>Презентация PowerPoint</vt:lpstr>
      <vt:lpstr>Презентация PowerPoint</vt:lpstr>
      <vt:lpstr>Экскурсия по улице Аблукова</vt:lpstr>
      <vt:lpstr>Работа с родителями</vt:lpstr>
      <vt:lpstr>Творческая работа «Генеалогическое дерево» </vt:lpstr>
      <vt:lpstr>Презентация PowerPoint</vt:lpstr>
      <vt:lpstr>Презентация PowerPoint</vt:lpstr>
      <vt:lpstr>Итоговое мероприятие Фотовыставка «Город Ульяновск глазами детей»</vt:lpstr>
      <vt:lpstr>Результат вторичной диагностики: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педагогического проекта «Мой город родной»</dc:title>
  <dc:creator>Сабитова</dc:creator>
  <cp:lastModifiedBy>Сабитова</cp:lastModifiedBy>
  <cp:revision>35</cp:revision>
  <dcterms:created xsi:type="dcterms:W3CDTF">2016-03-02T15:56:33Z</dcterms:created>
  <dcterms:modified xsi:type="dcterms:W3CDTF">2016-03-22T18:31:01Z</dcterms:modified>
</cp:coreProperties>
</file>