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0" r:id="rId2"/>
    <p:sldId id="266" r:id="rId3"/>
    <p:sldId id="258" r:id="rId4"/>
    <p:sldId id="257" r:id="rId5"/>
    <p:sldId id="259" r:id="rId6"/>
    <p:sldId id="260" r:id="rId7"/>
    <p:sldId id="261" r:id="rId8"/>
    <p:sldId id="262" r:id="rId9"/>
    <p:sldId id="268" r:id="rId10"/>
    <p:sldId id="269" r:id="rId11"/>
    <p:sldId id="265" r:id="rId12"/>
    <p:sldId id="264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FCD3"/>
    <a:srgbClr val="FF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4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1233-7F79-48B8-8BC1-11029D40C3F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C6BE-0620-42C1-A21B-C8AC670B0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389022"/>
      </p:ext>
    </p:extLst>
  </p:cSld>
  <p:clrMapOvr>
    <a:masterClrMapping/>
  </p:clrMapOvr>
  <p:transition spd="slow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1233-7F79-48B8-8BC1-11029D40C3F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C6BE-0620-42C1-A21B-C8AC670B0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842502"/>
      </p:ext>
    </p:extLst>
  </p:cSld>
  <p:clrMapOvr>
    <a:masterClrMapping/>
  </p:clrMapOvr>
  <p:transition spd="slow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1233-7F79-48B8-8BC1-11029D40C3F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C6BE-0620-42C1-A21B-C8AC670B0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387781"/>
      </p:ext>
    </p:extLst>
  </p:cSld>
  <p:clrMapOvr>
    <a:masterClrMapping/>
  </p:clrMapOvr>
  <p:transition spd="slow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1233-7F79-48B8-8BC1-11029D40C3F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C6BE-0620-42C1-A21B-C8AC670B0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786549"/>
      </p:ext>
    </p:extLst>
  </p:cSld>
  <p:clrMapOvr>
    <a:masterClrMapping/>
  </p:clrMapOvr>
  <p:transition spd="slow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1233-7F79-48B8-8BC1-11029D40C3F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C6BE-0620-42C1-A21B-C8AC670B0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903706"/>
      </p:ext>
    </p:extLst>
  </p:cSld>
  <p:clrMapOvr>
    <a:masterClrMapping/>
  </p:clrMapOvr>
  <p:transition spd="slow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1233-7F79-48B8-8BC1-11029D40C3F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C6BE-0620-42C1-A21B-C8AC670B0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51118"/>
      </p:ext>
    </p:extLst>
  </p:cSld>
  <p:clrMapOvr>
    <a:masterClrMapping/>
  </p:clrMapOvr>
  <p:transition spd="slow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1233-7F79-48B8-8BC1-11029D40C3F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C6BE-0620-42C1-A21B-C8AC670B0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75764"/>
      </p:ext>
    </p:extLst>
  </p:cSld>
  <p:clrMapOvr>
    <a:masterClrMapping/>
  </p:clrMapOvr>
  <p:transition spd="slow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1233-7F79-48B8-8BC1-11029D40C3F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C6BE-0620-42C1-A21B-C8AC670B0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096509"/>
      </p:ext>
    </p:extLst>
  </p:cSld>
  <p:clrMapOvr>
    <a:masterClrMapping/>
  </p:clrMapOvr>
  <p:transition spd="slow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1233-7F79-48B8-8BC1-11029D40C3F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C6BE-0620-42C1-A21B-C8AC670B0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464717"/>
      </p:ext>
    </p:extLst>
  </p:cSld>
  <p:clrMapOvr>
    <a:masterClrMapping/>
  </p:clrMapOvr>
  <p:transition spd="slow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1233-7F79-48B8-8BC1-11029D40C3F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C6BE-0620-42C1-A21B-C8AC670B0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85947"/>
      </p:ext>
    </p:extLst>
  </p:cSld>
  <p:clrMapOvr>
    <a:masterClrMapping/>
  </p:clrMapOvr>
  <p:transition spd="slow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1233-7F79-48B8-8BC1-11029D40C3F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C6BE-0620-42C1-A21B-C8AC670B0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048785"/>
      </p:ext>
    </p:extLst>
  </p:cSld>
  <p:clrMapOvr>
    <a:masterClrMapping/>
  </p:clrMapOvr>
  <p:transition spd="slow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F1233-7F79-48B8-8BC1-11029D40C3F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9C6BE-0620-42C1-A21B-C8AC670B0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6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pull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slide" Target="slide11.xml"/><Relationship Id="rId4" Type="http://schemas.openxmlformats.org/officeDocument/2006/relationships/image" Target="../media/image24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slide" Target="slide6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slide" Target="slide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2.jpeg"/><Relationship Id="rId7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8208912" cy="316835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bliqueTopRigh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Игра</a:t>
            </a:r>
            <a:br>
              <a:rPr lang="ru-RU" sz="88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88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«Угадай насекомое луга»</a:t>
            </a:r>
            <a:endParaRPr lang="ru-RU" sz="88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6809926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Самое быстрое насекомое</a:t>
            </a:r>
            <a:r>
              <a:rPr lang="ru-RU" sz="54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 </a:t>
            </a:r>
            <a:br>
              <a:rPr lang="ru-RU" sz="54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 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2989533" cy="242152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3" b="955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717032"/>
            <a:ext cx="2931145" cy="293114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500" b="93250" l="1401" r="704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3186"/>
          <a:stretch/>
        </p:blipFill>
        <p:spPr>
          <a:xfrm rot="1621561">
            <a:off x="3344526" y="2189187"/>
            <a:ext cx="2413205" cy="3734651"/>
          </a:xfrm>
          <a:prstGeom prst="rect">
            <a:avLst/>
          </a:prstGeom>
        </p:spPr>
      </p:pic>
      <p:sp>
        <p:nvSpPr>
          <p:cNvPr id="8" name="Стрелка вправо 7">
            <a:hlinkClick r:id="rId10" action="ppaction://hlinksldjump"/>
          </p:cNvPr>
          <p:cNvSpPr/>
          <p:nvPr/>
        </p:nvSpPr>
        <p:spPr>
          <a:xfrm>
            <a:off x="7712909" y="1916832"/>
            <a:ext cx="1008112" cy="93610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67655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6 L -0.04862 -0.07222 L 0.00277 -0.13888 L 0.09704 -0.07036 L 0.09861 -0.1618 L 0.20711 -0.13124 L 0.26562 -0.22847 L 0.34861 -0.20185 " pathEditMode="relative" ptsTypes="AAAAAA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2448271"/>
          </a:xfrm>
          <a:scene3d>
            <a:camera prst="orthographicFront"/>
            <a:lightRig rig="soft" dir="tl">
              <a:rot lat="0" lon="0" rev="0"/>
            </a:lightRig>
          </a:scene3d>
          <a:sp3d>
            <a:bevelT prst="convex"/>
          </a:sp3d>
        </p:spPr>
        <p:txBody>
          <a:bodyPr>
            <a:noAutofit/>
            <a:sp3d extrusionH="57150" contourW="25400" prstMaterial="matte">
              <a:bevelT w="25400" h="55880" prst="convex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0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ГИМНАСТИКА ДЛЯ ГЛАЗ</a:t>
            </a:r>
            <a:endParaRPr lang="ru-RU" sz="80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43298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alphaModFix amt="73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102" y="2192338"/>
            <a:ext cx="1691597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5053" y="4856163"/>
            <a:ext cx="1599644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8853" y="665163"/>
            <a:ext cx="1599644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453" y="2798763"/>
            <a:ext cx="1599644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9253" y="2798763"/>
            <a:ext cx="1599644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0453" y="1122363"/>
            <a:ext cx="1599644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10535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3 Song for Ann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65 -4.8148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 -5.92593E-6 L -3.33333E-6 -5.92593E-6 " pathEditMode="relative" ptsTypes="AA">
                                      <p:cBhvr>
                                        <p:cTn id="13" dur="5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00105 -0.64814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64814 L 0.00105 -0.0037 " pathEditMode="relative" ptsTypes="AA">
                                      <p:cBhvr>
                                        <p:cTn id="26" dur="5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3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C 0.20469 -3.7037E-6 0.37136 0.14537 0.37136 0.32593 C 0.37136 0.50533 0.20469 0.65186 -1.66667E-6 0.65186 C -0.20486 0.65186 -0.37135 0.50533 -0.37135 0.32593 C -0.37135 0.14537 -0.20486 -3.7037E-6 -1.66667E-6 -3.7037E-6 Z " pathEditMode="relative" rAng="0" ptsTypes="fffff">
                                      <p:cBhvr>
                                        <p:cTn id="36" dur="5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C -0.01077 3.33333E-6 -0.01788 -0.00162 -0.03143 3.33333E-6 C -0.04497 0.00162 -0.06823 0.00694 -0.08143 0.00926 C -0.09462 0.01157 -0.09809 0.01088 -0.11042 0.01389 C -0.12275 0.0169 -0.1415 0.02153 -0.15591 0.02778 C -0.17031 0.03403 -0.18316 0.04352 -0.19653 0.05116 C -0.2099 0.0588 -0.22466 0.0662 -0.23611 0.07431 C -0.24757 0.08241 -0.25434 0.08912 -0.26511 0.09907 C -0.27587 0.10903 -0.28889 0.11736 -0.30122 0.13333 C -0.31354 0.14931 -0.32917 0.17315 -0.33959 0.19537 C -0.35 0.21759 -0.35938 0.24375 -0.36406 0.26667 C -0.36875 0.28958 -0.36771 0.31482 -0.36754 0.33333 C -0.36736 0.35185 -0.36511 0.36366 -0.36285 0.37824 C -0.36059 0.39282 -0.35729 0.40949 -0.35347 0.42153 C -0.34966 0.43357 -0.34375 0.44144 -0.33959 0.45116 C -0.33542 0.46088 -0.33577 0.46875 -0.32795 0.48056 C -0.32014 0.49236 -0.30608 0.5081 -0.29306 0.52245 C -0.28004 0.53681 -0.26632 0.5537 -0.25 0.56736 C -0.23368 0.58102 -0.21528 0.59375 -0.19531 0.60463 C -0.17535 0.61551 -0.14913 0.62569 -0.13021 0.63241 C -0.11129 0.63912 -0.09948 0.64097 -0.08143 0.64491 C -0.06337 0.64884 -0.04497 0.65486 -0.02205 0.65579 C 0.00087 0.65671 0.03177 0.6544 0.05573 0.65116 C 0.07969 0.64792 0.09982 0.64259 0.12205 0.63565 C 0.14427 0.6287 0.16805 0.62037 0.18958 0.60926 C 0.21111 0.59815 0.23107 0.58519 0.25104 0.56898 C 0.271 0.55278 0.29305 0.53125 0.3092 0.51157 C 0.32534 0.4919 0.33784 0.47083 0.34757 0.45116 C 0.35729 0.43148 0.36267 0.41296 0.36736 0.39375 C 0.37205 0.37454 0.375 0.35694 0.37552 0.33634 C 0.37604 0.31574 0.37621 0.29421 0.37083 0.26968 C 0.36545 0.24514 0.35434 0.21227 0.34305 0.18912 C 0.33177 0.16597 0.31805 0.14653 0.30347 0.13009 C 0.28889 0.11366 0.27534 0.1044 0.25573 0.08982 C 0.23611 0.07523 0.21284 0.05556 0.18594 0.0419 C 0.15903 0.02824 0.11944 0.01458 0.09409 0.00764 C 0.06875 0.00069 0.04913 0.00162 0.03368 3.33333E-6 C 0.01823 -0.00162 0.01076 3.33333E-6 4.16667E-6 3.33333E-6 Z " pathEditMode="relative" ptsTypes="aaaaaaaaaaaaaaaaaaaaaaaaaaaaaaaaaaaaaa">
                                      <p:cBhvr>
                                        <p:cTn id="39" dur="5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48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C -1.66667E-6 0.16737 0.08021 0.30556 0.17813 0.30556 C 0.29375 0.30556 0.33559 0.15255 0.35313 0.06042 L 0.37136 -0.06111 C 0.38906 -0.153 0.43351 -0.30555 0.56406 -0.30555 C 0.64757 -0.30555 0.74271 -0.16805 0.74271 -4.81481E-6 C 0.74271 0.16737 0.64757 0.30556 0.56406 0.30556 C 0.43351 0.30556 0.38906 0.15255 0.37136 0.06042 L 0.35313 -0.06111 C 0.33559 -0.153 0.29375 -0.30555 0.17813 -0.30555 C 0.08021 -0.30555 -1.66667E-6 -0.16805 -1.66667E-6 -4.81481E-6 Z " pathEditMode="relative" rAng="0" ptsTypes="ffFffffFfff">
                                      <p:cBhvr>
                                        <p:cTn id="49" dur="5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58" presetID="2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-0.00069 C 0.02604 0.17014 -0.05642 0.31088 -0.1566 0.31088 C -0.27465 0.31088 -0.31736 0.15487 -0.33541 0.06135 L -0.35364 -0.06273 C -0.37222 -0.15625 -0.41788 -0.31134 -0.55156 -0.31134 C -0.63646 -0.31134 -0.73333 -0.17152 -0.73333 -0.00069 C -0.73333 0.17014 -0.63646 0.31088 -0.55156 0.31088 C -0.41788 0.31088 -0.37222 0.15487 -0.35364 0.06135 L -0.33541 -0.06273 C -0.31736 -0.15625 -0.27465 -0.31134 -0.1566 -0.31134 C -0.05642 -0.31134 0.02604 -0.17152 0.02604 -0.00069 Z " pathEditMode="relative" rAng="5400000" ptsTypes="ffFffffFfff">
                                      <p:cBhvr>
                                        <p:cTn id="59" dur="5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56667 4.81481E-6 " pathEditMode="relative" ptsTypes="AA">
                                      <p:cBhvr>
                                        <p:cTn id="71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7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67 3.7037E-6 L 0.02501 0.31111 " pathEditMode="relative" ptsTypes="AA">
                                      <p:cBhvr>
                                        <p:cTn id="76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7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01 0.31111 L 0.56667 0.44444 " pathEditMode="relative" ptsTypes="AA">
                                      <p:cBhvr>
                                        <p:cTn id="81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8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67 0.44444 L 0.03334 0.31111 " pathEditMode="relative" ptsTypes="AA">
                                      <p:cBhvr>
                                        <p:cTn id="86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01 0.31111 L 0.55834 3.7037E-6 " pathEditMode="relative" ptsTypes="AA">
                                      <p:cBhvr>
                                        <p:cTn id="91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9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67 3.7037E-6 L 0.00833 3.7037E-6 " pathEditMode="relative" ptsTypes="AA">
                                      <p:cBhvr>
                                        <p:cTn id="96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77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252028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sz="8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48680"/>
            <a:ext cx="19050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6779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mph" presetSubtype="0" fill="hold" grpId="2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8" presetClass="path" presetSubtype="0" accel="88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7 0.46203 C -0.00226 0.45763 -0.02743 0.45532 -0.04896 0.43981 C -0.07188 0.42106 -0.09479 0.3949 -0.11806 0.36875 C -0.14167 0.34328 -0.15573 0.31365 -0.17205 0.2831 C -0.18559 0.25439 -0.19931 0.22222 -0.20521 0.18657 C -0.21198 0.15416 -0.21007 0.11736 -0.20399 0.08449 C -0.19826 0.05416 -0.1882 0.02291 -0.17379 -0.00255 C -0.15886 -0.02755 -0.14219 -0.04908 -0.12205 -0.06227 C -0.10261 -0.07987 -0.07847 -0.08889 -0.05347 -0.08542 C -0.02986 -0.08496 -0.00382 -0.07755 0.01979 -0.05996 C 0.04132 -0.04584 0.06719 -0.01598 0.08368 0.00879 C 0.10226 0.03055 0.12153 0.06319 0.13055 0.09699 C 0.13958 0.12801 0.13854 0.16226 0.1276 0.19236 C 0.11493 0.22129 0.09132 0.23217 0.06962 0.23055 C 0.04809 0.22592 0.02344 0.21018 0.00174 0.18217 C -0.01806 0.15185 -0.03542 0.12245 -0.0434 0.0912 C -0.05208 0.05879 -0.05642 0.05787 -0.04826 -0.00764 C -0.04375 -0.07084 -0.01181 -0.09422 0.00295 -0.11528 C 0.0184 -0.13403 0.03698 -0.14074 0.05955 -0.1507 C 0.08489 -0.16042 0.11302 -0.15741 0.13628 -0.15047 C 0.15851 -0.14445 0.17795 -0.12824 0.20851 -0.09815 C 0.23767 -0.06574 0.25 -0.04792 0.26892 -0.02014 C 0.28785 0.00717 0.30712 0.03588 0.325 0.06203 " pathEditMode="relative" rAng="8266106" ptsTypes="fffffffffffffffffffffff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44824"/>
            <a:ext cx="8229600" cy="244827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Отгадайте загадку</a:t>
            </a:r>
            <a:endParaRPr lang="ru-RU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031434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08823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Домовитая </a:t>
            </a:r>
            <a: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хозяйка</a:t>
            </a:r>
            <a:b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Пролетает над лужайкой,</a:t>
            </a:r>
            <a:b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Похлопочет над цветком -</a:t>
            </a:r>
            <a:b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Он поделится медком.</a:t>
            </a:r>
            <a:r>
              <a:rPr lang="ru-RU" sz="36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37112"/>
            <a:ext cx="2796438" cy="22651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3096"/>
            <a:ext cx="3236168" cy="24291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80928"/>
            <a:ext cx="3240360" cy="25170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трелка вправо 9">
            <a:hlinkClick r:id="rId7" action="ppaction://hlinksldjump"/>
          </p:cNvPr>
          <p:cNvSpPr/>
          <p:nvPr/>
        </p:nvSpPr>
        <p:spPr>
          <a:xfrm>
            <a:off x="7712909" y="1916832"/>
            <a:ext cx="1008112" cy="93610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8310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C 0.05625 -0.07847 0.14045 -0.12824 0.2342 -0.12824 C 0.32795 -0.12824 0.41215 -0.07847 0.46857 2.22222E-6 C 0.41215 0.07847 0.32795 0.12847 0.2342 0.12847 C 0.14045 0.12847 0.05625 0.07847 2.22222E-6 2.22222E-6 Z " pathEditMode="relative" rAng="0" ptsTypes="fffff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214625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</a:t>
            </a:r>
            <a: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с кем рядом я жужжала,</a:t>
            </a:r>
            <a:b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Помнят - у меня есть жало</a:t>
            </a:r>
            <a:b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на брюшке полоса,</a:t>
            </a:r>
            <a:b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Потому что я ...</a:t>
            </a:r>
            <a:b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36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77208"/>
            <a:ext cx="2481263" cy="24812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573016"/>
            <a:ext cx="3174147" cy="21493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61" y="4080805"/>
            <a:ext cx="2664296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трелка вправо 10">
            <a:hlinkClick r:id="rId7" action="ppaction://hlinksldjump"/>
          </p:cNvPr>
          <p:cNvSpPr/>
          <p:nvPr/>
        </p:nvSpPr>
        <p:spPr>
          <a:xfrm>
            <a:off x="7712909" y="1916832"/>
            <a:ext cx="1008112" cy="93610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83351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6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01 -0.11134 C -0.0342 -0.10092 -0.0493 -0.09074 -0.0559 -0.078 C -0.06267 -0.06342 -0.06614 -0.04675 -0.06927 -0.02986 C -0.07257 -0.01296 -0.06927 0.00139 -0.06614 0.01713 C -0.06267 0.03125 -0.05781 0.04676 -0.04583 0.05973 C -0.03594 0.07269 -0.0191 0.08334 -0.00087 0.09098 C 0.0158 0.09885 0.03594 0.10394 0.05573 0.10672 C 0.07587 0.10926 0.09583 0.10926 0.11441 0.10672 C 0.13438 0.10394 0.15261 0.09769 0.16771 0.08704 C 0.18281 0.07801 0.19618 0.06644 0.20278 0.05209 C 0.21111 0.03889 0.21424 0.02107 0.21424 0.00649 C 0.21615 -0.00763 0.21424 -0.02453 0.2059 -0.03888 C 0.19774 -0.05162 0.18281 -0.06226 0.16285 -0.06736 C 0.14254 -0.07129 0.1224 -0.0662 0.10903 -0.05717 C 0.09757 -0.04791 0.08924 -0.03356 0.08733 -0.01689 C 0.08733 0.00024 0.08924 0.01551 0.09757 0.02894 C 0.10608 0.04167 0.10434 0.04422 0.1375 0.06112 C 0.16771 0.07917 0.19774 0.07431 0.21615 0.07547 C 0.23438 0.07547 0.24948 0.07014 0.26771 0.06528 C 0.28802 0.05857 0.30451 0.04676 0.31632 0.03635 C 0.32813 0.02616 0.33299 0.0132 0.33976 -0.00763 C 0.34479 -0.0287 0.34479 -0.03888 0.34479 -0.05439 C 0.34479 -0.07013 0.34479 -0.08564 0.34479 -0.10092 " pathEditMode="relative" rAng="0" ptsTypes="fffffffffffffffffffffff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2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417638"/>
          </a:xfrm>
        </p:spPr>
        <p:txBody>
          <a:bodyPr>
            <a:noAutofit/>
          </a:bodyPr>
          <a:lstStyle/>
          <a:p>
            <a:r>
              <a:rPr lang="ru-RU" sz="3600" b="1" i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На лугу живёт скрипач,</a:t>
            </a:r>
            <a:br>
              <a:rPr lang="ru-RU" sz="3600" b="1" i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ru-RU" sz="3600" b="1" i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Носит фрак и ходит вскачь.</a:t>
            </a:r>
            <a:br>
              <a:rPr lang="ru-RU" sz="3600" b="1" i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endParaRPr lang="ru-RU" sz="36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57903"/>
            <a:ext cx="3456384" cy="25879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404" y="4101374"/>
            <a:ext cx="3721596" cy="2741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844824"/>
            <a:ext cx="3168352" cy="3168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трелка вправо 9">
            <a:hlinkClick r:id="rId7" action="ppaction://hlinksldjump"/>
          </p:cNvPr>
          <p:cNvSpPr/>
          <p:nvPr/>
        </p:nvSpPr>
        <p:spPr>
          <a:xfrm>
            <a:off x="7712909" y="1916832"/>
            <a:ext cx="1008112" cy="93610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57284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98 0.04861 L -0.09792 -0.03843 L -0.15972 0.02037 L -0.12066 -0.06667 L -0.18299 -0.0088 L -0.14323 -0.09468 L -0.20556 -0.03681 L -0.16597 -0.12315 L -0.2283 -0.06528 L -0.18924 -0.15209 L -0.25104 -0.09352 L -0.21198 -0.18033 L -0.27361 -0.12153 L -0.23455 -0.20857 L -0.29688 -0.1507 L -0.25729 -0.23681 L -0.31962 -0.17894 " pathEditMode="relative" rAng="13386209" ptsTypes="FFFFFFFFFFFFFFFFF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97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249289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Восемь </a:t>
            </a:r>
            <a: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ног, как восемь рук,</a:t>
            </a:r>
            <a:b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Вышивают шёлком круг.</a:t>
            </a:r>
            <a:b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Мастер знает в этом толк.</a:t>
            </a:r>
            <a:b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Покупайте, мухи, шёлк!</a:t>
            </a:r>
            <a:b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36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74654"/>
            <a:ext cx="3558982" cy="24099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418516"/>
            <a:ext cx="2846584" cy="2322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541213"/>
            <a:ext cx="3317354" cy="2939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трелка вправо 7">
            <a:hlinkClick r:id="rId7" action="ppaction://hlinksldjump"/>
          </p:cNvPr>
          <p:cNvSpPr/>
          <p:nvPr/>
        </p:nvSpPr>
        <p:spPr>
          <a:xfrm>
            <a:off x="7452320" y="2483381"/>
            <a:ext cx="1008112" cy="93610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149740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19 0.0176 L 0.55364 0.02315 L 0.30781 -0.19398 " pathEditMode="relative" rAng="0" ptsTypes="A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2" y="-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Шевелились </a:t>
            </a:r>
            <a: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цветка</a:t>
            </a:r>
            <a:b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 четыре лепестка.</a:t>
            </a:r>
            <a:b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сорвать его хотел,</a:t>
            </a:r>
            <a:b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он вспорхнул и улетел.</a:t>
            </a:r>
            <a:b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36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" y="2682145"/>
            <a:ext cx="3037521" cy="2531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424" y="2708920"/>
            <a:ext cx="3600400" cy="2700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18" y="3789040"/>
            <a:ext cx="2848744" cy="2848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трелка вправо 8">
            <a:hlinkClick r:id="rId7" action="ppaction://hlinksldjump"/>
          </p:cNvPr>
          <p:cNvSpPr/>
          <p:nvPr/>
        </p:nvSpPr>
        <p:spPr>
          <a:xfrm>
            <a:off x="7712909" y="1916832"/>
            <a:ext cx="1008112" cy="93610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13849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19 0.01342 C -0.21927 0.01342 -0.16319 0.06944 -0.16319 0.13842 C -0.16319 0.2074 -0.21927 0.26342 -0.28819 0.26342 C -0.35712 0.26342 -0.41319 0.2074 -0.41319 0.13842 C -0.41319 0.06944 -0.35712 0.01342 -0.28819 0.01342 Z " pathEditMode="relative" rAng="0" ptsTypes="fffff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Кто лишний?</a:t>
            </a:r>
            <a:endParaRPr lang="ru-RU" sz="60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16" y="2267382"/>
            <a:ext cx="2607816" cy="2025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342412"/>
            <a:ext cx="2466420" cy="2012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08920"/>
            <a:ext cx="2105099" cy="2105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293096"/>
            <a:ext cx="2289547" cy="2289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Стрелка вправо 12">
            <a:hlinkClick r:id="rId8" action="ppaction://hlinksldjump"/>
          </p:cNvPr>
          <p:cNvSpPr/>
          <p:nvPr/>
        </p:nvSpPr>
        <p:spPr>
          <a:xfrm>
            <a:off x="7712909" y="1916832"/>
            <a:ext cx="1008112" cy="93610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312878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7454 L 0.35955 -0.058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1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7687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9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Эти </a:t>
            </a:r>
            <a:r>
              <a:rPr lang="ru-RU" sz="49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насекомые обычно появляются в мае, от этого </a:t>
            </a:r>
            <a:r>
              <a:rPr lang="ru-RU" sz="49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их так и называют.</a:t>
            </a:r>
            <a:endParaRPr lang="ru-RU" sz="49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924944"/>
            <a:ext cx="3275856" cy="24527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931378"/>
            <a:ext cx="2880320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89040"/>
            <a:ext cx="3240360" cy="28709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трелка вправо 7">
            <a:hlinkClick r:id="rId7" action="ppaction://hlinksldjump"/>
          </p:cNvPr>
          <p:cNvSpPr/>
          <p:nvPr/>
        </p:nvSpPr>
        <p:spPr>
          <a:xfrm>
            <a:off x="7712909" y="1916832"/>
            <a:ext cx="1008112" cy="93610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51965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-0.20231 C -0.11216 -0.15301 -0.03212 -0.05301 -0.05018 0.0213 C -0.06789 0.09514 -0.17657 0.11505 -0.29184 0.06528 C -0.40799 0.01574 -0.48768 -0.08403 -0.46979 -0.15787 C -0.45191 -0.23194 -0.34358 -0.25231 -0.22778 -0.20231 Z " pathEditMode="relative" rAng="1068557" ptsTypes="fffff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2" y="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</TotalTime>
  <Words>14</Words>
  <Application>Microsoft Office PowerPoint</Application>
  <PresentationFormat>Экран (4:3)</PresentationFormat>
  <Paragraphs>11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Игра «Угадай насекомое луга»</vt:lpstr>
      <vt:lpstr>Отгадайте загадку</vt:lpstr>
      <vt:lpstr> Домовитая хозяйка Пролетает над лужайкой, Похлопочет над цветком - Он поделится медком. </vt:lpstr>
      <vt:lpstr> Те, с кем рядом я жужжала, Помнят - у меня есть жало И на брюшке полоса, Потому что я ... </vt:lpstr>
      <vt:lpstr>На лугу живёт скрипач, Носит фрак и ходит вскачь. </vt:lpstr>
      <vt:lpstr> Восемь ног, как восемь рук, Вышивают шёлком круг. Мастер знает в этом толк. Покупайте, мухи, шёлк! </vt:lpstr>
      <vt:lpstr> Шевелились у цветка Все четыре лепестка. Я сорвать его хотел, А он вспорхнул и улетел. </vt:lpstr>
      <vt:lpstr>Кто лишний?</vt:lpstr>
      <vt:lpstr> Эти насекомые обычно появляются в мае, от этого их так и называют.</vt:lpstr>
      <vt:lpstr> Самое быстрое насекомое?    </vt:lpstr>
      <vt:lpstr>ГИМНАСТИКА ДЛЯ ГЛАЗ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 «Перелетные птицы»</dc:title>
  <dc:creator>Ирина</dc:creator>
  <cp:lastModifiedBy>User</cp:lastModifiedBy>
  <cp:revision>42</cp:revision>
  <dcterms:created xsi:type="dcterms:W3CDTF">2011-05-10T04:18:11Z</dcterms:created>
  <dcterms:modified xsi:type="dcterms:W3CDTF">2013-04-28T17:55:01Z</dcterms:modified>
</cp:coreProperties>
</file>