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89" r:id="rId3"/>
    <p:sldId id="306" r:id="rId4"/>
    <p:sldId id="299" r:id="rId5"/>
    <p:sldId id="307" r:id="rId6"/>
    <p:sldId id="272" r:id="rId7"/>
    <p:sldId id="316" r:id="rId8"/>
    <p:sldId id="317" r:id="rId9"/>
    <p:sldId id="319" r:id="rId10"/>
    <p:sldId id="273" r:id="rId11"/>
    <p:sldId id="320" r:id="rId12"/>
    <p:sldId id="314" r:id="rId13"/>
    <p:sldId id="315" r:id="rId14"/>
    <p:sldId id="280" r:id="rId15"/>
    <p:sldId id="309" r:id="rId16"/>
    <p:sldId id="310" r:id="rId17"/>
    <p:sldId id="311" r:id="rId18"/>
    <p:sldId id="312" r:id="rId19"/>
    <p:sldId id="282" r:id="rId20"/>
    <p:sldId id="298" r:id="rId21"/>
    <p:sldId id="290" r:id="rId22"/>
    <p:sldId id="291" r:id="rId23"/>
    <p:sldId id="322" r:id="rId24"/>
    <p:sldId id="323" r:id="rId25"/>
    <p:sldId id="324" r:id="rId26"/>
    <p:sldId id="325" r:id="rId27"/>
    <p:sldId id="287" r:id="rId28"/>
    <p:sldId id="296" r:id="rId29"/>
  </p:sldIdLst>
  <p:sldSz cx="9144000" cy="6858000" type="screen4x3"/>
  <p:notesSz cx="6858000" cy="994727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1143000"/>
          </a:xfrm>
        </p:spPr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5B7319-8752-43DC-9251-6FF6EC4E5500}" type="datetimeFigureOut">
              <a:rPr lang="ru-RU" smtClean="0"/>
              <a:pPr/>
              <a:t>13.10.2015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00933E-8E9E-46F7-A2F2-BCFA8E62F16D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3" r:id="rId4"/>
    <p:sldLayoutId id="2147483650" r:id="rId5"/>
    <p:sldLayoutId id="2147483661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2288" y="4293096"/>
            <a:ext cx="6308104" cy="2232248"/>
          </a:xfrm>
        </p:spPr>
        <p:txBody>
          <a:bodyPr>
            <a:normAutofit fontScale="90000"/>
          </a:bodyPr>
          <a:lstStyle/>
          <a:p>
            <a:pPr algn="ctr"/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i="1" dirty="0" smtClean="0"/>
              <a:t/>
            </a:r>
            <a:br>
              <a:rPr lang="ru-RU" i="1" dirty="0" smtClean="0"/>
            </a:br>
            <a:r>
              <a:rPr lang="ru-RU" sz="1600" i="1" dirty="0" smtClean="0"/>
              <a:t/>
            </a:r>
            <a:br>
              <a:rPr lang="ru-RU" sz="1600" i="1" dirty="0" smtClean="0"/>
            </a:br>
            <a:r>
              <a:rPr lang="ru-RU" i="1" dirty="0" smtClean="0"/>
              <a:t> </a:t>
            </a:r>
            <a:br>
              <a:rPr lang="ru-RU" i="1" dirty="0" smtClean="0"/>
            </a:br>
            <a:r>
              <a:rPr lang="ru-RU" sz="2700" i="1" dirty="0" smtClean="0"/>
              <a:t>Организация духовно - нравственного воспитания детей в МДОУ </a:t>
            </a:r>
            <a:r>
              <a:rPr lang="ru-RU" sz="2700" i="1" dirty="0" err="1" smtClean="0"/>
              <a:t>д</a:t>
            </a:r>
            <a:r>
              <a:rPr lang="ru-RU" sz="2700" i="1" dirty="0" smtClean="0"/>
              <a:t>/ с </a:t>
            </a:r>
            <a:r>
              <a:rPr lang="ru-RU" sz="2700" i="1" dirty="0" err="1" smtClean="0"/>
              <a:t>общеразвивающего</a:t>
            </a:r>
            <a:r>
              <a:rPr lang="ru-RU" sz="2700" i="1" dirty="0" smtClean="0"/>
              <a:t>  вида «Рябинка» р.п.Новая Майна. </a:t>
            </a:r>
            <a:br>
              <a:rPr lang="ru-RU" sz="2700" i="1" dirty="0" smtClean="0"/>
            </a:br>
            <a:r>
              <a:rPr lang="ru-RU" sz="2700" i="1" dirty="0" smtClean="0"/>
              <a:t>Кружок «Добрый мир»</a:t>
            </a:r>
            <a:br>
              <a:rPr lang="ru-RU" sz="2700" i="1" dirty="0" smtClean="0"/>
            </a:br>
            <a:r>
              <a:rPr lang="ru-RU" sz="2700" i="1" dirty="0" smtClean="0"/>
              <a:t>2015 г</a:t>
            </a:r>
            <a:endParaRPr lang="ru-RU" sz="2700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1792288" y="5877272"/>
            <a:ext cx="6524128" cy="480686"/>
          </a:xfrm>
        </p:spPr>
        <p:txBody>
          <a:bodyPr>
            <a:noAutofit/>
          </a:bodyPr>
          <a:lstStyle/>
          <a:p>
            <a:pPr algn="ctr"/>
            <a:r>
              <a:rPr lang="ru-RU" b="1" i="1" dirty="0" smtClean="0"/>
              <a:t>   </a:t>
            </a:r>
          </a:p>
          <a:p>
            <a:pPr algn="ctr"/>
            <a:endParaRPr lang="ru-RU" sz="2000" b="1" dirty="0" smtClean="0"/>
          </a:p>
        </p:txBody>
      </p:sp>
      <p:pic>
        <p:nvPicPr>
          <p:cNvPr id="7" name="Picture 2" descr="C:\Users\Света\Desktop\МОЯ ФЛЕШКА\КОРЧАГИНА\фото предметная среда\P7010372.JPG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/>
          <a:srcRect t="9383" b="9383"/>
          <a:stretch>
            <a:fillRect/>
          </a:stretch>
        </p:blipFill>
        <p:spPr bwMode="auto">
          <a:xfrm>
            <a:off x="2123728" y="620689"/>
            <a:ext cx="6305897" cy="35283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195736" y="274638"/>
            <a:ext cx="6491064" cy="1143000"/>
          </a:xfrm>
        </p:spPr>
        <p:txBody>
          <a:bodyPr>
            <a:normAutofit fontScale="90000"/>
          </a:bodyPr>
          <a:lstStyle/>
          <a:p>
            <a:pPr algn="r"/>
            <a:r>
              <a:rPr lang="ru-RU" dirty="0" smtClean="0"/>
              <a:t>Мини – музей национального костюма </a:t>
            </a:r>
            <a:endParaRPr lang="ru-RU" dirty="0"/>
          </a:p>
        </p:txBody>
      </p:sp>
      <p:pic>
        <p:nvPicPr>
          <p:cNvPr id="6146" name="Picture 2" descr="F:\Изображение 15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4008" y="1484784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F:\Изображение 15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91680" y="3429000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Мини – библиотека в группе ДОУ  </a:t>
            </a:r>
            <a:br>
              <a:rPr lang="ru-RU" sz="2800" b="1" dirty="0" smtClean="0"/>
            </a:br>
            <a:endParaRPr lang="ru-RU" sz="28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/>
        <p:txBody>
          <a:bodyPr>
            <a:noAutofit/>
          </a:bodyPr>
          <a:lstStyle/>
          <a:p>
            <a:pPr>
              <a:buNone/>
            </a:pPr>
            <a:endParaRPr lang="ru-RU" sz="1600" dirty="0" smtClean="0"/>
          </a:p>
          <a:p>
            <a:endParaRPr lang="ru-RU" sz="1600" dirty="0" smtClean="0"/>
          </a:p>
          <a:p>
            <a:pPr>
              <a:buNone/>
            </a:pPr>
            <a:endParaRPr lang="ru-RU" sz="1600" b="1" dirty="0" smtClean="0"/>
          </a:p>
        </p:txBody>
      </p:sp>
      <p:pic>
        <p:nvPicPr>
          <p:cNvPr id="1026" name="Picture 2" descr="C:\Users\Света\Desktop\DSCN154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412776"/>
            <a:ext cx="6779096" cy="453650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 smtClean="0"/>
              <a:t>Программа «Добрый мир» </a:t>
            </a:r>
            <a:endParaRPr lang="ru-RU" sz="3200" b="1" dirty="0"/>
          </a:p>
        </p:txBody>
      </p:sp>
      <p:pic>
        <p:nvPicPr>
          <p:cNvPr id="1026" name="Picture 2" descr="C:\Users\Света\Desktop\PA140105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3042" y="1571612"/>
            <a:ext cx="3714776" cy="2786082"/>
          </a:xfrm>
          <a:prstGeom prst="rect">
            <a:avLst/>
          </a:prstGeom>
          <a:noFill/>
        </p:spPr>
      </p:pic>
      <p:pic>
        <p:nvPicPr>
          <p:cNvPr id="1027" name="Picture 3" descr="C:\Users\Света\Desktop\PA1401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071810"/>
            <a:ext cx="3786214" cy="307183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Знакомство с  Л.Л. Шевченко   </a:t>
            </a:r>
            <a:endParaRPr lang="ru-RU" b="1" dirty="0"/>
          </a:p>
        </p:txBody>
      </p:sp>
      <p:sp>
        <p:nvSpPr>
          <p:cNvPr id="9" name="Содержимое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F:\Изображение 27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712" y="1484784"/>
            <a:ext cx="6336704" cy="48965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endParaRPr lang="ru-RU" dirty="0"/>
          </a:p>
        </p:txBody>
      </p:sp>
      <p:pic>
        <p:nvPicPr>
          <p:cNvPr id="11266" name="Picture 2" descr="E:\врачи и Новая программа\DSCN327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764704"/>
            <a:ext cx="3600450" cy="2700338"/>
          </a:xfrm>
          <a:prstGeom prst="rect">
            <a:avLst/>
          </a:prstGeom>
          <a:noFill/>
        </p:spPr>
      </p:pic>
      <p:pic>
        <p:nvPicPr>
          <p:cNvPr id="11268" name="Picture 4" descr="E:\врачи и Новая программа\DSCN327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7664" y="314096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r>
              <a:rPr lang="ru-RU" sz="2800" b="1" dirty="0" smtClean="0"/>
              <a:t>Кружок «Добрый мир»    </a:t>
            </a:r>
            <a:endParaRPr lang="ru-RU" b="1" dirty="0"/>
          </a:p>
        </p:txBody>
      </p:sp>
      <p:pic>
        <p:nvPicPr>
          <p:cNvPr id="2050" name="Picture 2" descr="F:\DSCN173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F:\DSCN1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284984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r>
              <a:rPr lang="ru-RU" sz="2800" b="1" dirty="0" smtClean="0"/>
              <a:t>Кружок «Добрый мир»    </a:t>
            </a:r>
            <a:endParaRPr lang="ru-RU" b="1" dirty="0"/>
          </a:p>
        </p:txBody>
      </p:sp>
      <p:pic>
        <p:nvPicPr>
          <p:cNvPr id="3074" name="Picture 2" descr="F:\DSCN174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96752"/>
            <a:ext cx="4038600" cy="3028950"/>
          </a:xfrm>
          <a:prstGeom prst="rect">
            <a:avLst/>
          </a:prstGeom>
          <a:noFill/>
        </p:spPr>
      </p:pic>
      <p:pic>
        <p:nvPicPr>
          <p:cNvPr id="3075" name="Picture 3" descr="F:\DSCN174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35699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r>
              <a:rPr lang="ru-RU" sz="2800" b="1" dirty="0" smtClean="0"/>
              <a:t>Кружок «Добрый мир»    </a:t>
            </a:r>
            <a:endParaRPr lang="ru-RU" b="1" dirty="0"/>
          </a:p>
        </p:txBody>
      </p:sp>
      <p:pic>
        <p:nvPicPr>
          <p:cNvPr id="4098" name="Picture 2" descr="F:\DSCN174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624" y="1124744"/>
            <a:ext cx="4038600" cy="3028950"/>
          </a:xfrm>
          <a:prstGeom prst="rect">
            <a:avLst/>
          </a:prstGeom>
          <a:noFill/>
        </p:spPr>
      </p:pic>
      <p:pic>
        <p:nvPicPr>
          <p:cNvPr id="4099" name="Picture 3" descr="F:\Изображение 19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14096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r>
              <a:rPr lang="ru-RU" sz="2800" b="1" dirty="0" smtClean="0"/>
              <a:t>Встречи со священником </a:t>
            </a:r>
            <a:br>
              <a:rPr lang="ru-RU" sz="2800" b="1" dirty="0" smtClean="0"/>
            </a:br>
            <a:r>
              <a:rPr lang="ru-RU" sz="2800" b="1" dirty="0" smtClean="0"/>
              <a:t>Александром </a:t>
            </a:r>
            <a:r>
              <a:rPr lang="ru-RU" sz="2800" b="1" dirty="0" err="1" smtClean="0"/>
              <a:t>Ижуковым</a:t>
            </a:r>
            <a:r>
              <a:rPr lang="ru-RU" sz="2800" b="1" dirty="0" smtClean="0"/>
              <a:t>    </a:t>
            </a:r>
            <a:endParaRPr lang="ru-RU" b="1" dirty="0"/>
          </a:p>
        </p:txBody>
      </p:sp>
      <p:pic>
        <p:nvPicPr>
          <p:cNvPr id="5122" name="Picture 2" descr="F:\Изображение 18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9592" y="1268760"/>
            <a:ext cx="4038600" cy="3028950"/>
          </a:xfrm>
          <a:prstGeom prst="rect">
            <a:avLst/>
          </a:prstGeom>
          <a:noFill/>
        </p:spPr>
      </p:pic>
      <p:pic>
        <p:nvPicPr>
          <p:cNvPr id="5123" name="Picture 3" descr="F:\DSCN120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3200" b="1" dirty="0" smtClean="0"/>
              <a:t>Праздник </a:t>
            </a:r>
            <a:br>
              <a:rPr lang="ru-RU" sz="3200" b="1" dirty="0" smtClean="0"/>
            </a:br>
            <a:r>
              <a:rPr lang="ru-RU" sz="3200" b="1" dirty="0" smtClean="0"/>
              <a:t>«Троица – русская березка</a:t>
            </a:r>
            <a:r>
              <a:rPr lang="ru-RU" sz="2800" dirty="0" smtClean="0"/>
              <a:t>» </a:t>
            </a:r>
            <a:endParaRPr lang="ru-RU" dirty="0"/>
          </a:p>
        </p:txBody>
      </p:sp>
      <p:pic>
        <p:nvPicPr>
          <p:cNvPr id="13316" name="Picture 4" descr="F:\DSCN12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484784"/>
            <a:ext cx="3429000" cy="2571750"/>
          </a:xfrm>
          <a:prstGeom prst="rect">
            <a:avLst/>
          </a:prstGeom>
          <a:noFill/>
        </p:spPr>
      </p:pic>
      <p:pic>
        <p:nvPicPr>
          <p:cNvPr id="13317" name="Picture 5" descr="F:\DSCN124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19672" y="335699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2123728" y="274638"/>
            <a:ext cx="6563072" cy="1570186"/>
          </a:xfrm>
        </p:spPr>
        <p:txBody>
          <a:bodyPr>
            <a:normAutofit fontScale="90000"/>
          </a:bodyPr>
          <a:lstStyle/>
          <a:p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/>
            </a:r>
            <a:br>
              <a:rPr lang="ru-RU" sz="2200" b="1" i="1" dirty="0" smtClean="0"/>
            </a:br>
            <a:r>
              <a:rPr lang="ru-RU" sz="2200" b="1" i="1" dirty="0" smtClean="0"/>
              <a:t>Работа по духовно-нравственному воспитанию детей и приобщению их к основам народной культуры в  детском саду проводится в рамках образовательных программ:</a:t>
            </a:r>
            <a:r>
              <a:rPr lang="ru-RU" b="1" i="1" dirty="0" smtClean="0"/>
              <a:t/>
            </a:r>
            <a:br>
              <a:rPr lang="ru-RU" b="1" i="1" dirty="0" smtClean="0"/>
            </a:br>
            <a:endParaRPr lang="ru-RU" b="1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714480" y="1844824"/>
            <a:ext cx="6972320" cy="4281339"/>
          </a:xfrm>
        </p:spPr>
        <p:txBody>
          <a:bodyPr>
            <a:normAutofit fontScale="40000" lnSpcReduction="20000"/>
          </a:bodyPr>
          <a:lstStyle/>
          <a:p>
            <a:pPr>
              <a:buNone/>
            </a:pPr>
            <a:endParaRPr lang="ru-RU" b="1" i="1" dirty="0" smtClean="0"/>
          </a:p>
          <a:p>
            <a:r>
              <a:rPr lang="ru-RU" b="1" i="1" dirty="0" smtClean="0"/>
              <a:t>«От рождения до школы» (по ФГОС) под редакцией  Н.Е. </a:t>
            </a:r>
            <a:r>
              <a:rPr lang="ru-RU" b="1" i="1" dirty="0" err="1" smtClean="0"/>
              <a:t>Вераксы</a:t>
            </a:r>
            <a:r>
              <a:rPr lang="ru-RU" b="1" i="1" dirty="0" smtClean="0"/>
              <a:t>,  М.А. Васильевой </a:t>
            </a:r>
          </a:p>
          <a:p>
            <a:endParaRPr lang="ru-RU" b="1" i="1" dirty="0" smtClean="0"/>
          </a:p>
          <a:p>
            <a:r>
              <a:rPr lang="ru-RU" b="1" i="1" dirty="0" smtClean="0"/>
              <a:t>Парциальные программы (образовательная область «Социально- коммуникативное развитие»): </a:t>
            </a:r>
          </a:p>
          <a:p>
            <a:r>
              <a:rPr lang="ru-RU" b="1" i="1" dirty="0" smtClean="0"/>
              <a:t> «Приобщение дошкольников к истокам русской народной культуре», М.Д. </a:t>
            </a:r>
            <a:r>
              <a:rPr lang="ru-RU" b="1" i="1" dirty="0" err="1" smtClean="0"/>
              <a:t>Маханевой</a:t>
            </a:r>
            <a:r>
              <a:rPr lang="ru-RU" b="1" i="1" dirty="0" smtClean="0"/>
              <a:t> и О.Л. Князевой, </a:t>
            </a:r>
          </a:p>
          <a:p>
            <a:endParaRPr lang="ru-RU" b="1" i="1" dirty="0" smtClean="0"/>
          </a:p>
          <a:p>
            <a:r>
              <a:rPr lang="ru-RU" b="1" i="1" dirty="0" smtClean="0"/>
              <a:t>Региональные программы:</a:t>
            </a:r>
          </a:p>
          <a:p>
            <a:r>
              <a:rPr lang="ru-RU" b="1" i="1" dirty="0" smtClean="0"/>
              <a:t>- «Культура народов Поволжья» УИПК ПРО г. Ульяновск.2011 год</a:t>
            </a:r>
          </a:p>
          <a:p>
            <a:r>
              <a:rPr lang="ru-RU" b="1" i="1" dirty="0" smtClean="0"/>
              <a:t> </a:t>
            </a:r>
            <a:r>
              <a:rPr lang="ru-RU" b="1" i="1" dirty="0" err="1" smtClean="0"/>
              <a:t>А.Ш.Кержнер</a:t>
            </a:r>
            <a:r>
              <a:rPr lang="ru-RU" b="1" i="1" dirty="0" smtClean="0"/>
              <a:t>. В.А.Архипова.</a:t>
            </a:r>
          </a:p>
          <a:p>
            <a:r>
              <a:rPr lang="ru-RU" b="1" i="1" dirty="0" smtClean="0"/>
              <a:t>- «Истоки гармонии» УИПК ПРО г. Ульяновск.1999 год</a:t>
            </a:r>
          </a:p>
          <a:p>
            <a:r>
              <a:rPr lang="ru-RU" b="1" i="1" dirty="0" smtClean="0"/>
              <a:t>Л.Д.Данилова, Т.Ю.Кулагина, </a:t>
            </a:r>
            <a:r>
              <a:rPr lang="ru-RU" b="1" i="1" dirty="0" err="1" smtClean="0"/>
              <a:t>Т.А.Котлякова</a:t>
            </a:r>
            <a:r>
              <a:rPr lang="ru-RU" b="1" i="1" dirty="0" smtClean="0"/>
              <a:t>.</a:t>
            </a:r>
          </a:p>
          <a:p>
            <a:r>
              <a:rPr lang="ru-RU" b="1" i="1" dirty="0" smtClean="0"/>
              <a:t>- «Поликультурное воспитание детей среднего и старшего дошкольного возраста». УИПК ПРО г. Ульяновск.2004 год В.И.Вершинина.</a:t>
            </a:r>
          </a:p>
          <a:p>
            <a:endParaRPr lang="ru-RU" dirty="0" smtClean="0"/>
          </a:p>
          <a:p>
            <a:r>
              <a:rPr lang="ru-RU" b="1" i="1" dirty="0" smtClean="0"/>
              <a:t>Авторская программа:</a:t>
            </a:r>
          </a:p>
          <a:p>
            <a:r>
              <a:rPr lang="ru-RU" b="1" i="1" dirty="0" smtClean="0"/>
              <a:t>«Добрый мир»  (Православная культура для малышей) </a:t>
            </a:r>
          </a:p>
          <a:p>
            <a:r>
              <a:rPr lang="ru-RU" b="1" i="1" dirty="0" smtClean="0"/>
              <a:t>Автор- составитель Л.Л.Шевченко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dirty="0" smtClean="0"/>
              <a:t> </a:t>
            </a:r>
            <a:endParaRPr lang="ru-RU" dirty="0"/>
          </a:p>
        </p:txBody>
      </p:sp>
      <p:pic>
        <p:nvPicPr>
          <p:cNvPr id="14338" name="Picture 2" descr="F:\DSCN123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720" y="1268760"/>
            <a:ext cx="4038600" cy="3028950"/>
          </a:xfrm>
          <a:prstGeom prst="rect">
            <a:avLst/>
          </a:prstGeom>
          <a:noFill/>
        </p:spPr>
      </p:pic>
      <p:pic>
        <p:nvPicPr>
          <p:cNvPr id="14339" name="Picture 3" descr="F:\DSCN123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3789040"/>
            <a:ext cx="3600400" cy="260555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259632" y="620688"/>
            <a:ext cx="7427168" cy="1296144"/>
          </a:xfrm>
        </p:spPr>
        <p:txBody>
          <a:bodyPr>
            <a:noAutofit/>
          </a:bodyPr>
          <a:lstStyle/>
          <a:p>
            <a:pPr algn="r"/>
            <a:r>
              <a:rPr lang="ru-RU" sz="3200" b="1" dirty="0" smtClean="0"/>
              <a:t>Вручение программы </a:t>
            </a:r>
            <a:br>
              <a:rPr lang="ru-RU" sz="3200" b="1" dirty="0" smtClean="0"/>
            </a:br>
            <a:r>
              <a:rPr lang="ru-RU" sz="3200" b="1" dirty="0" smtClean="0"/>
              <a:t>«Добрый мир»руководителям ДОУ </a:t>
            </a:r>
            <a:r>
              <a:rPr lang="ru-RU" sz="3200" b="1" dirty="0" err="1" smtClean="0"/>
              <a:t>Мелекесского</a:t>
            </a:r>
            <a:r>
              <a:rPr lang="ru-RU" sz="3200" b="1" dirty="0" smtClean="0"/>
              <a:t> района</a:t>
            </a:r>
            <a:endParaRPr lang="ru-RU" sz="3200" b="1" dirty="0"/>
          </a:p>
        </p:txBody>
      </p:sp>
      <p:pic>
        <p:nvPicPr>
          <p:cNvPr id="15362" name="Picture 2" descr="H:\ТРОИЦА\DSCN1264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1916832"/>
            <a:ext cx="4038600" cy="3028950"/>
          </a:xfrm>
          <a:prstGeom prst="rect">
            <a:avLst/>
          </a:prstGeom>
          <a:noFill/>
        </p:spPr>
      </p:pic>
      <p:pic>
        <p:nvPicPr>
          <p:cNvPr id="15363" name="Picture 3" descr="H:\ТРОИЦА\DSCN128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335699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Курсы </a:t>
            </a:r>
            <a:r>
              <a:rPr lang="ru-RU" sz="2800" b="1" dirty="0" smtClean="0"/>
              <a:t>программе </a:t>
            </a:r>
            <a:r>
              <a:rPr lang="ru-RU" sz="2800" b="1" dirty="0" smtClean="0"/>
              <a:t>«Добрый мир» </a:t>
            </a:r>
            <a:endParaRPr lang="ru-RU" sz="2800" b="1" dirty="0"/>
          </a:p>
        </p:txBody>
      </p:sp>
      <p:pic>
        <p:nvPicPr>
          <p:cNvPr id="16386" name="Picture 2" descr="F:\163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3012998" cy="3816424"/>
          </a:xfrm>
          <a:prstGeom prst="rect">
            <a:avLst/>
          </a:prstGeom>
          <a:noFill/>
        </p:spPr>
      </p:pic>
      <p:pic>
        <p:nvPicPr>
          <p:cNvPr id="16387" name="Picture 3" descr="F:\DSC0036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284984"/>
            <a:ext cx="4038600" cy="302433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Конкурс чтецов «Пасхальная радость» (14.04.2015 г) </a:t>
            </a:r>
            <a:endParaRPr lang="ru-RU" sz="2800" b="1" dirty="0"/>
          </a:p>
        </p:txBody>
      </p:sp>
      <p:pic>
        <p:nvPicPr>
          <p:cNvPr id="6146" name="Picture 2" descr="C:\Users\Света\Desktop\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14414" y="1071546"/>
            <a:ext cx="4038600" cy="3028950"/>
          </a:xfrm>
          <a:prstGeom prst="rect">
            <a:avLst/>
          </a:prstGeom>
          <a:noFill/>
        </p:spPr>
      </p:pic>
      <p:pic>
        <p:nvPicPr>
          <p:cNvPr id="6147" name="Picture 3" descr="C:\Users\Света\Desktop\2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00037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Экскурсия в </a:t>
            </a:r>
            <a:r>
              <a:rPr lang="ru-RU" sz="2800" b="1" dirty="0" err="1" smtClean="0"/>
              <a:t>Новомайский</a:t>
            </a:r>
            <a:r>
              <a:rPr lang="ru-RU" sz="2800" b="1" dirty="0" smtClean="0"/>
              <a:t> храм Казанской Божией Матери (18.05.2015 г) </a:t>
            </a:r>
            <a:endParaRPr lang="ru-RU" sz="2800" b="1" dirty="0"/>
          </a:p>
        </p:txBody>
      </p:sp>
      <p:pic>
        <p:nvPicPr>
          <p:cNvPr id="7170" name="Picture 2" descr="C:\Users\Света\Desktop\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4038600" cy="3028950"/>
          </a:xfrm>
          <a:prstGeom prst="rect">
            <a:avLst/>
          </a:prstGeom>
          <a:noFill/>
        </p:spPr>
      </p:pic>
      <p:pic>
        <p:nvPicPr>
          <p:cNvPr id="7171" name="Picture 3" descr="C:\Users\Света\Desktop\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Экскурсия в </a:t>
            </a:r>
            <a:r>
              <a:rPr lang="ru-RU" sz="2800" b="1" dirty="0" err="1" smtClean="0"/>
              <a:t>Новомайский</a:t>
            </a:r>
            <a:r>
              <a:rPr lang="ru-RU" sz="2800" b="1" dirty="0" smtClean="0"/>
              <a:t> храм Казанской Божией Матери (18.05.2015 г) </a:t>
            </a:r>
            <a:endParaRPr lang="ru-RU" sz="2800" b="1" dirty="0"/>
          </a:p>
        </p:txBody>
      </p:sp>
      <p:pic>
        <p:nvPicPr>
          <p:cNvPr id="8194" name="Picture 2" descr="C:\Users\Света\Desktop\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285860"/>
            <a:ext cx="4038600" cy="3028950"/>
          </a:xfrm>
          <a:prstGeom prst="rect">
            <a:avLst/>
          </a:prstGeom>
          <a:noFill/>
        </p:spPr>
      </p:pic>
      <p:pic>
        <p:nvPicPr>
          <p:cNvPr id="8195" name="Picture 3" descr="C:\Users\Света\Desktop\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21468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Экскурсия в </a:t>
            </a:r>
            <a:r>
              <a:rPr lang="ru-RU" sz="2800" b="1" dirty="0" err="1" smtClean="0"/>
              <a:t>Новомайский</a:t>
            </a:r>
            <a:r>
              <a:rPr lang="ru-RU" sz="2800" b="1" dirty="0" smtClean="0"/>
              <a:t> храм Казанской Божией Матери (18.05.2015 г) </a:t>
            </a:r>
            <a:endParaRPr lang="ru-RU" sz="2800" b="1" dirty="0"/>
          </a:p>
        </p:txBody>
      </p:sp>
      <p:pic>
        <p:nvPicPr>
          <p:cNvPr id="9218" name="Picture 2" descr="C:\Users\Света\Desktop\8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57224" y="1428736"/>
            <a:ext cx="4038600" cy="3028950"/>
          </a:xfrm>
          <a:prstGeom prst="rect">
            <a:avLst/>
          </a:prstGeom>
          <a:noFill/>
        </p:spPr>
      </p:pic>
      <p:pic>
        <p:nvPicPr>
          <p:cNvPr id="9219" name="Picture 3" descr="C:\Users\Света\Desktop\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7686" y="3214686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2800" b="1" dirty="0" smtClean="0"/>
              <a:t>ГЛАВНОЕ – НАШИ ДЕТИ!</a:t>
            </a:r>
            <a:r>
              <a:rPr lang="ru-RU" sz="2800" dirty="0" smtClean="0"/>
              <a:t>   </a:t>
            </a:r>
            <a:endParaRPr lang="ru-RU" sz="2800" dirty="0"/>
          </a:p>
        </p:txBody>
      </p:sp>
      <p:pic>
        <p:nvPicPr>
          <p:cNvPr id="1026" name="Picture 2" descr="C:\Users\Света\Desktop\DSC_067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513" y="1604992"/>
            <a:ext cx="6192837" cy="41131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1928794" y="1643050"/>
            <a:ext cx="6800840" cy="4525963"/>
          </a:xfrm>
        </p:spPr>
        <p:txBody>
          <a:bodyPr>
            <a:normAutofit/>
          </a:bodyPr>
          <a:lstStyle/>
          <a:p>
            <a:pPr algn="ctr">
              <a:buNone/>
            </a:pPr>
            <a:endParaRPr lang="ru-RU" sz="4800" b="1" dirty="0" smtClean="0"/>
          </a:p>
          <a:p>
            <a:pPr algn="ctr">
              <a:buNone/>
            </a:pPr>
            <a:r>
              <a:rPr lang="ru-RU" sz="4800" b="1" dirty="0" smtClean="0"/>
              <a:t>СПАСИБО </a:t>
            </a:r>
          </a:p>
          <a:p>
            <a:pPr algn="ctr">
              <a:buNone/>
            </a:pPr>
            <a:r>
              <a:rPr lang="ru-RU" sz="4800" b="1" dirty="0" smtClean="0"/>
              <a:t>за </a:t>
            </a:r>
          </a:p>
          <a:p>
            <a:pPr algn="ctr">
              <a:buNone/>
            </a:pPr>
            <a:r>
              <a:rPr lang="ru-RU" sz="4800" b="1" dirty="0" smtClean="0"/>
              <a:t>ВНИМАНИЕ.</a:t>
            </a:r>
            <a:endParaRPr lang="ru-RU" sz="4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                  </a:t>
            </a:r>
            <a:endParaRPr lang="ru-RU" sz="2800" b="1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1979712" y="1052736"/>
            <a:ext cx="6707088" cy="5073427"/>
          </a:xfrm>
        </p:spPr>
        <p:txBody>
          <a:bodyPr/>
          <a:lstStyle/>
          <a:p>
            <a:r>
              <a:rPr lang="ru-RU" dirty="0" smtClean="0"/>
              <a:t>Все знают, что в дошкольном возрасте происходит становление личности, в основе которого лежит приобщение к национальному наследию.</a:t>
            </a:r>
          </a:p>
          <a:p>
            <a:r>
              <a:rPr lang="ru-RU" dirty="0" smtClean="0"/>
              <a:t>Нет сомнения, что православная педагогика – часть национального наследия.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979712" y="764704"/>
            <a:ext cx="6707088" cy="1224136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Цель работы – развитие личности ребенка дошкольного возраста, формирование базовой культуры на основе отечественных традиционных  духовных  и нравственных ценностей</a:t>
            </a:r>
            <a:endParaRPr lang="ru-RU" sz="2000" b="1" dirty="0"/>
          </a:p>
        </p:txBody>
      </p:sp>
      <p:sp>
        <p:nvSpPr>
          <p:cNvPr id="8" name="Содержимое 7"/>
          <p:cNvSpPr>
            <a:spLocks noGrp="1"/>
          </p:cNvSpPr>
          <p:nvPr>
            <p:ph idx="1"/>
          </p:nvPr>
        </p:nvSpPr>
        <p:spPr>
          <a:xfrm>
            <a:off x="1907704" y="2348880"/>
            <a:ext cx="6972320" cy="381642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r>
              <a:rPr lang="ru-RU" b="1" dirty="0" smtClean="0"/>
              <a:t>Задачи работы</a:t>
            </a:r>
          </a:p>
          <a:p>
            <a:pPr>
              <a:buNone/>
            </a:pPr>
            <a:r>
              <a:rPr lang="ru-RU" b="1" dirty="0" smtClean="0"/>
              <a:t>*    </a:t>
            </a:r>
            <a:r>
              <a:rPr lang="ru-RU" dirty="0" smtClean="0"/>
              <a:t>Пробуждать потенциальные способности, переживания, чувства ребенка, таких как долг, совесть, свобода, патриотизм, ответственность, вера, надежда, любовь;</a:t>
            </a:r>
          </a:p>
          <a:p>
            <a:pPr lvl="0"/>
            <a:r>
              <a:rPr lang="ru-RU" dirty="0" smtClean="0"/>
              <a:t>приобщение детей к традиционным для православной России духовно-нравственным ценностям;</a:t>
            </a:r>
          </a:p>
          <a:p>
            <a:pPr lvl="0"/>
            <a:r>
              <a:rPr lang="ru-RU" dirty="0" smtClean="0"/>
              <a:t>формирование гражданского самосознания, любви к Родине и русскому народу;</a:t>
            </a:r>
          </a:p>
          <a:p>
            <a:pPr lvl="0"/>
            <a:r>
              <a:rPr lang="ru-RU" dirty="0" smtClean="0"/>
              <a:t>охрана и укрепление душевного, духовного и физического здоровья детей;</a:t>
            </a:r>
          </a:p>
          <a:p>
            <a:pPr lvl="0"/>
            <a:r>
              <a:rPr lang="ru-RU" dirty="0" smtClean="0"/>
              <a:t>создание одухотворенного игрового и образовательного пространства жизнедеятельности ребенка.</a:t>
            </a:r>
          </a:p>
          <a:p>
            <a:endParaRPr lang="ru-RU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half" idx="1"/>
          </p:nvPr>
        </p:nvSpPr>
        <p:spPr>
          <a:xfrm>
            <a:off x="1907704" y="1600200"/>
            <a:ext cx="2588096" cy="4525963"/>
          </a:xfrm>
        </p:spPr>
        <p:txBody>
          <a:bodyPr/>
          <a:lstStyle/>
          <a:p>
            <a:r>
              <a:rPr lang="ru-RU" dirty="0" smtClean="0"/>
              <a:t>Экскурсия в библиотеку по теме </a:t>
            </a:r>
          </a:p>
          <a:p>
            <a:r>
              <a:rPr lang="ru-RU" dirty="0" smtClean="0"/>
              <a:t>«Рождество»</a:t>
            </a:r>
            <a:endParaRPr lang="ru-RU" dirty="0"/>
          </a:p>
        </p:txBody>
      </p:sp>
      <p:pic>
        <p:nvPicPr>
          <p:cNvPr id="1026" name="Picture 2" descr="F:\DSCN114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27984" y="2060848"/>
            <a:ext cx="4258816" cy="33168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dirty="0" smtClean="0"/>
              <a:t>Праздник «Светлая  Пасха»</a:t>
            </a:r>
            <a:endParaRPr lang="ru-RU" sz="4000" dirty="0"/>
          </a:p>
        </p:txBody>
      </p:sp>
      <p:pic>
        <p:nvPicPr>
          <p:cNvPr id="5122" name="Picture 2" descr="F:\DSCN096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124744"/>
            <a:ext cx="3024882" cy="3547533"/>
          </a:xfrm>
          <a:prstGeom prst="rect">
            <a:avLst/>
          </a:prstGeom>
          <a:noFill/>
        </p:spPr>
      </p:pic>
      <p:pic>
        <p:nvPicPr>
          <p:cNvPr id="5123" name="Picture 3" descr="E:\пасха 2014\DSCN095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2780928"/>
            <a:ext cx="4320480" cy="32549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dirty="0" smtClean="0"/>
              <a:t>Праздник «Светлая  Пасха»</a:t>
            </a:r>
            <a:endParaRPr lang="ru-RU" sz="4000" dirty="0"/>
          </a:p>
        </p:txBody>
      </p:sp>
      <p:pic>
        <p:nvPicPr>
          <p:cNvPr id="1026" name="Picture 2" descr="C:\Users\Света\Desktop\6ф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1538" y="1357298"/>
            <a:ext cx="4038600" cy="3028950"/>
          </a:xfrm>
          <a:prstGeom prst="rect">
            <a:avLst/>
          </a:prstGeom>
          <a:noFill/>
        </p:spPr>
      </p:pic>
      <p:pic>
        <p:nvPicPr>
          <p:cNvPr id="1027" name="Picture 3" descr="C:\Users\Света\Desktop\5ф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143248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dirty="0" smtClean="0"/>
              <a:t>Праздник «Светлая  Пасха»</a:t>
            </a:r>
            <a:endParaRPr lang="ru-RU" sz="4000" dirty="0"/>
          </a:p>
        </p:txBody>
      </p:sp>
      <p:pic>
        <p:nvPicPr>
          <p:cNvPr id="2050" name="Picture 2" descr="C:\Users\Света\Desktop\3ф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357298"/>
            <a:ext cx="4038600" cy="3028950"/>
          </a:xfrm>
          <a:prstGeom prst="rect">
            <a:avLst/>
          </a:prstGeom>
          <a:noFill/>
        </p:spPr>
      </p:pic>
      <p:pic>
        <p:nvPicPr>
          <p:cNvPr id="2051" name="Picture 3" descr="C:\Users\Света\Desktop\2ф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 txBox="1">
            <a:spLocks/>
          </p:cNvSpPr>
          <p:nvPr/>
        </p:nvSpPr>
        <p:spPr>
          <a:xfrm>
            <a:off x="3203848" y="548680"/>
            <a:ext cx="4896544" cy="792088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36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r"/>
            <a:r>
              <a:rPr lang="ru-RU" sz="4000" dirty="0" smtClean="0"/>
              <a:t>Праздник «Светлая  Пасха»</a:t>
            </a:r>
            <a:endParaRPr lang="ru-RU" sz="4000" dirty="0"/>
          </a:p>
        </p:txBody>
      </p:sp>
      <p:pic>
        <p:nvPicPr>
          <p:cNvPr id="4098" name="Picture 2" descr="C:\Users\Света\Desktop\1ф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728" y="1142984"/>
            <a:ext cx="3394472" cy="4525963"/>
          </a:xfrm>
          <a:prstGeom prst="rect">
            <a:avLst/>
          </a:prstGeom>
          <a:noFill/>
        </p:spPr>
      </p:pic>
      <p:pic>
        <p:nvPicPr>
          <p:cNvPr id="4099" name="Picture 3" descr="C:\Users\Света\Desktop\4ф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3357562"/>
            <a:ext cx="4038600" cy="3028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5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C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1368</TotalTime>
  <Words>377</Words>
  <Application>Microsoft Office PowerPoint</Application>
  <PresentationFormat>Экран (4:3)</PresentationFormat>
  <Paragraphs>58</Paragraphs>
  <Slides>28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29" baseType="lpstr">
      <vt:lpstr>Тема Office</vt:lpstr>
      <vt:lpstr>                 Организация духовно - нравственного воспитания детей в МДОУ д/ с общеразвивающего  вида «Рябинка» р.п.Новая Майна.  Кружок «Добрый мир» 2015 г</vt:lpstr>
      <vt:lpstr>   Работа по духовно-нравственному воспитанию детей и приобщению их к основам народной культуры в  детском саду проводится в рамках образовательных программ: </vt:lpstr>
      <vt:lpstr>                  </vt:lpstr>
      <vt:lpstr>Цель работы – развитие личности ребенка дошкольного возраста, формирование базовой культуры на основе отечественных традиционных  духовных  и нравственных ценностей</vt:lpstr>
      <vt:lpstr>Слайд 5</vt:lpstr>
      <vt:lpstr>Праздник «Светлая  Пасха»</vt:lpstr>
      <vt:lpstr>Праздник «Светлая  Пасха»</vt:lpstr>
      <vt:lpstr>Праздник «Светлая  Пасха»</vt:lpstr>
      <vt:lpstr>Праздник «Светлая  Пасха»</vt:lpstr>
      <vt:lpstr>Мини – музей национального костюма </vt:lpstr>
      <vt:lpstr>Мини – библиотека в группе ДОУ   </vt:lpstr>
      <vt:lpstr>Программа «Добрый мир» </vt:lpstr>
      <vt:lpstr>Знакомство с  Л.Л. Шевченко   </vt:lpstr>
      <vt:lpstr> </vt:lpstr>
      <vt:lpstr> Кружок «Добрый мир»    </vt:lpstr>
      <vt:lpstr> Кружок «Добрый мир»    </vt:lpstr>
      <vt:lpstr> Кружок «Добрый мир»    </vt:lpstr>
      <vt:lpstr> Встречи со священником  Александром Ижуковым    </vt:lpstr>
      <vt:lpstr>Праздник  «Троица – русская березка» </vt:lpstr>
      <vt:lpstr> </vt:lpstr>
      <vt:lpstr>Вручение программы  «Добрый мир»руководителям ДОУ Мелекесского района</vt:lpstr>
      <vt:lpstr>Курсы программе «Добрый мир» </vt:lpstr>
      <vt:lpstr>Конкурс чтецов «Пасхальная радость» (14.04.2015 г) </vt:lpstr>
      <vt:lpstr>Экскурсия в Новомайский храм Казанской Божией Матери (18.05.2015 г) </vt:lpstr>
      <vt:lpstr>Экскурсия в Новомайский храм Казанской Божией Матери (18.05.2015 г) </vt:lpstr>
      <vt:lpstr>Экскурсия в Новомайский храм Казанской Божией Матери (18.05.2015 г) </vt:lpstr>
      <vt:lpstr>ГЛАВНОЕ – НАШИ ДЕТИ!   </vt:lpstr>
      <vt:lpstr>Слайд 28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Елена</dc:creator>
  <cp:lastModifiedBy>Света</cp:lastModifiedBy>
  <cp:revision>97</cp:revision>
  <dcterms:created xsi:type="dcterms:W3CDTF">2013-07-29T17:42:42Z</dcterms:created>
  <dcterms:modified xsi:type="dcterms:W3CDTF">2015-10-13T07:58:56Z</dcterms:modified>
</cp:coreProperties>
</file>