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81" r:id="rId13"/>
    <p:sldId id="277" r:id="rId14"/>
    <p:sldId id="278" r:id="rId15"/>
    <p:sldId id="266" r:id="rId16"/>
    <p:sldId id="282" r:id="rId17"/>
    <p:sldId id="291" r:id="rId18"/>
    <p:sldId id="295" r:id="rId19"/>
    <p:sldId id="279" r:id="rId20"/>
    <p:sldId id="285" r:id="rId21"/>
    <p:sldId id="269" r:id="rId22"/>
    <p:sldId id="270" r:id="rId23"/>
    <p:sldId id="286" r:id="rId24"/>
    <p:sldId id="287" r:id="rId25"/>
    <p:sldId id="271" r:id="rId26"/>
    <p:sldId id="272" r:id="rId27"/>
    <p:sldId id="288" r:id="rId28"/>
    <p:sldId id="275" r:id="rId29"/>
    <p:sldId id="276" r:id="rId30"/>
    <p:sldId id="289" r:id="rId31"/>
    <p:sldId id="290" r:id="rId32"/>
    <p:sldId id="292" r:id="rId33"/>
    <p:sldId id="267" r:id="rId34"/>
    <p:sldId id="268" r:id="rId35"/>
    <p:sldId id="294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59" autoAdjust="0"/>
    <p:restoredTop sz="86512" autoAdjust="0"/>
  </p:normalViewPr>
  <p:slideViewPr>
    <p:cSldViewPr>
      <p:cViewPr varScale="1">
        <p:scale>
          <a:sx n="73" d="100"/>
          <a:sy n="73" d="100"/>
        </p:scale>
        <p:origin x="-17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8D96B-7463-4AE8-9925-D0311106D32A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9ABE1-DE2B-4E2D-8CAF-DDB174B59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B4F4-D91B-4D39-973B-F4B2992C1418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7489-05A5-4A7B-84F4-D1327AC6D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35AFA-2D8E-4656-8BB5-09E2EB47A709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D4A40-04C7-40FD-9370-3D933EAB7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E02D0-B04A-4EF8-B6C5-53405CC72039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603D-B3EA-4AC7-B465-3768E5200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701F-09DD-4DE9-9279-478CBF8A4075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65B3-154D-4C6A-B963-8499CD4F1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DB2A-DB0C-40F1-AFFF-C642DA2A949C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616DA-73CC-4B31-AE10-821D459FF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1A047-97D5-4A49-8863-9CAAF3B24060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930D6-8609-4CD4-8A87-B4E765E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38E59-81E4-47B4-82DA-84ED2FB89206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9163-64C1-4731-A03E-EDB93B2B7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258A1-3023-4F3A-9E1F-39E5CC2BD99B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5CB29-F396-414C-B01B-9F5B094B9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EC72B-AC44-43A1-9D2C-273FC5B252A1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658AE-69EE-4743-9257-28AB49413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8C35-0CC1-4976-98DA-3B728370058F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ED59C-BE52-4D96-AFF8-A90E0B381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2132E1-E6B4-4502-AB98-39D233B139AD}" type="datetimeFigureOut">
              <a:rPr lang="ru-RU"/>
              <a:pPr>
                <a:defRPr/>
              </a:pPr>
              <a:t>03.08.2016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733640-6BEB-411D-B2D7-821EB0F37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"/>
            <a:ext cx="8027943" cy="107154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МДОУ СОШ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им. Кузнецова  Детский 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сад «Светлячок"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7164" y="1428736"/>
            <a:ext cx="5786479" cy="5422914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ПРОЕКТ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3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«Хохлома, хохлома краше нет нигде тебя»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3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Художественно- эстетическое направление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                                   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Маштакова М.Н.</a:t>
            </a: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фото по проекту\IMG_2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428750"/>
            <a:ext cx="8072437" cy="523875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Волна 15"/>
          <p:cNvSpPr/>
          <p:nvPr/>
        </p:nvSpPr>
        <p:spPr>
          <a:xfrm>
            <a:off x="6072188" y="5786438"/>
            <a:ext cx="2000250" cy="500062"/>
          </a:xfrm>
          <a:prstGeom prst="wave">
            <a:avLst>
              <a:gd name="adj1" fmla="val 12500"/>
              <a:gd name="adj2" fmla="val -795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Сентябрь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5" y="274638"/>
            <a:ext cx="8143932" cy="1143000"/>
          </a:xfrm>
        </p:spPr>
        <p:txBody>
          <a:bodyPr rtlCol="0"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Рассматривание цветных иллюстраций «Золотая хохлома»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1" y="274638"/>
            <a:ext cx="7000924" cy="1143000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Консультация «Как знакомить детей с декоративно- прикладным искусством»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F:\фото к проекту\IMG_25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809750"/>
            <a:ext cx="4143375" cy="275907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F:\фото к проекту\IMG_25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3714750"/>
            <a:ext cx="4214813" cy="2806700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7429520" y="6143644"/>
            <a:ext cx="1224136" cy="214314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3143240" y="4143380"/>
            <a:ext cx="1224136" cy="215454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</a:t>
            </a:r>
          </a:p>
        </p:txBody>
      </p:sp>
      <p:pic>
        <p:nvPicPr>
          <p:cNvPr id="4" name="Picture 2" descr="D:\фото по проекту\IMG_25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2912" y="1071547"/>
            <a:ext cx="8001057" cy="519414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Волна 6"/>
          <p:cNvSpPr/>
          <p:nvPr/>
        </p:nvSpPr>
        <p:spPr>
          <a:xfrm>
            <a:off x="5929313" y="5429250"/>
            <a:ext cx="1655762" cy="409575"/>
          </a:xfrm>
          <a:prstGeom prst="wave">
            <a:avLst>
              <a:gd name="adj1" fmla="val 12500"/>
              <a:gd name="adj2" fmla="val 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ysClr val="windowText" lastClr="000000"/>
                </a:solidFill>
              </a:rPr>
              <a:t>Октябрь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6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696744" cy="778098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Рассматривание росписи хохломой на ткани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фото к проекту\IMG_25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9" y="1142985"/>
            <a:ext cx="8295735" cy="523207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Волна 5"/>
          <p:cNvSpPr/>
          <p:nvPr/>
        </p:nvSpPr>
        <p:spPr>
          <a:xfrm>
            <a:off x="6000750" y="5572125"/>
            <a:ext cx="1871663" cy="431800"/>
          </a:xfrm>
          <a:prstGeom prst="wave">
            <a:avLst>
              <a:gd name="adj1" fmla="val 12500"/>
              <a:gd name="adj2" fmla="val -430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Октябрь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6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5" y="1142984"/>
            <a:ext cx="2664296" cy="4536504"/>
          </a:xfrm>
        </p:spPr>
        <p:txBody>
          <a:bodyPr>
            <a:prstTxWarp prst="textDeflat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err="1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Разучива-ние</a:t>
            </a:r>
            <a:r>
              <a:rPr lang="ru-RU" b="1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русской народной игры «Золотые ворота»</a:t>
            </a:r>
            <a:endParaRPr lang="ru-RU" b="1" spc="50" dirty="0">
              <a:ln w="11430">
                <a:solidFill>
                  <a:srgbClr val="FFFF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7" name="Picture 9" descr="D:\фото к проекту\IMG_25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29059" y="214291"/>
            <a:ext cx="5040560" cy="646077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Волна 17"/>
          <p:cNvSpPr/>
          <p:nvPr/>
        </p:nvSpPr>
        <p:spPr>
          <a:xfrm>
            <a:off x="6215063" y="6000750"/>
            <a:ext cx="1871662" cy="431800"/>
          </a:xfrm>
          <a:prstGeom prst="wave">
            <a:avLst>
              <a:gd name="adj1" fmla="val 12500"/>
              <a:gd name="adj2" fmla="val -4304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Октябрь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7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7000923" cy="1357314"/>
          </a:xfrm>
        </p:spPr>
        <p:txBody>
          <a:bodyPr rtlCol="0">
            <a:prstTxWarp prst="textChevron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Просмотр мультфильма </a:t>
            </a:r>
            <a:b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«Хохлома»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F:\фото по проекту\IMG_2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714500"/>
            <a:ext cx="7072313" cy="471011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олна 6"/>
          <p:cNvSpPr/>
          <p:nvPr/>
        </p:nvSpPr>
        <p:spPr>
          <a:xfrm>
            <a:off x="5857875" y="5643563"/>
            <a:ext cx="1714500" cy="5000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Ноябрь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6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3"/>
            <a:ext cx="6696744" cy="936104"/>
          </a:xfrm>
        </p:spPr>
        <p:txBody>
          <a:bodyPr>
            <a:prstTxWarp prst="textInflate">
              <a:avLst>
                <a:gd name="adj" fmla="val 2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Русская народная игра «Ручеек»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D:\фото к проекту\IMG_24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53" y="1556793"/>
            <a:ext cx="8241140" cy="504056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Волна 5"/>
          <p:cNvSpPr/>
          <p:nvPr/>
        </p:nvSpPr>
        <p:spPr>
          <a:xfrm>
            <a:off x="6227763" y="5732463"/>
            <a:ext cx="1714500" cy="501650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Ноябрь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616624" cy="1143000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Дидактическая игра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«Повтори узор»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 descr="D:\фото к проекту\IMG_25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00213"/>
            <a:ext cx="4537075" cy="3022600"/>
          </a:xfr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Блок-схема: знак завершения 8"/>
          <p:cNvSpPr/>
          <p:nvPr/>
        </p:nvSpPr>
        <p:spPr>
          <a:xfrm>
            <a:off x="3707904" y="4266805"/>
            <a:ext cx="1080120" cy="170306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1" name="Picture 4" descr="D:\фото к проекту\IMG_25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84663" y="3597275"/>
            <a:ext cx="4465637" cy="2974975"/>
          </a:xfrm>
          <a:ln>
            <a:solidFill>
              <a:srgbClr val="FFFF00"/>
            </a:solidFill>
          </a:ln>
        </p:spPr>
      </p:pic>
      <p:sp>
        <p:nvSpPr>
          <p:cNvPr id="11" name="Блок-схема: знак завершения 10"/>
          <p:cNvSpPr/>
          <p:nvPr/>
        </p:nvSpPr>
        <p:spPr>
          <a:xfrm>
            <a:off x="7235825" y="6092825"/>
            <a:ext cx="1296988" cy="265113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Декабрь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0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фото к проекту\IMG_25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912768" cy="1143000"/>
          </a:xfrm>
        </p:spPr>
        <p:txBody>
          <a:bodyPr>
            <a:prstTxWarp prst="textTriangl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Рисование «Обведи элемент»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Волна 12"/>
          <p:cNvSpPr/>
          <p:nvPr/>
        </p:nvSpPr>
        <p:spPr>
          <a:xfrm>
            <a:off x="5867400" y="5373688"/>
            <a:ext cx="1714500" cy="5000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Декабрь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фото к проекту\DSC003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5738" y="3284538"/>
            <a:ext cx="4464050" cy="3348037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фото к проекту\DSC003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333375"/>
            <a:ext cx="4413250" cy="3382963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124745"/>
            <a:ext cx="5760640" cy="5040560"/>
          </a:xfrm>
        </p:spPr>
        <p:txBody>
          <a:bodyPr rtlCol="0">
            <a:normAutofit lnSpcReduction="1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ln/>
                <a:solidFill>
                  <a:schemeClr val="accent3"/>
                </a:solidFill>
              </a:rPr>
              <a:t>   </a:t>
            </a:r>
            <a:r>
              <a:rPr lang="ru-RU" b="1" i="1" dirty="0" smtClean="0">
                <a:ln/>
                <a:solidFill>
                  <a:schemeClr val="accent3"/>
                </a:solidFill>
              </a:rPr>
              <a:t>«Искусства изобразительные и прикладные таят в себе огромные возможности для развития творческого потенциала, фантазии и интуиции, для ощущения ребенком радости ручного труда как творчества».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ln/>
                <a:solidFill>
                  <a:schemeClr val="accent3"/>
                </a:solidFill>
              </a:rPr>
              <a:t>    </a:t>
            </a:r>
            <a:r>
              <a:rPr lang="ru-RU" b="1" i="1" dirty="0" err="1" smtClean="0">
                <a:ln/>
                <a:solidFill>
                  <a:schemeClr val="accent3"/>
                </a:solidFill>
              </a:rPr>
              <a:t>Б.М.Неменский</a:t>
            </a:r>
            <a:r>
              <a:rPr lang="ru-RU" b="1" i="1" dirty="0" smtClean="0">
                <a:ln/>
                <a:solidFill>
                  <a:schemeClr val="accent3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Волна 7"/>
          <p:cNvSpPr/>
          <p:nvPr/>
        </p:nvSpPr>
        <p:spPr>
          <a:xfrm>
            <a:off x="6084888" y="5373688"/>
            <a:ext cx="1943100" cy="5000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Декабрь</a:t>
            </a:r>
          </a:p>
        </p:txBody>
      </p:sp>
      <p:pic>
        <p:nvPicPr>
          <p:cNvPr id="7172" name="Picture 4" descr="D:\фото к проекту\IMG_25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500063"/>
            <a:ext cx="7632700" cy="583247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Волна 11"/>
          <p:cNvSpPr/>
          <p:nvPr/>
        </p:nvSpPr>
        <p:spPr>
          <a:xfrm>
            <a:off x="6072188" y="5429250"/>
            <a:ext cx="1917700" cy="411163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Декабрь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3" y="357166"/>
            <a:ext cx="6786611" cy="1143000"/>
          </a:xfrm>
        </p:spPr>
        <p:txBody>
          <a:bodyPr rtlCol="0">
            <a:prstTxWarp prst="textStop">
              <a:avLst>
                <a:gd name="adj" fmla="val 23857"/>
              </a:avLst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Рисование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«Обведи и закрась»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5122" name="Picture 2" descr="F:\фото по проекту\IMG_2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8775"/>
            <a:ext cx="7358062" cy="490061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олна 6"/>
          <p:cNvSpPr/>
          <p:nvPr/>
        </p:nvSpPr>
        <p:spPr>
          <a:xfrm>
            <a:off x="5940425" y="5732463"/>
            <a:ext cx="1846263" cy="4111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Январь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Волна 5"/>
          <p:cNvSpPr/>
          <p:nvPr/>
        </p:nvSpPr>
        <p:spPr>
          <a:xfrm>
            <a:off x="6072198" y="5715016"/>
            <a:ext cx="1785951" cy="500066"/>
          </a:xfrm>
          <a:prstGeom prst="wave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Январь</a:t>
            </a:r>
          </a:p>
        </p:txBody>
      </p:sp>
      <p:pic>
        <p:nvPicPr>
          <p:cNvPr id="6147" name="Picture 3" descr="F:\фото по проекту\IMG_2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143250"/>
            <a:ext cx="4608513" cy="30956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F:\фото по проекту\IMG_24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33375"/>
            <a:ext cx="4687888" cy="30241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Блок-схема: знак завершения 10"/>
          <p:cNvSpPr/>
          <p:nvPr/>
        </p:nvSpPr>
        <p:spPr>
          <a:xfrm>
            <a:off x="7358082" y="5786454"/>
            <a:ext cx="1224136" cy="144016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3707904" y="2924944"/>
            <a:ext cx="1224136" cy="135632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:\фото к проекту\IMG_25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214313"/>
            <a:ext cx="7704138" cy="6192837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олна 6"/>
          <p:cNvSpPr/>
          <p:nvPr/>
        </p:nvSpPr>
        <p:spPr>
          <a:xfrm>
            <a:off x="6000750" y="5429250"/>
            <a:ext cx="1928813" cy="500063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Январь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768752" cy="1143000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Дидактическая игра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«Найди отличия»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D:\фото к проекту\IMG_25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5867400" y="5373688"/>
            <a:ext cx="1728788" cy="428625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Февраль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3" y="274638"/>
            <a:ext cx="6786611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Аппликация «Укрась вазу»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170" name="Picture 2" descr="F:\фото по проекту\IMG_2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643063"/>
            <a:ext cx="7429500" cy="49482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6072188" y="5786438"/>
            <a:ext cx="1857375" cy="428625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Февраль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F:\фото по проекту\IMG_2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500063"/>
            <a:ext cx="7215187" cy="582295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5929313" y="5357813"/>
            <a:ext cx="1857375" cy="5000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Февраль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3"/>
            <a:ext cx="6840760" cy="940966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Дидактическая игра: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«Найди свой элемент»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D:\фото к проекту\IMG_25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5867400" y="5373688"/>
            <a:ext cx="1800225" cy="431800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Март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6786611" cy="11430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 класс с родителями «Знакомство с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пластилинографией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 descr="F:\фото по проекту\IMG_2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1" y="1785926"/>
            <a:ext cx="6288227" cy="4187959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Волна 10"/>
          <p:cNvSpPr/>
          <p:nvPr/>
        </p:nvSpPr>
        <p:spPr>
          <a:xfrm>
            <a:off x="5715000" y="5286375"/>
            <a:ext cx="1571625" cy="500063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Март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F:\фото по проекту\IMG_25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86396" y="357167"/>
            <a:ext cx="5041421" cy="335758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1" name="Picture 3" descr="F:\фото по проекту\IMG_2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162" y="3048662"/>
            <a:ext cx="5255095" cy="3499893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3643307" y="5643578"/>
            <a:ext cx="914400" cy="91440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олнце 7"/>
          <p:cNvSpPr/>
          <p:nvPr/>
        </p:nvSpPr>
        <p:spPr>
          <a:xfrm>
            <a:off x="7072331" y="2857496"/>
            <a:ext cx="914400" cy="91440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13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5875" y="714375"/>
            <a:ext cx="6715125" cy="501808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</a:br>
            <a:endParaRPr lang="ru-RU" sz="20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500043"/>
            <a:ext cx="71438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0"/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i="1" u="sng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АКТУАЛЬНОСТЬ</a:t>
            </a:r>
            <a:r>
              <a:rPr lang="ru-RU" b="1" i="1" u="sng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     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Воспитание гражданина и патриота, знающего и любящего свою Родину (задача особенно актуальная сегодня) не может быть успешно решена без глубокого познания духовного богатства своего народа, освоения народной культуры. Процесс познания и усвоения должен начинаться как можно раньше, образно говоря, с молоком матери ребенок должен впитывать культуру своего народа : через колыбельные песни, </a:t>
            </a:r>
            <a:r>
              <a:rPr lang="ru-RU" sz="2000" b="1" i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пестушки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ru-RU" sz="2000" b="1" i="1" dirty="0" err="1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потешки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, игры – забавы, загадки, пословицы, поговорки, сказки,  произведения народного декоративного искусства. Только в этом случае народное искусство, этот незамутненный источник прекрасного, оставит в душе ребенка глубокий след, вызовет устойчивый интерес.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      Народное искусство, как и искусство вообще, многофункционально, и одна из функций – воспитательная. В народном искусстве заложены большие воспитательные возможности, которые до сих пор не реализуются в полной мере. </a:t>
            </a:r>
            <a:endParaRPr lang="ru-RU" sz="20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фото к проекту\IMG_25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620713"/>
            <a:ext cx="7561262" cy="583247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6000750" y="5500688"/>
            <a:ext cx="2071688" cy="500062"/>
          </a:xfrm>
          <a:prstGeom prst="wave">
            <a:avLst>
              <a:gd name="adj1" fmla="val 12500"/>
              <a:gd name="adj2" fmla="val 3489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Март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D:\фото к проекту\IMG_26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692150"/>
            <a:ext cx="8064500" cy="5545138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Волна 7"/>
          <p:cNvSpPr/>
          <p:nvPr/>
        </p:nvSpPr>
        <p:spPr>
          <a:xfrm>
            <a:off x="6143625" y="5286375"/>
            <a:ext cx="1944688" cy="574675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Март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Содержимое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6768752" cy="1008112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Дидактическая игра: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«Составь узор»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 descr="D:\фото к проекту\IMG_25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700213"/>
            <a:ext cx="4725987" cy="3148012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 descr="D:\фото к проекту\IMG_25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6100" y="3573463"/>
            <a:ext cx="4537075" cy="3021012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3131840" y="4365104"/>
            <a:ext cx="1224136" cy="216024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7524750" y="6165850"/>
            <a:ext cx="1223963" cy="215900"/>
          </a:xfrm>
          <a:prstGeom prst="flowChartTermina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Апрель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548681"/>
            <a:ext cx="6643735" cy="792088"/>
          </a:xfrm>
        </p:spPr>
        <p:txBody>
          <a:bodyPr rtlCol="0">
            <a:prstTxWarp prst="textSto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Рисование «Повтори узор»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F:\фото по проекту\IMG_2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714500"/>
            <a:ext cx="7286625" cy="471011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Волна 5"/>
          <p:cNvSpPr/>
          <p:nvPr/>
        </p:nvSpPr>
        <p:spPr>
          <a:xfrm>
            <a:off x="5857875" y="5643563"/>
            <a:ext cx="1785938" cy="500062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Апрель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8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фото по проекту\IMG_2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357188"/>
            <a:ext cx="8175625" cy="62388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Волна 7"/>
          <p:cNvSpPr/>
          <p:nvPr/>
        </p:nvSpPr>
        <p:spPr>
          <a:xfrm>
            <a:off x="6215063" y="5572125"/>
            <a:ext cx="2016125" cy="500063"/>
          </a:xfrm>
          <a:prstGeom prst="wav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Апрель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&amp;SHcy;&amp;acy;&amp;bcy;&amp;lcy;&amp;ocy;&amp;ncy; (&amp;fcy;&amp;ocy;&amp;ncy;) &amp;pcy;&amp;rcy;&amp;iecy;&amp;zcy;&amp;iecy;&amp;ncy;&amp;tcy;&amp;acy;&amp;tscy;&amp;icy;&amp;icy; &quot;&amp;Bcy;&amp;ocy;&amp;rcy;&amp;dcy;&amp;ocy;&amp;vcy;&amp;ycy;&amp;jcy;&quot; (3 &amp;vcy;&amp;acy;&amp;rcy;&amp;icy;&amp;acy;&amp;ncy;&amp;tcy;&amp;a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14413" y="500042"/>
            <a:ext cx="7072363" cy="5340369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</a:t>
            </a:r>
          </a:p>
          <a:p>
            <a:pPr eaLnBrk="1" hangingPunct="1">
              <a:buFont typeface="Arial" charset="0"/>
              <a:buNone/>
              <a:defRPr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ru-RU" sz="5400" b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внимание.</a:t>
            </a:r>
            <a:endParaRPr lang="ru-RU" sz="5400" b="1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5" y="785794"/>
            <a:ext cx="7286676" cy="5357850"/>
          </a:xfrm>
        </p:spPr>
        <p:txBody>
          <a:bodyPr rtlCol="0">
            <a:normAutofit fontScale="550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u="sng" dirty="0" smtClean="0"/>
              <a:t>ПРОБЛЕМА: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i="1" dirty="0" smtClean="0"/>
              <a:t>     		</a:t>
            </a:r>
            <a:r>
              <a:rPr lang="ru-RU" sz="4400" i="1" dirty="0" smtClean="0"/>
              <a:t>С каждым годом увеличивается число дошкольников, имеющих пробелы в знании культуры своей страны.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i="1" dirty="0" smtClean="0"/>
              <a:t>     		В решении актуальных проблем формирования духовного мира человека в эстетике особое значение придается искусству.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i="1" dirty="0" smtClean="0"/>
              <a:t>     		Понятно, что маленькому ребенку невозможно дать глубокое представление о народном искусстве, но дать первоначальное представление о декоративно-прикладном искусстве должны, развивая при этом интерес к истории  и культуре искусства.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i="1" dirty="0" smtClean="0"/>
              <a:t>    		Итак, поиск путей решения описанной проблемы привёл к созданию творческо-исследовательского проекта «Хохлома, хохлома - краше нет нигде тебя… ».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3" y="1071546"/>
            <a:ext cx="6929487" cy="4857784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</a:rPr>
              <a:t>    </a:t>
            </a:r>
            <a:endParaRPr lang="ru-RU" sz="23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1643063" y="1714500"/>
            <a:ext cx="62150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0253F"/>
                </a:solidFill>
                <a:latin typeface="Calibri" pitchFamily="34" charset="0"/>
              </a:rPr>
              <a:t>Вид проекта:</a:t>
            </a:r>
            <a:r>
              <a:rPr lang="ru-RU" sz="2400">
                <a:solidFill>
                  <a:srgbClr val="10253F"/>
                </a:solidFill>
                <a:latin typeface="Calibri" pitchFamily="34" charset="0"/>
              </a:rPr>
              <a:t> </a:t>
            </a:r>
            <a:r>
              <a:rPr lang="ru-RU" sz="2400" i="1">
                <a:solidFill>
                  <a:srgbClr val="10253F"/>
                </a:solidFill>
                <a:latin typeface="Calibri" pitchFamily="34" charset="0"/>
              </a:rPr>
              <a:t>познавательно-творческий, долгосрочный.</a:t>
            </a:r>
            <a:endParaRPr lang="ru-RU" sz="2400" i="1">
              <a:solidFill>
                <a:srgbClr val="10253F"/>
              </a:solidFill>
            </a:endParaRPr>
          </a:p>
          <a:p>
            <a:endParaRPr lang="ru-RU" sz="2400" i="1">
              <a:solidFill>
                <a:srgbClr val="10253F"/>
              </a:solidFill>
            </a:endParaRPr>
          </a:p>
          <a:p>
            <a:r>
              <a:rPr lang="ru-RU" sz="2400" b="1" u="sng">
                <a:solidFill>
                  <a:srgbClr val="10253F"/>
                </a:solidFill>
                <a:latin typeface="Calibri" pitchFamily="34" charset="0"/>
              </a:rPr>
              <a:t>Цель проекта</a:t>
            </a:r>
            <a:r>
              <a:rPr lang="ru-RU" sz="2400" b="1" i="1">
                <a:solidFill>
                  <a:srgbClr val="10253F"/>
                </a:solidFill>
                <a:latin typeface="Calibri" pitchFamily="34" charset="0"/>
              </a:rPr>
              <a:t>: </a:t>
            </a:r>
          </a:p>
          <a:p>
            <a:r>
              <a:rPr lang="ru-RU" sz="2400" i="1">
                <a:solidFill>
                  <a:srgbClr val="10253F"/>
                </a:solidFill>
                <a:latin typeface="Calibri" pitchFamily="34" charset="0"/>
              </a:rPr>
              <a:t>Формирование у детей любви и уважения к народному искусству, частности – народному промыслу - хохлома; дать возможность ребёнку самостоятельно прикоснуться к народным ценностям, традициям; находить неожиданные открытия, узнавая о хохломе. 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143000"/>
            <a:ext cx="7143750" cy="471487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u="sng" dirty="0" smtClean="0">
                <a:solidFill>
                  <a:schemeClr val="tx2">
                    <a:lumMod val="50000"/>
                  </a:schemeClr>
                </a:solidFill>
              </a:rPr>
              <a:t>Задачи 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• Познакомить детей с историей хохломской росписи.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• Формировать умение детей рассматривать хохломскую посуду.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• Развивать умение рисовать простейшие элементы хохломской росписи.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• Формировать умения создавать узоры по собственному замыслу, используя разнообразные работы кистью в изображении знакомых элементов.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• Воспитывать любовь к искусству народных мастеров.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2268538" y="1125538"/>
            <a:ext cx="5111750" cy="39592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10253F"/>
                </a:solidFill>
              </a:rPr>
              <a:t>Сроки реализации: </a:t>
            </a:r>
            <a:r>
              <a:rPr lang="ru-RU" sz="2400" smtClean="0">
                <a:solidFill>
                  <a:srgbClr val="10253F"/>
                </a:solidFill>
              </a:rPr>
              <a:t>учебный год </a:t>
            </a:r>
          </a:p>
          <a:p>
            <a:pPr eaLnBrk="1" hangingPunct="1">
              <a:buFont typeface="Arial" charset="0"/>
              <a:buNone/>
            </a:pPr>
            <a:endParaRPr lang="ru-RU" sz="2400" b="1" smtClean="0">
              <a:solidFill>
                <a:srgbClr val="10253F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10253F"/>
                </a:solidFill>
              </a:rPr>
              <a:t>Возрастная группа:</a:t>
            </a:r>
            <a:endParaRPr lang="ru-RU" sz="2400" smtClean="0">
              <a:solidFill>
                <a:srgbClr val="10253F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solidFill>
                  <a:srgbClr val="10253F"/>
                </a:solidFill>
              </a:rPr>
              <a:t>Средняя  группа «Зол</a:t>
            </a:r>
            <a:r>
              <a:rPr lang="ru-RU" sz="2400" smtClean="0">
                <a:solidFill>
                  <a:srgbClr val="10253F"/>
                </a:solidFill>
                <a:latin typeface="Arial" charset="0"/>
              </a:rPr>
              <a:t>о</a:t>
            </a:r>
            <a:r>
              <a:rPr lang="ru-RU" sz="2400" smtClean="0">
                <a:solidFill>
                  <a:srgbClr val="10253F"/>
                </a:solidFill>
              </a:rPr>
              <a:t>той ключик»</a:t>
            </a:r>
          </a:p>
          <a:p>
            <a:pPr eaLnBrk="1" hangingPunct="1">
              <a:buFont typeface="Arial" charset="0"/>
              <a:buNone/>
            </a:pPr>
            <a:endParaRPr lang="ru-RU" sz="2400" b="1" smtClean="0">
              <a:solidFill>
                <a:srgbClr val="10253F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2400" b="1" smtClean="0">
                <a:solidFill>
                  <a:srgbClr val="10253F"/>
                </a:solidFill>
              </a:rPr>
              <a:t>Форма проведения:</a:t>
            </a:r>
            <a:r>
              <a:rPr lang="ru-RU" sz="2400" smtClean="0">
                <a:solidFill>
                  <a:srgbClr val="10253F"/>
                </a:solidFill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solidFill>
                  <a:srgbClr val="10253F"/>
                </a:solidFill>
              </a:rPr>
              <a:t>Групповая</a:t>
            </a:r>
            <a:r>
              <a:rPr lang="ru-RU" sz="2400" b="1" smtClean="0">
                <a:solidFill>
                  <a:srgbClr val="10253F"/>
                </a:solidFill>
              </a:rPr>
              <a:t> , </a:t>
            </a:r>
            <a:r>
              <a:rPr lang="ru-RU" sz="2400" smtClean="0">
                <a:solidFill>
                  <a:srgbClr val="10253F"/>
                </a:solidFill>
              </a:rPr>
              <a:t>подгрупповая.</a:t>
            </a:r>
          </a:p>
          <a:p>
            <a:pPr eaLnBrk="1" hangingPunct="1">
              <a:buFont typeface="Arial" charset="0"/>
              <a:buNone/>
            </a:pPr>
            <a:endParaRPr lang="ru-RU" sz="2000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38" y="642938"/>
            <a:ext cx="7143750" cy="585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Формы реализации: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беседы с детьми о декоративно-прикладном искусстве;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рассматривание  росписи хохломой;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выполнение работ по изобразительной деятельности;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выполнение аппликации;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выполнение работ из пластилина;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подвижные и малоподвижные народные игры;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выставка детского творчества;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работа с родителями: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совместные работы с детьми;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консультация для родителей;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беседы;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обогащение предметно-развивающей среды;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оформление мини-музея «Хохлома, хохлома ,краше нет нигде тебя»;</a:t>
            </a:r>
          </a:p>
          <a:p>
            <a:pPr lvl="1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проведение развлечения « Веселая ярмарка»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 descr="http://pedsovet.su/_ld/265/5294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500" y="981075"/>
            <a:ext cx="6572250" cy="48244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Этапы реализации проекта:</a:t>
            </a:r>
            <a:endParaRPr lang="ru-RU" sz="2400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I этап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– Выявление проблемы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II этап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– Организация работы над проектом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III этап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– Практическая деятельность по решению проблемы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IV этап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– Заключительный (обобщающий)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540</Words>
  <Application>Microsoft Office PowerPoint</Application>
  <PresentationFormat>Экран (4:3)</PresentationFormat>
  <Paragraphs>113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МДОУ СОШ №1 им. Кузнецова  Детский сад «Светлячок"</vt:lpstr>
      <vt:lpstr>Слайд 2</vt:lpstr>
      <vt:lpstr> </vt:lpstr>
      <vt:lpstr>Слайд 4</vt:lpstr>
      <vt:lpstr>Слайд 5</vt:lpstr>
      <vt:lpstr>Слайд 6</vt:lpstr>
      <vt:lpstr>Слайд 7</vt:lpstr>
      <vt:lpstr>Слайд 8</vt:lpstr>
      <vt:lpstr>Слайд 9</vt:lpstr>
      <vt:lpstr> Рассматривание цветных иллюстраций «Золотая хохлома»</vt:lpstr>
      <vt:lpstr>Консультация «Как знакомить детей с декоративно- прикладным искусством»</vt:lpstr>
      <vt:lpstr> </vt:lpstr>
      <vt:lpstr>Рассматривание росписи хохломой на ткани</vt:lpstr>
      <vt:lpstr>Разучива-ние русской народной игры «Золотые ворота»</vt:lpstr>
      <vt:lpstr>Просмотр мультфильма  «Хохлома»</vt:lpstr>
      <vt:lpstr>Русская народная игра «Ручеек»</vt:lpstr>
      <vt:lpstr>Дидактическая игра  «Повтори узор»</vt:lpstr>
      <vt:lpstr>Рисование «Обведи элемент»</vt:lpstr>
      <vt:lpstr>Слайд 19</vt:lpstr>
      <vt:lpstr>Слайд 20</vt:lpstr>
      <vt:lpstr>Рисование  «Обведи и закрась» </vt:lpstr>
      <vt:lpstr>Слайд 22</vt:lpstr>
      <vt:lpstr>Слайд 23</vt:lpstr>
      <vt:lpstr>Дидактическая игра  «Найди отличия»</vt:lpstr>
      <vt:lpstr>Аппликация «Укрась вазу»</vt:lpstr>
      <vt:lpstr>Слайд 26</vt:lpstr>
      <vt:lpstr>Дидактическая игра:   «Найди свой элемент»</vt:lpstr>
      <vt:lpstr>Мастер класс с родителями «Знакомство с пластилинографией»</vt:lpstr>
      <vt:lpstr>Слайд 29</vt:lpstr>
      <vt:lpstr>Слайд 30</vt:lpstr>
      <vt:lpstr>Слайд 31</vt:lpstr>
      <vt:lpstr>Дидактическая игра:  «Составь узор»</vt:lpstr>
      <vt:lpstr>Рисование «Повтори узор»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№1 СП- Детский сад «Светлячок"</dc:title>
  <cp:lastModifiedBy>1</cp:lastModifiedBy>
  <cp:revision>114</cp:revision>
  <dcterms:modified xsi:type="dcterms:W3CDTF">2016-08-03T09:00:42Z</dcterms:modified>
</cp:coreProperties>
</file>