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325166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A571-EEBA-4EFC-8FE7-22D500F01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00028-3937-4036-9F99-74D78495B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C911-DD23-4E93-82DD-ECBA780D5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2C94C-F843-4394-9FAE-6D0ACC09B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8D89-6A3A-4633-AEE2-494BA9A12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F6F1-7803-4840-9604-A99F83BBB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AE25-0761-4449-AA6E-86D9E93D5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CFA9C-975F-49D6-8166-DEB2DF739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E97B6-5860-411E-9DD8-FE1FFA2AE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BDDF-F095-479B-A5F4-BB2572DB1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E14-625C-41A9-AD92-DF695940B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897B3C-36DC-4F31-9C0F-2D73D7F02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hyperlink" Target="http://www.google.ru/url?sa=i&amp;rct=j&amp;q=&amp;esrc=s&amp;source=images&amp;cd=&amp;cad=rja&amp;docid=3eEP9vZA92XSMM&amp;tbnid=wfVJl5VA5WL5QM:&amp;ved=0CAUQjRw&amp;url=http://youcure.me/ru/news/sovremennye-deti-ne-moyut-ruki-4616&amp;ei=r3DzUubvLcf8ywOivIC4DA&amp;bvm=bv.60983673,d.bGE&amp;psig=AFQjCNETslPcmh-rqKjKKjxe0ncu-JFaBQ&amp;ust=13917718818390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google.ru/url?sa=i&amp;rct=j&amp;q=&amp;esrc=s&amp;source=images&amp;cd=&amp;cad=rja&amp;docid=NtpnCYKlZpC05M&amp;tbnid=PbyadjgPrH4yuM:&amp;ved=0CAUQjRw&amp;url=http://ds150-2008.narod.ru/lich-gigiena.html&amp;ei=22_zUr-zFaOAywPPpYKAAg&amp;bvm=bv.60983673,d.bGE&amp;psig=AFQjCNETslPcmh-rqKjKKjxe0ncu-JFaBQ&amp;ust=1391771881839020" TargetMode="External"/><Relationship Id="rId4" Type="http://schemas.openxmlformats.org/officeDocument/2006/relationships/hyperlink" Target="http://www.google.ru/url?sa=i&amp;rct=j&amp;q=&amp;esrc=s&amp;source=images&amp;cd=&amp;cad=rja&amp;docid=avyGV1lMz6Z7QM&amp;tbnid=M2t2ceNHeWneNM:&amp;ved=0CAUQjRw&amp;url=http://richkid-smartkid.ru/lichnaya-gigiena-rebenka/&amp;ei=o2_zUpnVDuWwywOJ3YHoBA&amp;bvm=bv.60983673,d.bGE&amp;psig=AFQjCNETslPcmh-rqKjKKjxe0ncu-JFaBQ&amp;ust=1391771881839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P8hPFAMp82WBkM&amp;tbnid=k_tuFRMwy8QkGM:&amp;ved=0CAUQjRw&amp;url=http://baby.web-3.ru/article/school/?act=full&amp;id_article=13747&amp;ei=_XDzUqOKGKTQygPq6YDoBQ&amp;bvm=bv.60983673,d.bGE&amp;psig=AFQjCNETslPcmh-rqKjKKjxe0ncu-JFaBQ&amp;ust=1391771881839020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ru/url?sa=i&amp;rct=j&amp;q=&amp;esrc=s&amp;source=images&amp;cd=&amp;cad=rja&amp;docid=1qvOAzUtcBFclM&amp;tbnid=qmplZcWWOPMzaM:&amp;ved=0CAUQjRw&amp;url=http://www.rusmedserver.ru/lechenieprywey/Pryshchi_u_detey.html&amp;ei=ZHHzUqHrNIShyQP8qYG4Cw&amp;bvm=bv.60983673,d.bGE&amp;psig=AFQjCNETslPcmh-rqKjKKjxe0ncu-JFaBQ&amp;ust=1391771881839020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304800"/>
            <a:ext cx="77724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Игровой проект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 Использование фольклора в формировании культурно-гигиенических навыков у детей младшего дошкольного возраста.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en-US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“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Водичка, водичка, умой мое личико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”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Воспитатель МБДОУ «Преображенский детский сад «Малышок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»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Чмуж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b="1" i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Мария Леонидовна.</a:t>
            </a:r>
            <a:endParaRPr lang="ru-RU" sz="2400" b="1" i="1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051" name="Picture 5" descr="F:\101NIKON\DSCN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2500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 descr="F:\101NIKON\DSCN0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3429000"/>
            <a:ext cx="30718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 descr="F:\101NIKON\DSCN0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429000"/>
            <a:ext cx="27860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68325" y="360363"/>
            <a:ext cx="8288338" cy="372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6" charset="0"/>
              </a:rPr>
              <a:t>С 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помощью художественного слова  повысить уровень владения культурно гигиеническими навыками у детей.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443538" y="2800350"/>
            <a:ext cx="3700462" cy="3411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«Руки с мылом надо мыть,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Рукава нельзя мочить.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Кто рукавчик не засучит,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Тот водички не получит».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862138"/>
            <a:ext cx="5378450" cy="490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42845" y="500042"/>
            <a:ext cx="3429024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Мы проснулись, потянулись</a:t>
            </a:r>
            <a:b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Чтобы сон ушел, зевнули</a:t>
            </a:r>
            <a:b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Головой слегка тряхнули</a:t>
            </a:r>
            <a:b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К крану побежали вместе</a:t>
            </a:r>
            <a:b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Умывались и плескались</a:t>
            </a:r>
            <a:b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Причесались, приоделись</a:t>
            </a:r>
            <a:b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Не хотим мы больше спать</a:t>
            </a:r>
            <a:b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Будем весело играть!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0042"/>
            <a:ext cx="4572032" cy="5937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824413" y="203200"/>
            <a:ext cx="3611562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Паша у нас зайчик,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Зайчик - побегайчик!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Зайчик Паша – скок-поскок,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Подберет штаны, носок.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Свои вещи не теряет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И на место убирает.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0"/>
            <a:ext cx="439261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827588" y="2160588"/>
            <a:ext cx="3387725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Одеваемся мы быстро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Умываемся мы чисто.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Так опрятны, аккуратны!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  <a:latin typeface="Times New Roman" pitchFamily="16" charset="0"/>
              </a:rPr>
              <a:t>Всем смотреть на нас приятно!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666238"/>
            <a:ext cx="8208912" cy="5078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конце данного проекта  у детей сформировалось понятие что такое «Личная </a:t>
            </a: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гигиена</a:t>
            </a: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У ребят </a:t>
            </a:r>
            <a:r>
              <a:rPr lang="ru-RU" sz="3600" b="1" i="1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п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овысился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уровень освоения культурно-гигиенических навыков.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Эмоциональная отзывчивость в процессе применения практических умений. Выучили много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стихов,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прибоуток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другое.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71472" y="3500438"/>
            <a:ext cx="8229600" cy="302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Clr>
                <a:srgbClr val="FFFF00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i="1" u="sng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Вид проекта: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Познавательно – игровой.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Тип проекта: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6" charset="0"/>
                <a:cs typeface="Times New Roman" pitchFamily="16" charset="0"/>
              </a:rPr>
              <a:t>Краткосрочный(Январь-Февраль 2014г).</a:t>
            </a:r>
            <a:r>
              <a:rPr 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i="1" u="sng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Проблема: </a:t>
            </a:r>
            <a:r>
              <a:rPr 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Низкий уровень освоения детьми культурно-гигиенических навыков</a:t>
            </a:r>
            <a:br>
              <a:rPr 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i="1" u="sng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Цель проекта: </a:t>
            </a:r>
            <a:r>
              <a:rPr 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Формирование культурно-гигиенических навыков в игровой форме через использование в воспитательно-образовательном процессе устное народное творчество.</a:t>
            </a:r>
            <a:br>
              <a:rPr 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i="1" u="sng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Задачи проекта: </a:t>
            </a:r>
            <a:r>
              <a:rPr 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Учить детей с небольшой помощью взрослого мыть руки, ухаживать за своим внешнем видом, вещами, игрушками.</a:t>
            </a:r>
            <a:br>
              <a:rPr 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i="1" u="sng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Актуальность проекта: </a:t>
            </a:r>
            <a:r>
              <a:rPr 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Активная помощь детям в освоении соответствующих возрасту умений. Воспитание культурно гигиенических навыков и навыков самообслуживания.</a:t>
            </a:r>
          </a:p>
        </p:txBody>
      </p:sp>
      <p:pic>
        <p:nvPicPr>
          <p:cNvPr id="1026" name="Picture 2" descr="F:\101NIKON\DSCN0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52"/>
            <a:ext cx="2679871" cy="3214710"/>
          </a:xfrm>
          <a:prstGeom prst="rect">
            <a:avLst/>
          </a:prstGeom>
          <a:noFill/>
        </p:spPr>
      </p:pic>
      <p:sp>
        <p:nvSpPr>
          <p:cNvPr id="24578" name="AutoShape 2" descr="data:image/jpeg;base64,/9j/4AAQSkZJRgABAQAAAQABAAD/2wCEAAkGBhAQEBUQDw8QDxAQDxAPDw0UDw8PEBAPFBAVFBQQFRQXHCYeFxklGRUUHy8gIycpLCwsFR4xNTAqNSYrLCkBCQoKDgwOGg8PGiwdHhwpLCwsLCopLywpLCksLCksLCkpKSkpLCkpKSkpLCksKSksLCwpLCkpLCkpLCksKSksLP/AABEIAKwBJQMBIgACEQEDEQH/xAAbAAABBQEBAAAAAAAAAAAAAAADAQIEBQYAB//EADkQAAIBAwIDBQYFAwMFAAAAAAABAgMEESExBRJBBlFhcYETIjKRobFCwdHh8BQj8TNSYnKCkqLC/8QAGQEAAwEBAQAAAAAAAAAAAAAAAAECAwQF/8QAIBEBAQACAwEBAAMBAAAAAAAAAAECERIhMQNBIlFhE//aAAwDAQACEQMRAD8A3RwojOdsRjRzGgZGIKxBA1iCsRgDRGKxGANEYojAB1diI9yXUIr3FTOQoiFAFFEFQEUch0qEsZ5ZYwtcPAnK+5jB0QiBxCRACRCRBxCxAHoehiHxAHFzwtaIpi64atEVj6nJYMiXZLZDvGaXxmDbDrrYS2Eu9ifxX6gQ+INc7AaXxBbrYSkBbkhgI7kiQoYUjjmcMAiCiMkEY1jmNYAjEFY0RkY0cxrAEY1jmNYAgjFY6nBPOXgAj1CM9yTUAY1FTcglOjKTxFZJNpYObwvV9ETLiydOOI6vzwiblpUm1RcQlDXl5sdOZfYqeFdoZzvIUalCK53N83PJ/DFy1Tiu4Ti9KpJ6ywn00W3cV1taVKNSNVSalF6Jyk+ZdU0Zz6d9tL8uunp8+bG31K3jfEIUqcpVGoxisuT6FTHtmoxXNCa2WMbMyXaztNK5XsVTajzKTy/eklqsdxvzl8Y/88p60dnx6hUTcZrTfvRZ0K0ZLMWmu88kt6k6U0+mO7Vw/Ev2JvDeN1KFZ4lpn4X8Mlv6fuI9PVohEV/CuIxrQUl1+hPiNIiHxGRCRAji64bsilLzh2yKx9TkmshXhNZBvDS+IMthLvYdbbDLzYn8UhUdx93sMobjrtiUhw3JEiPS3DyFBQ2cczgMFiMViMQIxorEYA1iMVjWIyMQ5iMARjRWI2AIxrFbGtgDKg22ouU0l1/mRahL4RD3m8eC/n82Jyuji+sbdQh3JbeP/JlfxC4Sy9+5bZ8CfcyaiorZJZKa+xjmfoY5VvhFZGmp1My1wnJ9y6aFZU9+rJ9IvReRKlJxTfWT+S/mSFavV+P26mDok9Rrqlp5P6oqbvh3Mk1nMXFp+n+fmXPNmLz0k8+o50vy+2Ql0LGbvaGYZxqll+a/UqatPminHeOnml0+X2NVVpbrqtTP1aXs5yWNMp49f3Oj55fjn+mK67HcWcKnI37s0sef+fueiQZ5Hbe5U00TxOL9dV9j0/g957WlGfVxWfPZmsvbHKfqxQSIOI9FIPL3h60RRF9YbIvH1OSYyBdk9lfeF3xEdb7ArwLb7Abwn8V+otDc68Ot3qMvJoSgKO4aQKjuFkKAJnHM4DCYgrGsQIxrFY1iMjGsVsaAcxrZzY1gHMa2c2I2AI2I2c2LGm3qk2lu8NoAHMs+FU8dO7+fYrUXfBY82i6LV+O/6EZKir49C4zz+3cI9IpYXzIHD3UqZXO54XXQb2xhfzap0acXFN+8lmWOm/2D8Cs6tnayq3PKq028RTzhYxjPXq/Uwyn668b1pR8SrS11xjQgW8qzalze5nXToFu67mpf8s5RnqfH7qmvZSoRlGLfLNSkpPXTOdCMMeU6aZ3j1V7bwqxclNKS714PuJ6ln1WSDw/intEnKnKD0TTx89CdHZPueP0Js0PUKb95v/qXqV3FrVY510jr5FhXly1fB/fIypHdPXOV6F43TLKM5RnlLG8JJZ74T2fzPQex037DHiefOi6dSUen4fLSS9D0LsrH+zHxy/qzp/XPfGigEiCiERbIRF/YbIz+S3s72KW5WPqclpIrb2SOr8US2KHiXEpSeIorKwpF3QuVgg8Qv0upFtbeo0DuuHtvVk7qtQOhfNvQZXuW2TbKwSFuLZJiUS0DyBW6CSGmhSOOkIBhsaxWxrYgRjWK2NbEZGNYrY1sARsJb2s6kuWCy/ovFgmy97M3KSlDTmb5l4ocm6V6Qq/AKsYuWYvH4U3krqFvKpLlgsyfQ27A2nD6dObqRWslhrou/BfFPJT0eysm1zVEu/CbLqhZwpQ5IrRd+rbJM5gHPUepE7tZXjUYOriCw18eNF/ksuC4S9Mfz6Eu/sadRe8sPpJaP90V9CE6dRJr3eSSytm8p/kYZzV22w76SL+9UHyxWZN4X6mT7S8RrSVRSoSSpf6UnJYrpx6f7dVh+aNKpwjN1JPRZXlpl/RGP4/2klUlyqOIyhu5JuKT2wtjDO7ju+Pzu+p5+qFVswUnFwc0m6Tw5QfVaBIUvAfHEuiXjoFps53QWlSDOOEN5hlapheQVOkS7jl58V+oCVTmx/uW3itNCZJe5l9I573kq5U58y914ab5sP3X+hcrO47Mvrfmakt17sl9V5dfmbrglDkpRW3ur5mLs7mMqnJLDw0n9NH6m/oR0XodHzcn06SYsIgcR8WbMD3sTLPhjerbIcd15mjsloisZtOVR4cLiiNWsYp7F1IrrrcuxMpbemkiPeIl0diHesVP9DtiPdvUkWxGutyVEoD5DaAsgAUzhJnCUE2MYrY1iDmxrZzGtgCNjWzmxrYBzZZcBspTnzpuKg1r3t/h+RWQSeeaXKkm28Z26Jd5dcK45RtrZTnzf3JtpY1XT8glm+1TDLKfxm2hnEZ7QoOI9sacJQSTlGosqfReBKhxFSWU9y+cviL8spN2erGdUFTq+9ghyuRKVbGZZ2TFsuIl/fQprmqSUVtlsgT4tSbSVSOW01rujBdpOL1KlSSk37s3yLol3kWwzLfR9THLO11z44yd3t6NdWinvrTxzNJtZ+RkeOdk6dWrKUFRhNLSXIlL0ktW/Un2/FHKMYuUk4NPfGUmXHHrF8imsarPo1pqRx63GmH0uF9efxsOR4UpN+b5X6BqK+fUPXT5svpoMTOW9urdK2BrS0Oq1sEapN4y9BCgXvE3SfO9YpY5Vv5oq+I9rOZKFGm05Qz7Vte7q1ou/R6lPxjibrTdOC5oxTy9dWu7wJvDbVKGiUpaqMcp4w37zfRLJ14/OSbynbiz+uVusb0tezVspXGWs8s4LL25oqKePXqemU0Yrszw2UVzS3lUgoRxjEVLLwvzNrSz13/mpri58hUPihiCRZSRIbrzNJZ7IzcHqWtvxBJalY3SMltIrbl6nS4imRalZtlWpkT6T0I1xDIyNdnczYrelSI0q3IQql1zPQtHZc25FrWsYMw3ne703nGB0YsfPQT+pWyHQpuXkLnrqd0cd90HlbOLCNJI4vV/aXX9KdjWxWxjZSHZC3N7zxS5YrHVbgGxjYAjYxs5sY2AK2dc8tWEac9FGSaknjTqmMbGtgctl3B7rgnKkt0tvIBUqVILCb0J1txhxSjNc8Vs/wASX5k+rb06kFUWeR597D6boXGLmd/Vbw7iblpLRjuKXzjB4BxlQlLlp1E5d2GiLWt5ttPVE/iut7UVW35pOct3uAq3Eae2rfUsOIWrS30x9SkqJfi6dVl4IrSXd2sadfVS1138F1N7aVlVtI682IuOd9tNTzH+raWNcJ6G27CQl/Tzcs4lV0X/AGrIsL3o/pj/AB2iXvCGnlvR66LJX1LWEf8Ac38jU3ct4v5FNc2uDCzVaTK2KGtT1y/kZjtLxnlTpU/ia1fcjR8YquMdFlvRJbtmQvOG8mZ1WuZrMvDrhF/HGW7pfbKzHUQ+F0I06U6tR6uniK3eXHT1y0XPZvjVK3SjKGcrMpaSnq866GZsredapiEm4p6y7l+po6fDVCKWPN9WdP0ymPtc3ywuXcnTdcP45aTlF+3WY/CnGcEsp5y2kttDTRjnDWqez3TTPKrW2SNZ2Z4m6U1Tk/7cnjD/AASe0l+Zjj9e9Nc/hZNxrfZnKAaQM3ch8UGigMWEjIZCxHoHFhExg9IJEGh6YAfm0Ida3cyQmET0Iyx5e+Kxy4+Kt2aiw8J4WgldOTwg9G3SWpOPd1jGl83TFFs46rcJM4LlhOrTkyqkbGNitjGzRkRsY2c2MkwBGxrZzYxsA5sa2c2FsrSVapGnDeTxnolu2/QAk8H4RO5nhe7COs542Xcu9mxuoQo0lTivdilFL+dQlGjTtaSjFYS3fWUusmZ3jnFlLMU1ttnXXTJVswn+ljjc7/iulQg7mE4LDc0mksqWdGWV7YpPwKzs8va3UM6qLlPp0T/NmsvaKZGE3NtPpdWRkuJcPzHbyMvX4U8+Gc+bPRLmhoUt1aBliMc9Mpb8OSev2NHwPiPsU4acrecdzIFWGGyNKph5I8aW8mtuqSqYnF+fiiu4lDC9AfC+J/hez28GE4i1yuTajFJuTeyW7ZOc3NxWF1dVG4dSpQpOpUlCU6suRQfK37NP4UpbttdH3Hn/AG24M6teMLZyxWk4Og8pwa1lPXVxxgsePXbqRSS5VpJxenJTxpF+LWr8ZeBY9irFyp/1FabnOWVS5nzclN/DFfR+q7hYXj4WWPK9odh2dp29Lkivh0lLq5dRs7Fb5NTdWaSx01fm3q2U1VLODG497rrxymtRWwtsEmlDPgyQqJIoW2Un/NxzArnpq7StzU4vryrPnjUeytsJuOET5SOqPOvp6kEjIiuY+NUaUuMgkZEWMwsZjCSpBIsjxkEixkOmETAKQqmAHjFAbib2Q9VDo4Iyls1OlY3V3QIWnecSZ1BBcMJ0vllWYbGSYsmDky0ObBtitjGwBGxrZzYxsA5s0XYqjmpUqNfDBRT7nJ/oiioWVSo8QhJ+ONPma3sxw2dGM+fGZ8rwumM/qPH0sr0F2l4hj3V0Xf3/AODF3d2pVXPDxhJRTS6YwaHj9KTk/FtxXfrsZ7+n11WGcn1tuTt+UkxXPYG0f9RKWNI0pf8AtJJL7m3r00UXYmhywqS6uUY/KOfzL6uzr+M1g4/vlvNAuoFTc0y4qPJXXER1OLMX9LD0WSorLD3x6ZNLe0c+Zm7yD5l0/QyyjoxpaWmMa6k2rH2kHBt4ax36d2O4gU5eH7akyk/mKQWsf2ntq1OHI02qsnz10nytPp4P9TWdl0pckV8FGO3TOMJEyUYyTjJKSaw01lNDbOlChFxgtJPPV9Nsk3HxeOfV/tNvnzaJa64/Mqqtm3r1/fYsFJvXX+Ic4Pz8Om2hfHZc9K127S82v3JVGkSPZDqcBzHSLlsShALXnjC8B9GALimjh6r7FM6am2EgDoyJVOnkNEWDDRHQtx6gPRbLELEbGISMRkU7IvKc4gDciqZ3KdyhoH8xwzApPGHtnGDbFNZwvszTjFSrLnm1nlfwx8MdWOTYt0ydKhKb5YRcn3JZLK27LV5/Fy014vL+SNfG2hD4IRh5JIBXrSXiXw16jlVTb9laMf8AUk5v/wAV8g0uH20NVTj8sjql1nqQLio+8XUOS0avxVR0il5IfwbiDnUcZdYPHmn/AJKiUFkJb1eSSlF4aeUTy7Vx6Jxuuvacrzq9JaJJ7FPy+9hJ76dWzWOwpXLc8vOE3HTR46oJQ4JBPONe8yvyuV22n1xxmhey9DkpNPdzz9EWNyPtqHIsAbqR1Sax05beV2ht7kO4RLgt2Q6z3M6uKy5pmev6HveBqKrKy9tU9d0Z1rKz6WNWSKbEu6GOuPsBUtcP8iV+pXtsLJ1O41IdWroEpabsey0uaMyQmu7UrqVQkQqFoGYsIiR1JFGAEPb0ytrp1ajl+FaRXh3llKouWTXSLx9s/UjW0cAR9C1wTaVMZAkQKiafgDJ6hskeswKCRmFjIhRmHpyA7EyKHcgKnMMplJNcBriF5hGIBcpw/BwKZiw1qwws/wByOnfqehtmQ7H28ZVZSksuEVy+DbabNbLcrDxOXoU2+mQEoSfT1JcmCkiqlTXls1qtH3d5XTfzNLOC66+BU8RtorVLHh0M7GmNVcaeQqooSmPZCknhVTkrLope6/Xb64NKopGSt4p1IJ7OcU/LmRrJs1w8Z5m1KhCrSyGqshV5YYZUoXOmCFXZJiyFcv8AnoRVxFrSIlOpryvZ7foHqkKqQ0iPe0NyorQ3z/mPcaCvqk31X5FJexIq8aiufTD8915DaNxl6Z008GBnUe/mDpVXzY8ETtel3SmSaZX0Z6eiZOomkrOxPoLJ1e9WeSD8JS/+UAua7hSco7uSjnuT3x4kGw1l8vsLLLvR447m17WliCXWT+i/iG0ZAbt+8l3Rjg6lItksIzCxrESEhXIZaTHVBTlkYgkEAJCmSYQGxDQKI+MQiGocgI9IdgSIrGk2TOI9xLU4W1y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QSEhUUEhQWFBQUFBYUFRcVFBUXFBQVFBQXFxQUFBQYHCggGBolHBQUITEhJSkrLi4uFx8zODMsNygtLisBCgoKDg0OGhAQGywkHyQsLCwsLC0sLCwsLCwsLCwsLCwsLCwsLCwsLCwsLCwsLCwsLCwsLCwsLCwsLCwsLCwsK//AABEIALoBDwMBIgACEQEDEQH/xAAcAAAABwEBAAAAAAAAAAAAAAABAgMEBQYHAAj/xABOEAABAwEEBgUGCgcHAwUBAAABAAIRAwQFITEGEkFRYZETIjJxgXOhscHC0gcVNUJjktHT4fAUFlJVYnKzIzRDU1SCokSD8WSTssPiJP/EABoBAAIDAQEAAAAAAAAAAAAAAAECAAMEBQb/xAApEQACAgEDAwMEAwEAAAAAAAAAAQIRAwQSITFBURMiMhRhcZEFgbEj/9oADAMBAAIRAxEAPwDabXaRTAwLi52qAImYJ2kDJpSPxh9G/nS99Evf/C8of6VRNAq5T2seMbQ//Tj/AJVTnS99Na2kFNnaDhAky6n76LXtMUydsRzVCvauYLpzJHqA8yWeWug0cd9S7/rbZ9550/fXO0ts4zdH+6n76yupVO0T6vFN3VscBj3qr15eCz0Ymt/rdZ/2v+VP30YaV2c5H/lT99ZM2vH4pYPyyHMFL9RLwT0YmqDSmhMSfrU/fRxpHSwwOOWNP31mdJ+9wd9WfNmnbKpYQ7MA5cZ27kPqmuwfQRpFK+GuEtY4jLA0vfSnxh9G/nS+8VGuS8v7Qj5skzymFcqa048m9WUzx7WOPjD6N/Ol94u+MPo386X3iSXJ+RaFfjA/5b+dL7xd8YfRv50vvEkuUtkoV+MPo386XvoDeP0b+dL7xJoIUtkoV+MPo386XvrheX0b+dL7xJAJCn60bJQ8+Mvo386XvofjD6N/Ol76YuzHj6PwTk5IWTaFq32xvaa4d5p++lW3lOIpvg8aXvqtX52fH2mlTdgM02fyhLGbboaUEkPPjD6J/Ol94g+MPon86XvokJK0Vg0TyT2JQq+9gM2PHjS99B8cNidR0d9P31DNBeS52W37EoBOJwaFV6jLPTRKuvhoEljgBtml76b1NJqLQS6QAJJLqYAA3nXVbvW8REk6tNu/zE7zjkm92XW6u4PqgtYCCymc5GT6n8WJ6uQw25RZG3SD6aXUudC+mvALWPIOIxp+t6V+Mfo386X3iZUaQaMEqrLK3EcfGP0b+dL7xKWK8GVZ1TiCQ5pjWaQSCDBO5MiqjoO8m8rwEmBVw4dUIoDRdr2/wvKH+lUTYNTq9c6XlD/SqJABVZFyPB8De305pkBZ3eoOtzEbJnatNLJw3rPr5p61R+wB557PAAEqrIi2D7FbeyZEzGZOw96Wsd3OqzB1WjafUBmnFWmAyBhOfipK7GjosNhk48PwWdyovirIivdzqeZBblIwx3EbEQtM4YqXogPc+Y1i0dUOLjAODo2I1Cyb0u5sZx8DWwUSTiE/NmjEeI3p9TpAZI2AU2gXAzsFmLTO8R3DOFd7A+Wg8PQq3QYHZKyWClqtA3DHvWnTxaZTmY5QIVW7zvsuqllF/Vp63SECRrDDUDiIkEjIzmtMpKPUojFtlkQEqhnSOs1uu0l0YlpiQ0xw2TtTyy6TF2MyO6CO8Kn10P6TLhKCVA2O+gTGU4Z4KaZWn8yOYVkZqXQWUWhUJuzM96chN9p704gV+Y7/AFFOSmtXZ/M30/inAyQCQl8slh4T6D9gUjdDppN8fSmt5NlrvztSmjzpojh9gVcOJFk/iSL3hok7FFVHGo6Tl6AlLTVLzAyH5lFgRGTRiT65Rk7BFUc0TwY1RN63kAJPVYNmZJ2YbSdgXXteQAgTqyAABLnO2ADaeCG57oc5wq1h1vmMzFOeO152u8BxTrwhunIjdV1uquFWsIgyymfmfxO3vz7pgbVZ6dOBCFrIR1bGKRW22cuQFASmACVT9BflO8PK+yFblUdBflO8PK+yEUBl5vTOl5Q/0qiTASl550vKH+lURWhJNchiCAqfpPYyxznAF2sS4AD9oQY3kK4hI2yzNqNLXCZBjgYzCSUbQ0ZUzLWkAnCQ6J3tOw+dObHNMk/NnEesKRq3aGnrZ/nMoKgWJrk1xYNNtOS9kS4BpjcCSMPEoWlFYVwUHHVNM7c19NwLQXh04ZFpHHanVMp8Ko1ROcwPHcmSFkGuawuA6R2E7OKn6SbtfNJsbgl6Z2rbCKjHgxybbEL0tnR03naGOdyB/Pgs/tVsDbGejHWMxGJIB1iOJJklS+mFvc06okGQ1u4lzTjxxw8VRLqt+s57AQ4h7tQkAgYxDR4GO9ZZTcmy2MaQ+6d7y2oARNOC0iOsIxAOf4pn+mmnUwEBwBxyyxBKc2exuB1n6xdMS8yQBsS9ahr7BuyVDyJMtUWwLNeOIIOqcsdvDcrRdd5kvDZMOGY2EbDKrtG7WapA4R+Sp/Ry72tjPA7yZ+xPCSb4BKLrku9E4DFJu7R8EpRZGCTqdrwXQ7GTuFtGXLzEJduSb2jsnuKXpGQoQY20dru+xNrvY5tPU2kz3DYn1qEFJEfidgVVc2W9ggaMhkO0VF3neIAgTEw1o7T3bAAj3hbsmMBMmGtHaefs2zkE5uy6NU9JVh1Q8mA/Nb6zt8yiV8EuhC6boM9LWgv2NzbTB2Ded7tvcp5oXQuVqVFbdnArkG1CiAAoChlAVCHKo6C/Kd4eV9kK3Ko6C/Kd4eV9kIoEi8Xs6Oi8rHOlUQgIt7f4Xlf/AKqiEIMCDLkChb5vdzRq0cX7SWkjLZBCaEHJ0iSlXUj73PXd3qGrlJ17Vadb+0axwO5wafquJ9KNUCyanT5Mbtrg1Yc0ZKkIivBg+HEJwx6a2+hrMw7QxHfu7k1slsnNZUy8m6ZS9ne2u/oCHtO8NcIA2h4wHNIWA6xAG1Wy77E2mCc3OADj3bANy0Y47ivJPaGZZhTphrZIG0mSe8pR7obuwRyRlgoq87WIcARLcXcBwG/JXZJKKpGeKbfJRtO7wBrNYDi0YifnHGe/qqvXLZ2gMJaNYgHWjrSTJ62ccEF+WgvrVCQTruMnMtIAIjcU5uKpDCXbDAjlHdmuc22jXGiYs1Ivk96cdBAwQ2F0hJ3iyqMaWqd4dOPcRlySpWP0FKLMVYtH6BL52DFViwNfJcWjW1SdUEwSBgJV6uGgW0g5whzgCYMgcAtGnhcrK806iSbUjW7Q7kqElaM2roGFAPGB4hGsvZHcPQEDkNmOA7h9nqUCEtDcR+cv/Kh7faiSKdMaxOQHzuLjsbxU1aqGuImPsSNisDaUkYud2nHM7hwA3Ktxtjp0hC7LsFOXOOvUObowA/ZaNjfyU/IQoHJ0q4FbOCFBKAogOKBAUMKEOQIUCgQSqjoJ8p3h5X2QraVUtBPlO8PK+yEULIuGklcMZSccQ2s0n6j0r0oA1icAJnZG9MNN3RQac/7VvLVeq9e95k2Wixp6z4B7m4emOSEPdl2EfGPcOr00nA1oOqxolzvV47lXmWi0WvFh6CicjE1HjfwUW2h09cUs6dKHP/jqHf3SraIaMO4JtTqFjezH/bDgw71umRbdGaIHXdUqE5lzz6Bgm9TRt7DrWWsWkf4VXrU38JzaeOKmDUStF6wrPO7s1vFGuhFWWrrtILSx7DqvYc2u3cRuO5W2z3dSdSph7GOhjRJAOzfsVW0lYWhtdmDmwx38QPZnfjh/uUFd2lLqVfpGjqvjpGDsvbtLRscMx4g7FtwaZZE5x/X3MuXNtaizTLLd1KmZYwA78T6SnNUmMMygoVQ9oc0yHAOB3g5ILQ+AMQDkJyk8NqSSpUFcsYWtrmsMYF2EgEd2XCeagLxmlS/sm6z3ECJn+HE9zTzS9uf0zxS1uq0y4na7YI3DOOGKC8mljIpkjVaNubR/5WCcly0aoxKgbi1m1XNdrEPcY2gSTB8NvBNbrOr1R2SPxUzd1To6wd813Vdugn1EBEt13dHVLQOrm3uOzwx8yqtSjuRZVOmKWJ+rgnT7Y1gl5ABynf3qLoEuqagPZpud4gtEf8intkc1462R38DEKRQbH9zUzUMsIdvIMiJzMbleKbNUAbgByUbczGCiBTaGzOW071KEroYYKKMeWe50DKStPze9HSdpGA71cUglBZTh4kcnFCi2X538x88H1qBHErigXOUIFQOQorlCASuQBCoQArkDkJUICgRdfdiug93dmoEElVPQP5TvDyvshWqB396qugnyneHlfZCKFkWPTwH9HbALj0zcGiT2XZAKmW+pD2g/MHnAk+eVo18v1RTd+y8nlRqFY/e9uirnnIPiCtOkxXkc/tRVlyVDaSei9LCo7a55JUzUKhdGrWNV1P5wMjjvUu18+hcrVRccsk/JvwSTgqCSlqbkg5HpuWVdTQObZR6Sk9v7THAd8YeeFj14gtcSP2iCN20eY+ZbNRcsov2zxaLQw56z3D62s3zFdr+Mn8onO1cVwy4fBdpFUfUFnJLm6pIDsdUATgdgV/tGLpxwlmXZwDgeExHisN0JvDoLbRectfVP8r5afTPgt0rQJMcCfUm1mP3JgwuuCJfZm62sBqunMbe8JO9HiIA2YngMfVknFd0Y5hNba4dGds+j1LmZYra6NUHyrK7RbKe38/8AsKT9oMHxb/8AlMKJgqRdYXWljKQMAPL3RnGqcB4lY8HNx8mjJxTGejVjL9d4Zs1GkSZyLjnlIASjrIIMN7L3EDYYzPHGSrzdtjbRptY0QGiFWr7sApOGqSBg5sjDA4tnetWXFtgiiGTdJkhozapBB3bslPKm3NbNWpjMExjmAThKtfTAHF3hPpV2nlugVZo1KxSo/ZEpCs+QfshKOqtIw8y6p2d60FIYHBEs5xd3j0fgjNyRaPad3N9pQI5RShQFQgBRSUJKKVCAAoA5AEJKhDiEH5xxXFAoQNK6UC5QIKqmgfyneHlfZCtQVV0D+U7w8r7IRQsi2aX1NWhO4u/pVFiF6v1iTxK2T4Q36tkJ/jH/AMXLGLU7WE8Y54rpaJe1mPUCFC2kEGYcMnfarHo5fjn1xTfHXaYO8iIVQqDFKXXU6OvSf+zUbPcXQfMU2s08ckHa5Bp8zhLqanWaiszTiuE3C8q1TO8nY9s7lRdKbAW24uw1arGkSczEEeYK8USofTWy61FtUDrUjnua6AfPBXR/jsm3Mr78GLWxbxNx6ozI2RzahGAhxjHjgt4s1pFSlTdPWdTa48SWgnDvlYtZaRe4cT6VtfQarGtgdVobmNgA9S6uvSSX9mDR5HNu/sMLRhjl6OabAzgRw/ITqsw8fSmzWn8hciSs6aIO0thye3VbdRwcNh5jahvWykQ6MD6VH0hBXOknCRsTU4mkMcCARkcQou/LOKlMmCS0lw3YD8fMk9HrX1dRxEtxbJzB2c/SpUt/PBdNNZIfk5zThIz+yGZntDEE7RuVpue2io2CesMNmIUBe9iNGoRsJ1mHeN3himtGs5rgZxCwRk8UjY4rJHgvjRh4pQjqnuUfc9vFVkE9YZ8RvCkvm+C6MZKStGGScXTGdO1YQCCZA5p2KJBJzkRhgcJO3vUVWsLngjWz2kYgcCNsYJ1qOBApvIwJAd1hhsxxRQR6x4KMVG1LW7WDXgMdsM9R/wDK7YeBTmnaN/48lE7ALkohKLaK2qJ8E3stoLpDgMCYjdvUCOFyAoUQHFAEC4KBDLkWV0qEDKq6CfKd4eV9kK0hVbQP5TvDyvshFCyJn4UXRYT5RvocsaFTs988gtj+FUf/AMJ8o30OWJBy6uiX/N/kwal1IG0tg+dNKtQjJPnHWHEehR9Zq05OhTjps12wWoVaFOoPnMB8dvnlCVWfg8vDWpuok4sOs3+Vxx5FWhwXk9Rj2ZGj0WGSlFMWpFDb6IqUqjD85jhzBSTU4pOVcHtaaGnG1RnFxUx0rBue2fArXLbVdEtjETiPHeskuKgW22rMxSc/mXEN8xK1Kw2kVKQE4gRyXW1+pU5qK8HO0em9OLb7shzfDg7VqU2jc4OMHmMCnH6eM9Qj/cE2vKjMhVi970LP7IHrOHW/hb9p9RXNWSlybnAkbVpU6prMbSbqHDWc4k4HMADBNhacVHWRuATzUwWSU3N8mhRUeg/bbFI2K+nsycY3HEedQLWcU5oWOo/sDWPAieSkXJP2kkovqWipe9Os3VrM7i04g7xORUFaLOQTqnXbscBB8W7DzTarY6ze1TeP9rvTCQNdw3jvTznJ/JCRhFfFkhYK72vGqCCO8c1cbHejXNh/VflEyDxCoP6c6EvZq2u9uJBLmjeMSEcOZwdIGXGpLkvlptTaYBdOOAjw+1JU7dTL29YDMY4ZjDPuTC/6vWY2AQQ7MZYjLkm1KJECTgJOJO5XZdYoT2FCxJxtlitwYWEP7Jw8dkccFGUqhYdVxlpEsfj1m7J4j84JG1tOpE5ubg09YYjiNUYmT3CMUWiekY1swGwGlwOJGwHbhtWuD3Lc1RS1RIdI14LCZaSWmPmkfkIbsZ1NbMnDHgmdOs0AtLuuCNYY9XDCSB2ojBObNXjCJ2wNkpgD0oZTei84z4SldZEAaUUFFlAHKBDrgiyhlQgcFVfQT5TvDyvshWcFVfQP5SvDyvshFCyJ/wCEhs2ODteB/wAHrCluXwl1NWyAnLpmT3EOB9KxG1U9V5G4rq6L4P8AJz9V1QSUnWbKOURbJKzLDjkC6rc6zV2VRkDDhvae0OXoC1pjw9oc0yHCR3HJZE9qu2gd561M0XdqniziwnLw9a4v8jp+N67HX0WbnayzgJak5N3uQCouIdQhbwumoytVqMYS2qQ4luOTYII755pWx211PAyDxBCmenRi8OwcARxgoynudsVRroJ07W2p2898wfxVf0n0bqVdV9CHubgRrBri3ZngSD6VPuu9h7JLTzHJJmzVG9k63cYPIqL7kKPT6WlhVpvYR+00gc8lJWasHDNWJ941GYOmBmHDA+pL17NZawBLdR5AJLAAZ25Z+KXZfQbf5K80hLUKxaZBT20XCHA9DUJcMQHRjwnYo6rQqU2a9QapGBbIJ74CWmhuGW1mlAbSxBdUyAHzuJUQzSZ7nN6ZmL3arWxIEx28MMO9QDbHWrAuZTc4NIkYgnWkGAc8JTyxXU9uLqFd7sCNcyGuGEgA58SV08LuKcjmZ1U2olgtAo1QQabQd7QGnvEZqMst3Ftan85vSMM8NYZhKts1pOAoOERi6pTHtE+ZO7vsFpFRhexgaHNLj0gJgHGABmjkwwlyDHmyR4FNI6jumAEwGDYTiSSkbNIxfM7p7PHBPr2u2vUqEscwNgATMyBjOKZO0ftJ/wAdg7qc+lySOnhv3vqNLPPbtSJCn1gS1uLvnZ7d6S/SzTa5tQmWiWRAa5oadsw0gNMgZxIzgP7BYXU6TWOdrloIJMDWkk4xlnsTWvdBdI1QWuBBbMgyIyOR+1WtX0AuOozsFrdUAdAbjDiTHV2gDfqkbVLh2q44iJwjlmoe5JLXiMAdVoO5oaMTv6o8ZT4vJGOxAKJJ1RDrJJuIHEIwUDQfWQSghBKhBUIwKICjIkDKs6BfKV4eV9kKygqtaBfKV4eV9kIoWRKfCz/cP+9T9ax23O1iHbxj4LYvha/uH/ep+tYxrS2NxXV0Xwf5Odqn7hOUUowC4rYZkFQ2K2OoVW1G5tMxvG1viEUlJVFTkjaaLscmnaNWs1obWptqMMtcJHrB4gopcszum/qtmJDCCwmSx0xO8QcCpujpqx3bY5p3ggj1Fecz6LIpe3lHcxamLXJbHVozR6dolJ2ew1qtJlVrQWPaHtlwDtUiQSDko1xfODHHuEjmMFieOS7GhTiyeZUSgrFQtHp9lJ/L8VLWey1XAEtI7yJQUZeAuUfIuK58F3SMObG+AQtuyptjmh+KnxmPOm2T8A3xBpajTIaPGSlRbDKYQQY2jZtRQ4+CCckSkyZbbMpTmnVByMqAc7bJB8yUsVSHCTn9qthladMSWJNcFgajg4gQisKOzNbkZGEeMSjMHBCRijNUICEOpxIXNQkKEIez3YaZeQdbXcTjhA2RAXfo9QbGfWP2KYLcZQ6ilEG9EHVAMYI/RpxqoriAoQaObjHrSb0rXeizxSthQDSjBy7D8Rl3qKtOkVnY7VNTWxgloJA7yo5JdWWQxTn8VZMSq5oD8pXh5X2QrDTAIDmnAiQRiCDkVXdAflK8PK+yE6dlMlXBK/C3/cD5an61i7BK2v4VaLn2GGCXdKwgDPDWJ8wWLOZqNlw6xMCcCN+C62iktjX3OfqotuxuXLi5EJRqFmdUMME+rvWiU1FWyqOO+EJ1KiSLjuVlsGiNSptDRtcQY7hvUzS0MojtF7ztkwPAN+1YpavH5NUdNNdjN64OwGdwCf3BdFSpWYatMilrAuEwXDdvjetLs+j1NmDGBvcMeZS7bnnLL0rHl1Lb4NUMNdSRtN4dQAYNiAMgBEQNwT66mAMAgZKLqXSHNgzlGZTqxVnUGxUBcxuAeASQP4x6wsqfkta8E81gQ9AkLLaWvEscHDeDKciqnpC8hDZiimzkJbpUIrI7QWMqtl1s2ymlS6dwIUyKiNrpHjT6jKbRV691VBkC5JVrqqAyGk92Ktoeh1lW9PFjrMyEuptWCHtcIyJCkm0zuKca6DXV0Y7VRXKVuxHojuRhSKU1lxcmAcKYQyEUuRCULAH1giGqk3vTSpbWDCQTuGJ8yVyGSHTqiRfU3prUtDz2Wxxd6gPwSbbG52NQl3DJvJJuYyiC6rrnq9kbf2jw4cU5piBiZ5I7aICXAwnd6ktryFldvKx1LSXNdULGMdBawZ4AgknPA7kxp6KtDYDZkYaxPVJp7ch2xHc5XB1ESeOfhh6EVrABhsMYQqpYk3cnZpjq5xW2PCG9ks3RsDYAa3AATg2cB58lCaAfKVv8r7IVlLcd29VrQD5St/lfZatOOlwjJld8lx0psbqlHqRLXa8GcQGuECBnisevKajjr2KsSMJ6s85C3gpPoxuHIJ653dypSdUeexd//o7R5veUtYbUacTYK7oyA1A3xE4rbujG4cgu6MbhyCaXv+TbCpbehk50nqRhYLQPFiBuktQf9BaObFrPRjcOQXdGNw5BTagqTMkqaUV9lhreMeopF+k9sOVjcP8AZPthbD0Y3DkF3RjcOQUSXgVyZjJ0lt3+mf8A+0PvEk7SC8P8qqO6jT9ZW19GNw5Bd0Y3DkE++uy/SFavu/2YY+9LaTJpVp3ilTB5gp7Y9I7cw40azwdjmMjwhy2boxuHILujG4cgm9ZtVS/SE9JJ3b/bMtZplX22Gse7VHrSzdNav7vtHNi0zoxuHILujG4cgqkWvkzX9eKv7vtHNiK/Taqf+gtHNi0zoxuHILujG4cgiAzQabVf3faPrMXfrvV/d9o+sxaX0Y3DkF3RjcOQUolmafrvV/d9o+sxd+u9X932j6zFpfRjcOQXdGNw5BSiWzNf13q/u+0fWYgOm9X932jmxaX0Y3DkF3RjcOQQoNmYO01r7LBXH1ftSTtLqxzsdp8OjC1ToxuHILujG4cgg4oKbMpOk7znd9od3uafMlWaWvGV3Vx4sWo9GNw5Bd0Y3DkENiI5sy86YVNlgtHNiKdL63+htHNi1LoxuHILujG4cgknp4T+X+sZTkjLf1uqf6C0c2I50yqwQLBaBPFi0/oxuHILujG4cglWjxR6L/SPJIy86ZVpB/QLRgIzZnvQU9MKoH9wtGc5s2rUejG4cgu6MbhyCb6eC5oG+RlztMa3+gtHNie/BrSqutVqr1KTqYqu1gHZjADZ3LROjG4cgjU2gZBPGCjygOTZ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371600"/>
            <a:ext cx="41719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jpeg;base64,/9j/4AAQSkZJRgABAQAAAQABAAD/2wCEAAkGBxQSEhUUEhQWFBQUFBYUFRcVFBUXFBQVFBQXFxQUFBQYHCggGBolHBQUITEhJSkrLi4uFx8zODMsNygtLisBCgoKDg0OGhAQGywkHyQsLCwsLC0sLCwsLCwsLCwsLCwsLCwsLCwsLCwsLCwsLCwsLCwsLCwsLCwsLCwsLCwsK//AABEIALoBDwMBIgACEQEDEQH/xAAcAAAABwEBAAAAAAAAAAAAAAABAgMEBQYHAAj/xABOEAABAwEEBgUGCgcHAwUBAAABAAIRAwQFITEGEkFRYZETIjJxgXOhscHC0gcVNUJjktHT4fAUFlJVYnKzIzRDU1SCokSD8WSTssPiJP/EABoBAAIDAQEAAAAAAAAAAAAAAAECAAMEBQb/xAApEQACAgEDAwMEAwEAAAAAAAAAAQIRAwQSITFBURMiMhRhcZEFgbEj/9oADAMBAAIRAxEAPwDabXaRTAwLi52qAImYJ2kDJpSPxh9G/nS99Evf/C8of6VRNAq5T2seMbQ//Tj/AJVTnS99Na2kFNnaDhAky6n76LXtMUydsRzVCvauYLpzJHqA8yWeWug0cd9S7/rbZ9550/fXO0ts4zdH+6n76yupVO0T6vFN3VscBj3qr15eCz0Ymt/rdZ/2v+VP30YaV2c5H/lT99ZM2vH4pYPyyHMFL9RLwT0YmqDSmhMSfrU/fRxpHSwwOOWNP31mdJ+9wd9WfNmnbKpYQ7MA5cZ27kPqmuwfQRpFK+GuEtY4jLA0vfSnxh9G/nS+8VGuS8v7Qj5skzymFcqa048m9WUzx7WOPjD6N/Ol94u+MPo386X3iSXJ+RaFfjA/5b+dL7xd8YfRv50vvEkuUtkoV+MPo386XvoDeP0b+dL7xJoIUtkoV+MPo386XvrheX0b+dL7xJAJCn60bJQ8+Mvo386XvofjD6N/Ol76YuzHj6PwTk5IWTaFq32xvaa4d5p++lW3lOIpvg8aXvqtX52fH2mlTdgM02fyhLGbboaUEkPPjD6J/Ol94g+MPon86XvokJK0Vg0TyT2JQq+9gM2PHjS99B8cNidR0d9P31DNBeS52W37EoBOJwaFV6jLPTRKuvhoEljgBtml76b1NJqLQS6QAJJLqYAA3nXVbvW8REk6tNu/zE7zjkm92XW6u4PqgtYCCymc5GT6n8WJ6uQw25RZG3SD6aXUudC+mvALWPIOIxp+t6V+Mfo386X3iZUaQaMEqrLK3EcfGP0b+dL7xKWK8GVZ1TiCQ5pjWaQSCDBO5MiqjoO8m8rwEmBVw4dUIoDRdr2/wvKH+lUTYNTq9c6XlD/SqJABVZFyPB8De305pkBZ3eoOtzEbJnatNLJw3rPr5p61R+wB557PAAEqrIi2D7FbeyZEzGZOw96Wsd3OqzB1WjafUBmnFWmAyBhOfipK7GjosNhk48PwWdyovirIivdzqeZBblIwx3EbEQtM4YqXogPc+Y1i0dUOLjAODo2I1Cyb0u5sZx8DWwUSTiE/NmjEeI3p9TpAZI2AU2gXAzsFmLTO8R3DOFd7A+Wg8PQq3QYHZKyWClqtA3DHvWnTxaZTmY5QIVW7zvsuqllF/Vp63SECRrDDUDiIkEjIzmtMpKPUojFtlkQEqhnSOs1uu0l0YlpiQ0xw2TtTyy6TF2MyO6CO8Kn10P6TLhKCVA2O+gTGU4Z4KaZWn8yOYVkZqXQWUWhUJuzM96chN9p704gV+Y7/AFFOSmtXZ/M30/inAyQCQl8slh4T6D9gUjdDppN8fSmt5NlrvztSmjzpojh9gVcOJFk/iSL3hok7FFVHGo6Tl6AlLTVLzAyH5lFgRGTRiT65Rk7BFUc0TwY1RN63kAJPVYNmZJ2YbSdgXXteQAgTqyAABLnO2ADaeCG57oc5wq1h1vmMzFOeO152u8BxTrwhunIjdV1uquFWsIgyymfmfxO3vz7pgbVZ6dOBCFrIR1bGKRW22cuQFASmACVT9BflO8PK+yFblUdBflO8PK+yEUBl5vTOl5Q/0qiTASl550vKH+lURWhJNchiCAqfpPYyxznAF2sS4AD9oQY3kK4hI2yzNqNLXCZBjgYzCSUbQ0ZUzLWkAnCQ6J3tOw+dObHNMk/NnEesKRq3aGnrZ/nMoKgWJrk1xYNNtOS9kS4BpjcCSMPEoWlFYVwUHHVNM7c19NwLQXh04ZFpHHanVMp8Ko1ROcwPHcmSFkGuawuA6R2E7OKn6SbtfNJsbgl6Z2rbCKjHgxybbEL0tnR03naGOdyB/Pgs/tVsDbGejHWMxGJIB1iOJJklS+mFvc06okGQ1u4lzTjxxw8VRLqt+s57AQ4h7tQkAgYxDR4GO9ZZTcmy2MaQ+6d7y2oARNOC0iOsIxAOf4pn+mmnUwEBwBxyyxBKc2exuB1n6xdMS8yQBsS9ahr7BuyVDyJMtUWwLNeOIIOqcsdvDcrRdd5kvDZMOGY2EbDKrtG7WapA4R+Sp/Ry72tjPA7yZ+xPCSb4BKLrku9E4DFJu7R8EpRZGCTqdrwXQ7GTuFtGXLzEJduSb2jsnuKXpGQoQY20dru+xNrvY5tPU2kz3DYn1qEFJEfidgVVc2W9ggaMhkO0VF3neIAgTEw1o7T3bAAj3hbsmMBMmGtHaefs2zkE5uy6NU9JVh1Q8mA/Nb6zt8yiV8EuhC6boM9LWgv2NzbTB2Ded7tvcp5oXQuVqVFbdnArkG1CiAAoChlAVCHKo6C/Kd4eV9kK3Ko6C/Kd4eV9kIoEi8Xs6Oi8rHOlUQgIt7f4Xlf/AKqiEIMCDLkChb5vdzRq0cX7SWkjLZBCaEHJ0iSlXUj73PXd3qGrlJ17Vadb+0axwO5wafquJ9KNUCyanT5Mbtrg1Yc0ZKkIivBg+HEJwx6a2+hrMw7QxHfu7k1slsnNZUy8m6ZS9ne2u/oCHtO8NcIA2h4wHNIWA6xAG1Wy77E2mCc3OADj3bANy0Y47ivJPaGZZhTphrZIG0mSe8pR7obuwRyRlgoq87WIcARLcXcBwG/JXZJKKpGeKbfJRtO7wBrNYDi0YifnHGe/qqvXLZ2gMJaNYgHWjrSTJ62ccEF+WgvrVCQTruMnMtIAIjcU5uKpDCXbDAjlHdmuc22jXGiYs1Ivk96cdBAwQ2F0hJ3iyqMaWqd4dOPcRlySpWP0FKLMVYtH6BL52DFViwNfJcWjW1SdUEwSBgJV6uGgW0g5whzgCYMgcAtGnhcrK806iSbUjW7Q7kqElaM2roGFAPGB4hGsvZHcPQEDkNmOA7h9nqUCEtDcR+cv/Kh7faiSKdMaxOQHzuLjsbxU1aqGuImPsSNisDaUkYud2nHM7hwA3Ktxtjp0hC7LsFOXOOvUObowA/ZaNjfyU/IQoHJ0q4FbOCFBKAogOKBAUMKEOQIUCgQSqjoJ8p3h5X2QraVUtBPlO8PK+yEULIuGklcMZSccQ2s0n6j0r0oA1icAJnZG9MNN3RQac/7VvLVeq9e95k2Wixp6z4B7m4emOSEPdl2EfGPcOr00nA1oOqxolzvV47lXmWi0WvFh6CicjE1HjfwUW2h09cUs6dKHP/jqHf3SraIaMO4JtTqFjezH/bDgw71umRbdGaIHXdUqE5lzz6Bgm9TRt7DrWWsWkf4VXrU38JzaeOKmDUStF6wrPO7s1vFGuhFWWrrtILSx7DqvYc2u3cRuO5W2z3dSdSph7GOhjRJAOzfsVW0lYWhtdmDmwx38QPZnfjh/uUFd2lLqVfpGjqvjpGDsvbtLRscMx4g7FtwaZZE5x/X3MuXNtaizTLLd1KmZYwA78T6SnNUmMMygoVQ9oc0yHAOB3g5ILQ+AMQDkJyk8NqSSpUFcsYWtrmsMYF2EgEd2XCeagLxmlS/sm6z3ECJn+HE9zTzS9uf0zxS1uq0y4na7YI3DOOGKC8mljIpkjVaNubR/5WCcly0aoxKgbi1m1XNdrEPcY2gSTB8NvBNbrOr1R2SPxUzd1To6wd813Vdugn1EBEt13dHVLQOrm3uOzwx8yqtSjuRZVOmKWJ+rgnT7Y1gl5ABynf3qLoEuqagPZpud4gtEf8intkc1462R38DEKRQbH9zUzUMsIdvIMiJzMbleKbNUAbgByUbczGCiBTaGzOW071KEroYYKKMeWe50DKStPze9HSdpGA71cUglBZTh4kcnFCi2X538x88H1qBHErigXOUIFQOQorlCASuQBCoQArkDkJUICgRdfdiug93dmoEElVPQP5TvDyvshWqB396qugnyneHlfZCKFkWPTwH9HbALj0zcGiT2XZAKmW+pD2g/MHnAk+eVo18v1RTd+y8nlRqFY/e9uirnnIPiCtOkxXkc/tRVlyVDaSei9LCo7a55JUzUKhdGrWNV1P5wMjjvUu18+hcrVRccsk/JvwSTgqCSlqbkg5HpuWVdTQObZR6Sk9v7THAd8YeeFj14gtcSP2iCN20eY+ZbNRcsov2zxaLQw56z3D62s3zFdr+Mn8onO1cVwy4fBdpFUfUFnJLm6pIDsdUATgdgV/tGLpxwlmXZwDgeExHisN0JvDoLbRectfVP8r5afTPgt0rQJMcCfUm1mP3JgwuuCJfZm62sBqunMbe8JO9HiIA2YngMfVknFd0Y5hNba4dGds+j1LmZYra6NUHyrK7RbKe38/8AsKT9oMHxb/8AlMKJgqRdYXWljKQMAPL3RnGqcB4lY8HNx8mjJxTGejVjL9d4Zs1GkSZyLjnlIASjrIIMN7L3EDYYzPHGSrzdtjbRptY0QGiFWr7sApOGqSBg5sjDA4tnetWXFtgiiGTdJkhozapBB3bslPKm3NbNWpjMExjmAThKtfTAHF3hPpV2nlugVZo1KxSo/ZEpCs+QfshKOqtIw8y6p2d60FIYHBEs5xd3j0fgjNyRaPad3N9pQI5RShQFQgBRSUJKKVCAAoA5AEJKhDiEH5xxXFAoQNK6UC5QIKqmgfyneHlfZCtQVV0D+U7w8r7IRQsi2aX1NWhO4u/pVFiF6v1iTxK2T4Q36tkJ/jH/AMXLGLU7WE8Y54rpaJe1mPUCFC2kEGYcMnfarHo5fjn1xTfHXaYO8iIVQqDFKXXU6OvSf+zUbPcXQfMU2s08ckHa5Bp8zhLqanWaiszTiuE3C8q1TO8nY9s7lRdKbAW24uw1arGkSczEEeYK8USofTWy61FtUDrUjnua6AfPBXR/jsm3Mr78GLWxbxNx6ozI2RzahGAhxjHjgt4s1pFSlTdPWdTa48SWgnDvlYtZaRe4cT6VtfQarGtgdVobmNgA9S6uvSSX9mDR5HNu/sMLRhjl6OabAzgRw/ITqsw8fSmzWn8hciSs6aIO0thye3VbdRwcNh5jahvWykQ6MD6VH0hBXOknCRsTU4mkMcCARkcQou/LOKlMmCS0lw3YD8fMk9HrX1dRxEtxbJzB2c/SpUt/PBdNNZIfk5zThIz+yGZntDEE7RuVpue2io2CesMNmIUBe9iNGoRsJ1mHeN3himtGs5rgZxCwRk8UjY4rJHgvjRh4pQjqnuUfc9vFVkE9YZ8RvCkvm+C6MZKStGGScXTGdO1YQCCZA5p2KJBJzkRhgcJO3vUVWsLngjWz2kYgcCNsYJ1qOBApvIwJAd1hhsxxRQR6x4KMVG1LW7WDXgMdsM9R/wDK7YeBTmnaN/48lE7ALkohKLaK2qJ8E3stoLpDgMCYjdvUCOFyAoUQHFAEC4KBDLkWV0qEDKq6CfKd4eV9kK0hVbQP5TvDyvshFCyJn4UXRYT5RvocsaFTs988gtj+FUf/AMJ8o30OWJBy6uiX/N/kwal1IG0tg+dNKtQjJPnHWHEehR9Zq05OhTjps12wWoVaFOoPnMB8dvnlCVWfg8vDWpuok4sOs3+Vxx5FWhwXk9Rj2ZGj0WGSlFMWpFDb6IqUqjD85jhzBSTU4pOVcHtaaGnG1RnFxUx0rBue2fArXLbVdEtjETiPHeskuKgW22rMxSc/mXEN8xK1Kw2kVKQE4gRyXW1+pU5qK8HO0em9OLb7shzfDg7VqU2jc4OMHmMCnH6eM9Qj/cE2vKjMhVi970LP7IHrOHW/hb9p9RXNWSlybnAkbVpU6prMbSbqHDWc4k4HMADBNhacVHWRuATzUwWSU3N8mhRUeg/bbFI2K+nsycY3HEedQLWcU5oWOo/sDWPAieSkXJP2kkovqWipe9Os3VrM7i04g7xORUFaLOQTqnXbscBB8W7DzTarY6ze1TeP9rvTCQNdw3jvTznJ/JCRhFfFkhYK72vGqCCO8c1cbHejXNh/VflEyDxCoP6c6EvZq2u9uJBLmjeMSEcOZwdIGXGpLkvlptTaYBdOOAjw+1JU7dTL29YDMY4ZjDPuTC/6vWY2AQQ7MZYjLkm1KJECTgJOJO5XZdYoT2FCxJxtlitwYWEP7Jw8dkccFGUqhYdVxlpEsfj1m7J4j84JG1tOpE5ubg09YYjiNUYmT3CMUWiekY1swGwGlwOJGwHbhtWuD3Lc1RS1RIdI14LCZaSWmPmkfkIbsZ1NbMnDHgmdOs0AtLuuCNYY9XDCSB2ojBObNXjCJ2wNkpgD0oZTei84z4SldZEAaUUFFlAHKBDrgiyhlQgcFVfQT5TvDyvshWcFVfQP5SvDyvshFCyJ/wCEhs2ODteB/wAHrCluXwl1NWyAnLpmT3EOB9KxG1U9V5G4rq6L4P8AJz9V1QSUnWbKOURbJKzLDjkC6rc6zV2VRkDDhvae0OXoC1pjw9oc0yHCR3HJZE9qu2gd561M0XdqniziwnLw9a4v8jp+N67HX0WbnayzgJak5N3uQCouIdQhbwumoytVqMYS2qQ4luOTYII755pWx211PAyDxBCmenRi8OwcARxgoynudsVRroJ07W2p2898wfxVf0n0bqVdV9CHubgRrBri3ZngSD6VPuu9h7JLTzHJJmzVG9k63cYPIqL7kKPT6WlhVpvYR+00gc8lJWasHDNWJ941GYOmBmHDA+pL17NZawBLdR5AJLAAZ25Z+KXZfQbf5K80hLUKxaZBT20XCHA9DUJcMQHRjwnYo6rQqU2a9QapGBbIJ74CWmhuGW1mlAbSxBdUyAHzuJUQzSZ7nN6ZmL3arWxIEx28MMO9QDbHWrAuZTc4NIkYgnWkGAc8JTyxXU9uLqFd7sCNcyGuGEgA58SV08LuKcjmZ1U2olgtAo1QQabQd7QGnvEZqMst3Ftan85vSMM8NYZhKts1pOAoOERi6pTHtE+ZO7vsFpFRhexgaHNLj0gJgHGABmjkwwlyDHmyR4FNI6jumAEwGDYTiSSkbNIxfM7p7PHBPr2u2vUqEscwNgATMyBjOKZO0ftJ/wAdg7qc+lySOnhv3vqNLPPbtSJCn1gS1uLvnZ7d6S/SzTa5tQmWiWRAa5oadsw0gNMgZxIzgP7BYXU6TWOdrloIJMDWkk4xlnsTWvdBdI1QWuBBbMgyIyOR+1WtX0AuOozsFrdUAdAbjDiTHV2gDfqkbVLh2q44iJwjlmoe5JLXiMAdVoO5oaMTv6o8ZT4vJGOxAKJJ1RDrJJuIHEIwUDQfWQSghBKhBUIwKICjIkDKs6BfKV4eV9kKygqtaBfKV4eV9kIoWRKfCz/cP+9T9ax23O1iHbxj4LYvha/uH/ep+tYxrS2NxXV0Xwf5Odqn7hOUUowC4rYZkFQ2K2OoVW1G5tMxvG1viEUlJVFTkjaaLscmnaNWs1obWptqMMtcJHrB4gopcszum/qtmJDCCwmSx0xO8QcCpujpqx3bY5p3ggj1Fecz6LIpe3lHcxamLXJbHVozR6dolJ2ew1qtJlVrQWPaHtlwDtUiQSDko1xfODHHuEjmMFieOS7GhTiyeZUSgrFQtHp9lJ/L8VLWey1XAEtI7yJQUZeAuUfIuK58F3SMObG+AQtuyptjmh+KnxmPOm2T8A3xBpajTIaPGSlRbDKYQQY2jZtRQ4+CCckSkyZbbMpTmnVByMqAc7bJB8yUsVSHCTn9qthladMSWJNcFgajg4gQisKOzNbkZGEeMSjMHBCRijNUICEOpxIXNQkKEIez3YaZeQdbXcTjhA2RAXfo9QbGfWP2KYLcZQ6ilEG9EHVAMYI/RpxqoriAoQaObjHrSb0rXeizxSthQDSjBy7D8Rl3qKtOkVnY7VNTWxgloJA7yo5JdWWQxTn8VZMSq5oD8pXh5X2QrDTAIDmnAiQRiCDkVXdAflK8PK+yE6dlMlXBK/C3/cD5an61i7BK2v4VaLn2GGCXdKwgDPDWJ8wWLOZqNlw6xMCcCN+C62iktjX3OfqotuxuXLi5EJRqFmdUMME+rvWiU1FWyqOO+EJ1KiSLjuVlsGiNSptDRtcQY7hvUzS0MojtF7ztkwPAN+1YpavH5NUdNNdjN64OwGdwCf3BdFSpWYatMilrAuEwXDdvjetLs+j1NmDGBvcMeZS7bnnLL0rHl1Lb4NUMNdSRtN4dQAYNiAMgBEQNwT66mAMAgZKLqXSHNgzlGZTqxVnUGxUBcxuAeASQP4x6wsqfkta8E81gQ9AkLLaWvEscHDeDKciqnpC8hDZiimzkJbpUIrI7QWMqtl1s2ymlS6dwIUyKiNrpHjT6jKbRV691VBkC5JVrqqAyGk92Ktoeh1lW9PFjrMyEuptWCHtcIyJCkm0zuKca6DXV0Y7VRXKVuxHojuRhSKU1lxcmAcKYQyEUuRCULAH1giGqk3vTSpbWDCQTuGJ8yVyGSHTqiRfU3prUtDz2Wxxd6gPwSbbG52NQl3DJvJJuYyiC6rrnq9kbf2jw4cU5piBiZ5I7aICXAwnd6ktryFldvKx1LSXNdULGMdBawZ4AgknPA7kxp6KtDYDZkYaxPVJp7ch2xHc5XB1ESeOfhh6EVrABhsMYQqpYk3cnZpjq5xW2PCG9ks3RsDYAa3AATg2cB58lCaAfKVv8r7IVlLcd29VrQD5St/lfZatOOlwjJld8lx0psbqlHqRLXa8GcQGuECBnisevKajjr2KsSMJ6s85C3gpPoxuHIJ653dypSdUeexd//o7R5veUtYbUacTYK7oyA1A3xE4rbujG4cgu6MbhyCaXv+TbCpbehk50nqRhYLQPFiBuktQf9BaObFrPRjcOQXdGNw5BTagqTMkqaUV9lhreMeopF+k9sOVjcP8AZPthbD0Y3DkF3RjcOQUSXgVyZjJ0lt3+mf8A+0PvEk7SC8P8qqO6jT9ZW19GNw5Bd0Y3DkE++uy/SFavu/2YY+9LaTJpVp3ilTB5gp7Y9I7cw40azwdjmMjwhy2boxuHILujG4cgm9ZtVS/SE9JJ3b/bMtZplX22Gse7VHrSzdNav7vtHNi0zoxuHILujG4cgqkWvkzX9eKv7vtHNiK/Taqf+gtHNi0zoxuHILujG4cgiAzQabVf3faPrMXfrvV/d9o+sxaX0Y3DkF3RjcOQUolmafrvV/d9o+sxd+u9X932j6zFpfRjcOQXdGNw5BSiWzNf13q/u+0fWYgOm9X932jmxaX0Y3DkF3RjcOQQoNmYO01r7LBXH1ftSTtLqxzsdp8OjC1ToxuHILujG4cgg4oKbMpOk7znd9od3uafMlWaWvGV3Vx4sWo9GNw5Bd0Y3DkENiI5sy86YVNlgtHNiKdL63+htHNi1LoxuHILujG4cgknp4T+X+sZTkjLf1uqf6C0c2I50yqwQLBaBPFi0/oxuHILujG4cglWjxR6L/SPJIy86ZVpB/QLRgIzZnvQU9MKoH9wtGc5s2rUejG4cgu6MbhyCb6eC5oG+RlztMa3+gtHNie/BrSqutVqr1KTqYqu1gHZjADZ3LROjG4cgjU2gZBPGCjygOTZ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371600"/>
            <a:ext cx="41719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data:image/jpeg;base64,/9j/4AAQSkZJRgABAQAAAQABAAD/2wCEAAkGBxQSEhUUEhQWFBQUFBYUFRcVFBUXFBQVFBQXFxQUFBQYHCggGBolHBQUITEhJSkrLi4uFx8zODMsNygtLisBCgoKDg0OGhAQGywkHyQsLCwsLC0sLCwsLCwsLCwsLCwsLCwsLCwsLCwsLCwsLCwsLCwsLCwsLCwsLCwsLCwsK//AABEIALoBDwMBIgACEQEDEQH/xAAcAAAABwEBAAAAAAAAAAAAAAABAgMEBQYHAAj/xABOEAABAwEEBgUGCgcHAwUBAAABAAIRAwQFITEGEkFRYZETIjJxgXOhscHC0gcVNUJjktHT4fAUFlJVYnKzIzRDU1SCokSD8WSTssPiJP/EABoBAAIDAQEAAAAAAAAAAAAAAAECAAMEBQb/xAApEQACAgEDAwMEAwEAAAAAAAAAAQIRAwQSITFBURMiMhRhcZEFgbEj/9oADAMBAAIRAxEAPwDabXaRTAwLi52qAImYJ2kDJpSPxh9G/nS99Evf/C8of6VRNAq5T2seMbQ//Tj/AJVTnS99Na2kFNnaDhAky6n76LXtMUydsRzVCvauYLpzJHqA8yWeWug0cd9S7/rbZ9550/fXO0ts4zdH+6n76yupVO0T6vFN3VscBj3qr15eCz0Ymt/rdZ/2v+VP30YaV2c5H/lT99ZM2vH4pYPyyHMFL9RLwT0YmqDSmhMSfrU/fRxpHSwwOOWNP31mdJ+9wd9WfNmnbKpYQ7MA5cZ27kPqmuwfQRpFK+GuEtY4jLA0vfSnxh9G/nS+8VGuS8v7Qj5skzymFcqa048m9WUzx7WOPjD6N/Ol94u+MPo386X3iSXJ+RaFfjA/5b+dL7xd8YfRv50vvEkuUtkoV+MPo386XvoDeP0b+dL7xJoIUtkoV+MPo386XvrheX0b+dL7xJAJCn60bJQ8+Mvo386XvofjD6N/Ol76YuzHj6PwTk5IWTaFq32xvaa4d5p++lW3lOIpvg8aXvqtX52fH2mlTdgM02fyhLGbboaUEkPPjD6J/Ol94g+MPon86XvokJK0Vg0TyT2JQq+9gM2PHjS99B8cNidR0d9P31DNBeS52W37EoBOJwaFV6jLPTRKuvhoEljgBtml76b1NJqLQS6QAJJLqYAA3nXVbvW8REk6tNu/zE7zjkm92XW6u4PqgtYCCymc5GT6n8WJ6uQw25RZG3SD6aXUudC+mvALWPIOIxp+t6V+Mfo386X3iZUaQaMEqrLK3EcfGP0b+dL7xKWK8GVZ1TiCQ5pjWaQSCDBO5MiqjoO8m8rwEmBVw4dUIoDRdr2/wvKH+lUTYNTq9c6XlD/SqJABVZFyPB8De305pkBZ3eoOtzEbJnatNLJw3rPr5p61R+wB557PAAEqrIi2D7FbeyZEzGZOw96Wsd3OqzB1WjafUBmnFWmAyBhOfipK7GjosNhk48PwWdyovirIivdzqeZBblIwx3EbEQtM4YqXogPc+Y1i0dUOLjAODo2I1Cyb0u5sZx8DWwUSTiE/NmjEeI3p9TpAZI2AU2gXAzsFmLTO8R3DOFd7A+Wg8PQq3QYHZKyWClqtA3DHvWnTxaZTmY5QIVW7zvsuqllF/Vp63SECRrDDUDiIkEjIzmtMpKPUojFtlkQEqhnSOs1uu0l0YlpiQ0xw2TtTyy6TF2MyO6CO8Kn10P6TLhKCVA2O+gTGU4Z4KaZWn8yOYVkZqXQWUWhUJuzM96chN9p704gV+Y7/AFFOSmtXZ/M30/inAyQCQl8slh4T6D9gUjdDppN8fSmt5NlrvztSmjzpojh9gVcOJFk/iSL3hok7FFVHGo6Tl6AlLTVLzAyH5lFgRGTRiT65Rk7BFUc0TwY1RN63kAJPVYNmZJ2YbSdgXXteQAgTqyAABLnO2ADaeCG57oc5wq1h1vmMzFOeO152u8BxTrwhunIjdV1uquFWsIgyymfmfxO3vz7pgbVZ6dOBCFrIR1bGKRW22cuQFASmACVT9BflO8PK+yFblUdBflO8PK+yEUBl5vTOl5Q/0qiTASl550vKH+lURWhJNchiCAqfpPYyxznAF2sS4AD9oQY3kK4hI2yzNqNLXCZBjgYzCSUbQ0ZUzLWkAnCQ6J3tOw+dObHNMk/NnEesKRq3aGnrZ/nMoKgWJrk1xYNNtOS9kS4BpjcCSMPEoWlFYVwUHHVNM7c19NwLQXh04ZFpHHanVMp8Ko1ROcwPHcmSFkGuawuA6R2E7OKn6SbtfNJsbgl6Z2rbCKjHgxybbEL0tnR03naGOdyB/Pgs/tVsDbGejHWMxGJIB1iOJJklS+mFvc06okGQ1u4lzTjxxw8VRLqt+s57AQ4h7tQkAgYxDR4GO9ZZTcmy2MaQ+6d7y2oARNOC0iOsIxAOf4pn+mmnUwEBwBxyyxBKc2exuB1n6xdMS8yQBsS9ahr7BuyVDyJMtUWwLNeOIIOqcsdvDcrRdd5kvDZMOGY2EbDKrtG7WapA4R+Sp/Ry72tjPA7yZ+xPCSb4BKLrku9E4DFJu7R8EpRZGCTqdrwXQ7GTuFtGXLzEJduSb2jsnuKXpGQoQY20dru+xNrvY5tPU2kz3DYn1qEFJEfidgVVc2W9ggaMhkO0VF3neIAgTEw1o7T3bAAj3hbsmMBMmGtHaefs2zkE5uy6NU9JVh1Q8mA/Nb6zt8yiV8EuhC6boM9LWgv2NzbTB2Ded7tvcp5oXQuVqVFbdnArkG1CiAAoChlAVCHKo6C/Kd4eV9kK3Ko6C/Kd4eV9kIoEi8Xs6Oi8rHOlUQgIt7f4Xlf/AKqiEIMCDLkChb5vdzRq0cX7SWkjLZBCaEHJ0iSlXUj73PXd3qGrlJ17Vadb+0axwO5wafquJ9KNUCyanT5Mbtrg1Yc0ZKkIivBg+HEJwx6a2+hrMw7QxHfu7k1slsnNZUy8m6ZS9ne2u/oCHtO8NcIA2h4wHNIWA6xAG1Wy77E2mCc3OADj3bANy0Y47ivJPaGZZhTphrZIG0mSe8pR7obuwRyRlgoq87WIcARLcXcBwG/JXZJKKpGeKbfJRtO7wBrNYDi0YifnHGe/qqvXLZ2gMJaNYgHWjrSTJ62ccEF+WgvrVCQTruMnMtIAIjcU5uKpDCXbDAjlHdmuc22jXGiYs1Ivk96cdBAwQ2F0hJ3iyqMaWqd4dOPcRlySpWP0FKLMVYtH6BL52DFViwNfJcWjW1SdUEwSBgJV6uGgW0g5whzgCYMgcAtGnhcrK806iSbUjW7Q7kqElaM2roGFAPGB4hGsvZHcPQEDkNmOA7h9nqUCEtDcR+cv/Kh7faiSKdMaxOQHzuLjsbxU1aqGuImPsSNisDaUkYud2nHM7hwA3Ktxtjp0hC7LsFOXOOvUObowA/ZaNjfyU/IQoHJ0q4FbOCFBKAogOKBAUMKEOQIUCgQSqjoJ8p3h5X2QraVUtBPlO8PK+yEULIuGklcMZSccQ2s0n6j0r0oA1icAJnZG9MNN3RQac/7VvLVeq9e95k2Wixp6z4B7m4emOSEPdl2EfGPcOr00nA1oOqxolzvV47lXmWi0WvFh6CicjE1HjfwUW2h09cUs6dKHP/jqHf3SraIaMO4JtTqFjezH/bDgw71umRbdGaIHXdUqE5lzz6Bgm9TRt7DrWWsWkf4VXrU38JzaeOKmDUStF6wrPO7s1vFGuhFWWrrtILSx7DqvYc2u3cRuO5W2z3dSdSph7GOhjRJAOzfsVW0lYWhtdmDmwx38QPZnfjh/uUFd2lLqVfpGjqvjpGDsvbtLRscMx4g7FtwaZZE5x/X3MuXNtaizTLLd1KmZYwA78T6SnNUmMMygoVQ9oc0yHAOB3g5ILQ+AMQDkJyk8NqSSpUFcsYWtrmsMYF2EgEd2XCeagLxmlS/sm6z3ECJn+HE9zTzS9uf0zxS1uq0y4na7YI3DOOGKC8mljIpkjVaNubR/5WCcly0aoxKgbi1m1XNdrEPcY2gSTB8NvBNbrOr1R2SPxUzd1To6wd813Vdugn1EBEt13dHVLQOrm3uOzwx8yqtSjuRZVOmKWJ+rgnT7Y1gl5ABynf3qLoEuqagPZpud4gtEf8intkc1462R38DEKRQbH9zUzUMsIdvIMiJzMbleKbNUAbgByUbczGCiBTaGzOW071KEroYYKKMeWe50DKStPze9HSdpGA71cUglBZTh4kcnFCi2X538x88H1qBHErigXOUIFQOQorlCASuQBCoQArkDkJUICgRdfdiug93dmoEElVPQP5TvDyvshWqB396qugnyneHlfZCKFkWPTwH9HbALj0zcGiT2XZAKmW+pD2g/MHnAk+eVo18v1RTd+y8nlRqFY/e9uirnnIPiCtOkxXkc/tRVlyVDaSei9LCo7a55JUzUKhdGrWNV1P5wMjjvUu18+hcrVRccsk/JvwSTgqCSlqbkg5HpuWVdTQObZR6Sk9v7THAd8YeeFj14gtcSP2iCN20eY+ZbNRcsov2zxaLQw56z3D62s3zFdr+Mn8onO1cVwy4fBdpFUfUFnJLm6pIDsdUATgdgV/tGLpxwlmXZwDgeExHisN0JvDoLbRectfVP8r5afTPgt0rQJMcCfUm1mP3JgwuuCJfZm62sBqunMbe8JO9HiIA2YngMfVknFd0Y5hNba4dGds+j1LmZYra6NUHyrK7RbKe38/8AsKT9oMHxb/8AlMKJgqRdYXWljKQMAPL3RnGqcB4lY8HNx8mjJxTGejVjL9d4Zs1GkSZyLjnlIASjrIIMN7L3EDYYzPHGSrzdtjbRptY0QGiFWr7sApOGqSBg5sjDA4tnetWXFtgiiGTdJkhozapBB3bslPKm3NbNWpjMExjmAThKtfTAHF3hPpV2nlugVZo1KxSo/ZEpCs+QfshKOqtIw8y6p2d60FIYHBEs5xd3j0fgjNyRaPad3N9pQI5RShQFQgBRSUJKKVCAAoA5AEJKhDiEH5xxXFAoQNK6UC5QIKqmgfyneHlfZCtQVV0D+U7w8r7IRQsi2aX1NWhO4u/pVFiF6v1iTxK2T4Q36tkJ/jH/AMXLGLU7WE8Y54rpaJe1mPUCFC2kEGYcMnfarHo5fjn1xTfHXaYO8iIVQqDFKXXU6OvSf+zUbPcXQfMU2s08ckHa5Bp8zhLqanWaiszTiuE3C8q1TO8nY9s7lRdKbAW24uw1arGkSczEEeYK8USofTWy61FtUDrUjnua6AfPBXR/jsm3Mr78GLWxbxNx6ozI2RzahGAhxjHjgt4s1pFSlTdPWdTa48SWgnDvlYtZaRe4cT6VtfQarGtgdVobmNgA9S6uvSSX9mDR5HNu/sMLRhjl6OabAzgRw/ITqsw8fSmzWn8hciSs6aIO0thye3VbdRwcNh5jahvWykQ6MD6VH0hBXOknCRsTU4mkMcCARkcQou/LOKlMmCS0lw3YD8fMk9HrX1dRxEtxbJzB2c/SpUt/PBdNNZIfk5zThIz+yGZntDEE7RuVpue2io2CesMNmIUBe9iNGoRsJ1mHeN3himtGs5rgZxCwRk8UjY4rJHgvjRh4pQjqnuUfc9vFVkE9YZ8RvCkvm+C6MZKStGGScXTGdO1YQCCZA5p2KJBJzkRhgcJO3vUVWsLngjWz2kYgcCNsYJ1qOBApvIwJAd1hhsxxRQR6x4KMVG1LW7WDXgMdsM9R/wDK7YeBTmnaN/48lE7ALkohKLaK2qJ8E3stoLpDgMCYjdvUCOFyAoUQHFAEC4KBDLkWV0qEDKq6CfKd4eV9kK0hVbQP5TvDyvshFCyJn4UXRYT5RvocsaFTs988gtj+FUf/AMJ8o30OWJBy6uiX/N/kwal1IG0tg+dNKtQjJPnHWHEehR9Zq05OhTjps12wWoVaFOoPnMB8dvnlCVWfg8vDWpuok4sOs3+Vxx5FWhwXk9Rj2ZGj0WGSlFMWpFDb6IqUqjD85jhzBSTU4pOVcHtaaGnG1RnFxUx0rBue2fArXLbVdEtjETiPHeskuKgW22rMxSc/mXEN8xK1Kw2kVKQE4gRyXW1+pU5qK8HO0em9OLb7shzfDg7VqU2jc4OMHmMCnH6eM9Qj/cE2vKjMhVi970LP7IHrOHW/hb9p9RXNWSlybnAkbVpU6prMbSbqHDWc4k4HMADBNhacVHWRuATzUwWSU3N8mhRUeg/bbFI2K+nsycY3HEedQLWcU5oWOo/sDWPAieSkXJP2kkovqWipe9Os3VrM7i04g7xORUFaLOQTqnXbscBB8W7DzTarY6ze1TeP9rvTCQNdw3jvTznJ/JCRhFfFkhYK72vGqCCO8c1cbHejXNh/VflEyDxCoP6c6EvZq2u9uJBLmjeMSEcOZwdIGXGpLkvlptTaYBdOOAjw+1JU7dTL29YDMY4ZjDPuTC/6vWY2AQQ7MZYjLkm1KJECTgJOJO5XZdYoT2FCxJxtlitwYWEP7Jw8dkccFGUqhYdVxlpEsfj1m7J4j84JG1tOpE5ubg09YYjiNUYmT3CMUWiekY1swGwGlwOJGwHbhtWuD3Lc1RS1RIdI14LCZaSWmPmkfkIbsZ1NbMnDHgmdOs0AtLuuCNYY9XDCSB2ojBObNXjCJ2wNkpgD0oZTei84z4SldZEAaUUFFlAHKBDrgiyhlQgcFVfQT5TvDyvshWcFVfQP5SvDyvshFCyJ/wCEhs2ODteB/wAHrCluXwl1NWyAnLpmT3EOB9KxG1U9V5G4rq6L4P8AJz9V1QSUnWbKOURbJKzLDjkC6rc6zV2VRkDDhvae0OXoC1pjw9oc0yHCR3HJZE9qu2gd561M0XdqniziwnLw9a4v8jp+N67HX0WbnayzgJak5N3uQCouIdQhbwumoytVqMYS2qQ4luOTYII755pWx211PAyDxBCmenRi8OwcARxgoynudsVRroJ07W2p2898wfxVf0n0bqVdV9CHubgRrBri3ZngSD6VPuu9h7JLTzHJJmzVG9k63cYPIqL7kKPT6WlhVpvYR+00gc8lJWasHDNWJ941GYOmBmHDA+pL17NZawBLdR5AJLAAZ25Z+KXZfQbf5K80hLUKxaZBT20XCHA9DUJcMQHRjwnYo6rQqU2a9QapGBbIJ74CWmhuGW1mlAbSxBdUyAHzuJUQzSZ7nN6ZmL3arWxIEx28MMO9QDbHWrAuZTc4NIkYgnWkGAc8JTyxXU9uLqFd7sCNcyGuGEgA58SV08LuKcjmZ1U2olgtAo1QQabQd7QGnvEZqMst3Ftan85vSMM8NYZhKts1pOAoOERi6pTHtE+ZO7vsFpFRhexgaHNLj0gJgHGABmjkwwlyDHmyR4FNI6jumAEwGDYTiSSkbNIxfM7p7PHBPr2u2vUqEscwNgATMyBjOKZO0ftJ/wAdg7qc+lySOnhv3vqNLPPbtSJCn1gS1uLvnZ7d6S/SzTa5tQmWiWRAa5oadsw0gNMgZxIzgP7BYXU6TWOdrloIJMDWkk4xlnsTWvdBdI1QWuBBbMgyIyOR+1WtX0AuOozsFrdUAdAbjDiTHV2gDfqkbVLh2q44iJwjlmoe5JLXiMAdVoO5oaMTv6o8ZT4vJGOxAKJJ1RDrJJuIHEIwUDQfWQSghBKhBUIwKICjIkDKs6BfKV4eV9kKygqtaBfKV4eV9kIoWRKfCz/cP+9T9ax23O1iHbxj4LYvha/uH/ep+tYxrS2NxXV0Xwf5Odqn7hOUUowC4rYZkFQ2K2OoVW1G5tMxvG1viEUlJVFTkjaaLscmnaNWs1obWptqMMtcJHrB4gopcszum/qtmJDCCwmSx0xO8QcCpujpqx3bY5p3ggj1Fecz6LIpe3lHcxamLXJbHVozR6dolJ2ew1qtJlVrQWPaHtlwDtUiQSDko1xfODHHuEjmMFieOS7GhTiyeZUSgrFQtHp9lJ/L8VLWey1XAEtI7yJQUZeAuUfIuK58F3SMObG+AQtuyptjmh+KnxmPOm2T8A3xBpajTIaPGSlRbDKYQQY2jZtRQ4+CCckSkyZbbMpTmnVByMqAc7bJB8yUsVSHCTn9qthladMSWJNcFgajg4gQisKOzNbkZGEeMSjMHBCRijNUICEOpxIXNQkKEIez3YaZeQdbXcTjhA2RAXfo9QbGfWP2KYLcZQ6ilEG9EHVAMYI/RpxqoriAoQaObjHrSb0rXeizxSthQDSjBy7D8Rl3qKtOkVnY7VNTWxgloJA7yo5JdWWQxTn8VZMSq5oD8pXh5X2QrDTAIDmnAiQRiCDkVXdAflK8PK+yE6dlMlXBK/C3/cD5an61i7BK2v4VaLn2GGCXdKwgDPDWJ8wWLOZqNlw6xMCcCN+C62iktjX3OfqotuxuXLi5EJRqFmdUMME+rvWiU1FWyqOO+EJ1KiSLjuVlsGiNSptDRtcQY7hvUzS0MojtF7ztkwPAN+1YpavH5NUdNNdjN64OwGdwCf3BdFSpWYatMilrAuEwXDdvjetLs+j1NmDGBvcMeZS7bnnLL0rHl1Lb4NUMNdSRtN4dQAYNiAMgBEQNwT66mAMAgZKLqXSHNgzlGZTqxVnUGxUBcxuAeASQP4x6wsqfkta8E81gQ9AkLLaWvEscHDeDKciqnpC8hDZiimzkJbpUIrI7QWMqtl1s2ymlS6dwIUyKiNrpHjT6jKbRV691VBkC5JVrqqAyGk92Ktoeh1lW9PFjrMyEuptWCHtcIyJCkm0zuKca6DXV0Y7VRXKVuxHojuRhSKU1lxcmAcKYQyEUuRCULAH1giGqk3vTSpbWDCQTuGJ8yVyGSHTqiRfU3prUtDz2Wxxd6gPwSbbG52NQl3DJvJJuYyiC6rrnq9kbf2jw4cU5piBiZ5I7aICXAwnd6ktryFldvKx1LSXNdULGMdBawZ4AgknPA7kxp6KtDYDZkYaxPVJp7ch2xHc5XB1ESeOfhh6EVrABhsMYQqpYk3cnZpjq5xW2PCG9ks3RsDYAa3AATg2cB58lCaAfKVv8r7IVlLcd29VrQD5St/lfZatOOlwjJld8lx0psbqlHqRLXa8GcQGuECBnisevKajjr2KsSMJ6s85C3gpPoxuHIJ653dypSdUeexd//o7R5veUtYbUacTYK7oyA1A3xE4rbujG4cgu6MbhyCaXv+TbCpbehk50nqRhYLQPFiBuktQf9BaObFrPRjcOQXdGNw5BTagqTMkqaUV9lhreMeopF+k9sOVjcP8AZPthbD0Y3DkF3RjcOQUSXgVyZjJ0lt3+mf8A+0PvEk7SC8P8qqO6jT9ZW19GNw5Bd0Y3DkE++uy/SFavu/2YY+9LaTJpVp3ilTB5gp7Y9I7cw40azwdjmMjwhy2boxuHILujG4cgm9ZtVS/SE9JJ3b/bMtZplX22Gse7VHrSzdNav7vtHNi0zoxuHILujG4cgqkWvkzX9eKv7vtHNiK/Taqf+gtHNi0zoxuHILujG4cgiAzQabVf3faPrMXfrvV/d9o+sxaX0Y3DkF3RjcOQUolmafrvV/d9o+sxd+u9X932j6zFpfRjcOQXdGNw5BSiWzNf13q/u+0fWYgOm9X932jmxaX0Y3DkF3RjcOQQoNmYO01r7LBXH1ftSTtLqxzsdp8OjC1ToxuHILujG4cgg4oKbMpOk7znd9od3uafMlWaWvGV3Vx4sWo9GNw5Bd0Y3DkENiI5sy86YVNlgtHNiKdL63+htHNi1LoxuHILujG4cgknp4T+X+sZTkjLf1uqf6C0c2I50yqwQLBaBPFi0/oxuHILujG4cglWjxR6L/SPJIy86ZVpB/QLRgIzZnvQU9MKoH9wtGc5s2rUejG4cgu6MbhyCb6eC5oG+RlztMa3+gtHNie/BrSqutVqr1KTqYqu1gHZjADZ3LROjG4cgjU2gZBPGCjygOTZ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371600"/>
            <a:ext cx="41719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ds150-2008.narod.ru/images/p097_1_0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14290"/>
            <a:ext cx="3371850" cy="3286148"/>
          </a:xfrm>
          <a:prstGeom prst="rect">
            <a:avLst/>
          </a:prstGeom>
          <a:noFill/>
        </p:spPr>
      </p:pic>
      <p:pic>
        <p:nvPicPr>
          <p:cNvPr id="24590" name="Picture 14" descr="http://cdn.youcure.me/images2/news/orig/bf/50deacd71f21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2071702" cy="32527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071678"/>
            <a:ext cx="8229600" cy="4252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Ожидаемые результаты. </a:t>
            </a:r>
            <a:b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Повышение уровня освоения культурно-гигиенических навыков.</a:t>
            </a:r>
            <a:b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Эмоциональная отзывчивость в процессе применения практических умений.</a:t>
            </a:r>
            <a:b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Гипотеза: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 самого рождения купание и игры с водой становятся любимым занятием детей. Поэтому во время любых водных процедур для лучшего усвоения и развития речи, памяти, слуха, ритма на помощь приходят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потешки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приговорки, пословицы, стихи, загадки, сказки. Все это помогает знакомить ребенка с окружающим миром. </a:t>
            </a:r>
            <a:b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Предмет исследования: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Фольклор.</a:t>
            </a:r>
            <a:b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Объект исследования: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является устное творчество.</a:t>
            </a:r>
            <a:b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2530" name="Picture 2" descr="http://www.web-3.ru/data/articles/13747/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2643238" cy="2095476"/>
          </a:xfrm>
          <a:prstGeom prst="rect">
            <a:avLst/>
          </a:prstGeom>
          <a:noFill/>
        </p:spPr>
      </p:pic>
      <p:pic>
        <p:nvPicPr>
          <p:cNvPr id="22532" name="Picture 4" descr="http://www.rusmedserver.ru/images/upload/Prywi_u_detej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9542" y="188640"/>
            <a:ext cx="3214626" cy="1944216"/>
          </a:xfrm>
          <a:prstGeom prst="rect">
            <a:avLst/>
          </a:prstGeom>
          <a:noFill/>
        </p:spPr>
      </p:pic>
      <p:pic>
        <p:nvPicPr>
          <p:cNvPr id="2" name="Picture 2" descr="http://deti06.net/wp-content/uploads/2012/10/Gigiena-dlya-det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88640"/>
            <a:ext cx="252028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-114300"/>
            <a:ext cx="8229600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ПОЯСНИТЕЛЬНАЯ ЗАПИСКА.        </a:t>
            </a:r>
            <a:r>
              <a:rPr lang="ru-RU" sz="320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20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320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229600" cy="570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Культурно-гигиенические навыки в значительной степени формируются в дошкольном возрасте, так как нервная система ребенка в высшей степени пластична, а действия, связанные с принятием пищи, одеванием, умыванием, повторяются каждый день, систематически и неоднократно. В детском саду у детей воспитываются: навыки по соблюдению чистоты тела, культуры еды, поддержания порядка в окружающей обстановке, а также правильных взаимоотношений детей друг с другом и со взрослыми.</a:t>
            </a:r>
            <a:b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процессе 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совершенствовались. </a:t>
            </a:r>
            <a:b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Чтобы облегчить ребенку освоение новых навыков, необходимо делать этот процесс доступным, интересным и увлекательным. И делать это надо педагогически тонко, ненавязчиво. При этом воспитателю важно учитывать возрастную особенность детей 3-го года жизни - стремление к самостоятельности.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</a:rPr>
              <a:t>Введение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Культурно-гигиенические навыки 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– важная составная часть культуры поведения. Необходимость опрятности, содержания в чистоте лица, тела, прически, одежды, обуви, продиктована не только требованиями гигиены, но и нормами человеческих отношений.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49530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0"/>
            <a:ext cx="29718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2060848"/>
            <a:ext cx="8229600" cy="411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Главное условие </a:t>
            </a:r>
            <a:r>
              <a:rPr lang="ru-RU" sz="3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–Обязательным условием формирования гигиенических навыков у детей, воспитания привычки к здоровому образу жизни является – единство требований со стороны воспитателя и семьи. Обязанность родителей – постоянно закреплять гигиенические навыки, воспитываемые у ребенка в детском саду.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6386" name="Picture 2" descr="http://www.bienhealth.com/img/articles/children-hygi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381250" cy="1872208"/>
          </a:xfrm>
          <a:prstGeom prst="rect">
            <a:avLst/>
          </a:prstGeom>
          <a:noFill/>
        </p:spPr>
      </p:pic>
      <p:pic>
        <p:nvPicPr>
          <p:cNvPr id="16388" name="Picture 4" descr="http://vse-o-rebenke.ru/wp-content/uploads/2013/12/%D0%9B%D0%B8%D1%87%D0%BD%D0%B0%D1%8F-%D0%B3%D0%B8%D0%B3%D0%B8%D0%B5%D0%BD%D0%B0-%D0%B4%D0%B5%D1%82%D0%B5%D0%B9-300x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0"/>
            <a:ext cx="2857500" cy="2204863"/>
          </a:xfrm>
          <a:prstGeom prst="rect">
            <a:avLst/>
          </a:prstGeom>
          <a:noFill/>
        </p:spPr>
      </p:pic>
      <p:pic>
        <p:nvPicPr>
          <p:cNvPr id="16390" name="Picture 6" descr="https://encrypted-tbn0.gstatic.com/images?q=tbn:ANd9GcRhYy6z9374GsLPDuD-zPKVWd9xZBg5wxHr8RhvaOLCjbU5vQ39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0648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512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Критерии оценки уровня сформированных культурно-гигиенических навыков у детей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1.Навыки мытья рук и личной гигиены включают умение: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-Мыть лицо, руки 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-Закатать рукава;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Взять мыло, намыливать до появления пены и смыть мыло;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Сухо вытереть руки, аккуратно весить полотенце в свою ячейку;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-Пользоваться расческой;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-Пользоваться носовым платком.</a:t>
            </a:r>
          </a:p>
          <a:p>
            <a:pPr marL="341313" indent="-341313">
              <a:spcBef>
                <a:spcPts val="3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2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2.Навыки опрятной еды включают умение :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-Правильное пользование столовой и чайной ложками, салфеткой;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-Не крошить хлеб;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Пережевывать пищу с закрытым ртом;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Не разговаривать с полным ртом;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-Тихо выходить по окончании еды из-за стола;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Говорить спасибо, выходя из за стола.</a:t>
            </a:r>
          </a:p>
          <a:p>
            <a:pPr marL="341313" indent="-341313">
              <a:spcBef>
                <a:spcPts val="3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2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3.Навыки снимания и надевания одежды в определенном порядке включают умение: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-Расстегнуть пуговицы, замок;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-Снять платье (рубашку, шорты);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-Аккуратно повесить;</a:t>
            </a:r>
          </a:p>
          <a:p>
            <a:pPr marL="341313" indent="-341313">
              <a:spcBef>
                <a:spcPts val="3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-Снять обувь, надеть в обратной последовательности.</a:t>
            </a:r>
          </a:p>
          <a:p>
            <a:pPr marL="341313" indent="-341313">
              <a:spcBef>
                <a:spcPts val="3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2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Формирование культурно-гигиенических навыков имеет три уровня: высокий, средний и низкий</a:t>
            </a:r>
          </a:p>
          <a:p>
            <a:pPr marL="341313" indent="-341313"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Низкий уровень – формирование навыка вызывает сильные затруднения;</a:t>
            </a:r>
          </a:p>
          <a:p>
            <a:pPr marL="341313" indent="-341313"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Средний уровень формирование навыка вызывает незначительные затруднения;</a:t>
            </a:r>
          </a:p>
          <a:p>
            <a:pPr marL="341313" indent="-341313"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Высокий уровень - формирование навыка не вызывает затруднения.</a:t>
            </a:r>
          </a:p>
          <a:p>
            <a:pPr marL="341313" indent="-341313"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Главным результатом при воспитании культурно-гигиенических навыков является овладение всеми навыками, характерными для младшего дошкольного возраста, которые являются основой для дальнейшего воспитания культурно-гигиенических навыков в среднем и старшем дошкольном возрасте.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19588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392613" y="835025"/>
            <a:ext cx="4572000" cy="492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000000"/>
                </a:solidFill>
                <a:latin typeface="Candara" charset="0"/>
              </a:rPr>
              <a:t>Вывод: </a:t>
            </a:r>
            <a:r>
              <a:rPr lang="ru-RU" dirty="0">
                <a:solidFill>
                  <a:srgbClr val="000000"/>
                </a:solidFill>
                <a:latin typeface="Candara" charset="0"/>
              </a:rPr>
              <a:t>как видно из диаграммы, у детей преобладает низкий уровень освоения культурно-гигиенических навыков. Дети не последовательны и не самостоятельны в действиях, многие не умеют, есть самостоятельно жидкую пищу. Игровой проект по воспитанию культурно-гигиенических навыков необходимо внедрить и реализовать.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Candara" charset="0"/>
              </a:rPr>
              <a:t>   </a:t>
            </a:r>
            <a:r>
              <a:rPr lang="ru-RU" dirty="0" err="1">
                <a:solidFill>
                  <a:srgbClr val="000000"/>
                </a:solidFill>
                <a:latin typeface="Candara" charset="0"/>
              </a:rPr>
              <a:t>Потешки</a:t>
            </a:r>
            <a:r>
              <a:rPr lang="ru-RU" dirty="0">
                <a:solidFill>
                  <a:srgbClr val="000000"/>
                </a:solidFill>
                <a:latin typeface="Candara" charset="0"/>
              </a:rPr>
              <a:t>, пословицы и поговорки, игры, которые вызывают доброжелательный смех детей, действуют на ребенка сильнее, чем замечания и наказания, способствуют установлению эмоционального контакта между детьми.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499</Words>
  <Application>Microsoft Office PowerPoint</Application>
  <PresentationFormat>Экран (4:3)</PresentationFormat>
  <Paragraphs>54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User</cp:lastModifiedBy>
  <cp:revision>16</cp:revision>
  <cp:lastPrinted>1601-01-01T00:00:00Z</cp:lastPrinted>
  <dcterms:created xsi:type="dcterms:W3CDTF">1601-01-01T00:00:00Z</dcterms:created>
  <dcterms:modified xsi:type="dcterms:W3CDTF">2014-02-18T07:43:14Z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