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Lst>
  <p:sldSz cx="6858000" cy="9144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31" name="PlaceHolder 2"/>
          <p:cNvSpPr>
            <a:spLocks noGrp="1"/>
          </p:cNvSpPr>
          <p:nvPr>
            <p:ph type="body"/>
          </p:nvPr>
        </p:nvSpPr>
        <p:spPr>
          <a:xfrm>
            <a:off x="343080" y="2580480"/>
            <a:ext cx="617184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32" name="PlaceHolder 3"/>
          <p:cNvSpPr>
            <a:spLocks noGrp="1"/>
          </p:cNvSpPr>
          <p:nvPr>
            <p:ph type="body"/>
          </p:nvPr>
        </p:nvSpPr>
        <p:spPr>
          <a:xfrm>
            <a:off x="343080" y="5637240"/>
            <a:ext cx="617184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34" name="PlaceHolder 2"/>
          <p:cNvSpPr>
            <a:spLocks noGrp="1"/>
          </p:cNvSpPr>
          <p:nvPr>
            <p:ph type="body"/>
          </p:nvPr>
        </p:nvSpPr>
        <p:spPr>
          <a:xfrm>
            <a:off x="343080" y="258048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35" name="PlaceHolder 3"/>
          <p:cNvSpPr>
            <a:spLocks noGrp="1"/>
          </p:cNvSpPr>
          <p:nvPr>
            <p:ph type="body"/>
          </p:nvPr>
        </p:nvSpPr>
        <p:spPr>
          <a:xfrm>
            <a:off x="3505680" y="258048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36" name="PlaceHolder 4"/>
          <p:cNvSpPr>
            <a:spLocks noGrp="1"/>
          </p:cNvSpPr>
          <p:nvPr>
            <p:ph type="body"/>
          </p:nvPr>
        </p:nvSpPr>
        <p:spPr>
          <a:xfrm>
            <a:off x="3505680" y="563724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37" name="PlaceHolder 5"/>
          <p:cNvSpPr>
            <a:spLocks noGrp="1"/>
          </p:cNvSpPr>
          <p:nvPr>
            <p:ph type="body"/>
          </p:nvPr>
        </p:nvSpPr>
        <p:spPr>
          <a:xfrm>
            <a:off x="343080" y="563724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39" name="PlaceHolder 2"/>
          <p:cNvSpPr>
            <a:spLocks noGrp="1"/>
          </p:cNvSpPr>
          <p:nvPr>
            <p:ph type="body"/>
          </p:nvPr>
        </p:nvSpPr>
        <p:spPr>
          <a:xfrm>
            <a:off x="343080" y="2580480"/>
            <a:ext cx="617184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40" name="PlaceHolder 3"/>
          <p:cNvSpPr>
            <a:spLocks noGrp="1"/>
          </p:cNvSpPr>
          <p:nvPr>
            <p:ph type="body"/>
          </p:nvPr>
        </p:nvSpPr>
        <p:spPr>
          <a:xfrm>
            <a:off x="343080" y="2580480"/>
            <a:ext cx="617184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pic>
        <p:nvPicPr>
          <p:cNvPr id="41" name="" descr=""/>
          <p:cNvPicPr/>
          <p:nvPr/>
        </p:nvPicPr>
        <p:blipFill>
          <a:blip r:embed="rId2"/>
          <a:stretch/>
        </p:blipFill>
        <p:spPr>
          <a:xfrm>
            <a:off x="343080" y="3044160"/>
            <a:ext cx="6171840" cy="4924080"/>
          </a:xfrm>
          <a:prstGeom prst="rect">
            <a:avLst/>
          </a:prstGeom>
          <a:ln>
            <a:noFill/>
          </a:ln>
        </p:spPr>
      </p:pic>
      <p:pic>
        <p:nvPicPr>
          <p:cNvPr id="42" name="" descr=""/>
          <p:cNvPicPr/>
          <p:nvPr/>
        </p:nvPicPr>
        <p:blipFill>
          <a:blip r:embed="rId3"/>
          <a:stretch/>
        </p:blipFill>
        <p:spPr>
          <a:xfrm>
            <a:off x="343080" y="3044160"/>
            <a:ext cx="6171840" cy="492408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10" name="PlaceHolder 2"/>
          <p:cNvSpPr>
            <a:spLocks noGrp="1"/>
          </p:cNvSpPr>
          <p:nvPr>
            <p:ph type="subTitle"/>
          </p:nvPr>
        </p:nvSpPr>
        <p:spPr>
          <a:xfrm>
            <a:off x="343080" y="2580480"/>
            <a:ext cx="6171840" cy="585180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12" name="PlaceHolder 2"/>
          <p:cNvSpPr>
            <a:spLocks noGrp="1"/>
          </p:cNvSpPr>
          <p:nvPr>
            <p:ph type="body"/>
          </p:nvPr>
        </p:nvSpPr>
        <p:spPr>
          <a:xfrm>
            <a:off x="343080" y="2580480"/>
            <a:ext cx="617184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14" name="PlaceHolder 2"/>
          <p:cNvSpPr>
            <a:spLocks noGrp="1"/>
          </p:cNvSpPr>
          <p:nvPr>
            <p:ph type="body"/>
          </p:nvPr>
        </p:nvSpPr>
        <p:spPr>
          <a:xfrm>
            <a:off x="343080" y="2580480"/>
            <a:ext cx="301176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15" name="PlaceHolder 3"/>
          <p:cNvSpPr>
            <a:spLocks noGrp="1"/>
          </p:cNvSpPr>
          <p:nvPr>
            <p:ph type="body"/>
          </p:nvPr>
        </p:nvSpPr>
        <p:spPr>
          <a:xfrm>
            <a:off x="3505680" y="2580480"/>
            <a:ext cx="301176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43080" y="938880"/>
            <a:ext cx="6171840" cy="7063560"/>
          </a:xfrm>
          <a:prstGeom prst="rect">
            <a:avLst/>
          </a:prstGeom>
        </p:spPr>
        <p:txBody>
          <a:bodyPr lIns="0" rIns="0" tIns="0" bIns="0" anchor="ctr"/>
          <a:p>
            <a:pPr algn="ctr"/>
            <a:endParaRPr b="0" lang="ru-RU"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19" name="PlaceHolder 2"/>
          <p:cNvSpPr>
            <a:spLocks noGrp="1"/>
          </p:cNvSpPr>
          <p:nvPr>
            <p:ph type="body"/>
          </p:nvPr>
        </p:nvSpPr>
        <p:spPr>
          <a:xfrm>
            <a:off x="343080" y="258048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20" name="PlaceHolder 3"/>
          <p:cNvSpPr>
            <a:spLocks noGrp="1"/>
          </p:cNvSpPr>
          <p:nvPr>
            <p:ph type="body"/>
          </p:nvPr>
        </p:nvSpPr>
        <p:spPr>
          <a:xfrm>
            <a:off x="343080" y="563724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21" name="PlaceHolder 4"/>
          <p:cNvSpPr>
            <a:spLocks noGrp="1"/>
          </p:cNvSpPr>
          <p:nvPr>
            <p:ph type="body"/>
          </p:nvPr>
        </p:nvSpPr>
        <p:spPr>
          <a:xfrm>
            <a:off x="3505680" y="2580480"/>
            <a:ext cx="301176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23" name="PlaceHolder 2"/>
          <p:cNvSpPr>
            <a:spLocks noGrp="1"/>
          </p:cNvSpPr>
          <p:nvPr>
            <p:ph type="body"/>
          </p:nvPr>
        </p:nvSpPr>
        <p:spPr>
          <a:xfrm>
            <a:off x="343080" y="2580480"/>
            <a:ext cx="3011760" cy="585180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24" name="PlaceHolder 3"/>
          <p:cNvSpPr>
            <a:spLocks noGrp="1"/>
          </p:cNvSpPr>
          <p:nvPr>
            <p:ph type="body"/>
          </p:nvPr>
        </p:nvSpPr>
        <p:spPr>
          <a:xfrm>
            <a:off x="3505680" y="258048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25" name="PlaceHolder 4"/>
          <p:cNvSpPr>
            <a:spLocks noGrp="1"/>
          </p:cNvSpPr>
          <p:nvPr>
            <p:ph type="body"/>
          </p:nvPr>
        </p:nvSpPr>
        <p:spPr>
          <a:xfrm>
            <a:off x="3505680" y="563724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43080" y="938880"/>
            <a:ext cx="6171840" cy="1523520"/>
          </a:xfrm>
          <a:prstGeom prst="rect">
            <a:avLst/>
          </a:prstGeom>
        </p:spPr>
        <p:txBody>
          <a:bodyPr lIns="0" rIns="0" tIns="0" bIns="0" anchor="ctr"/>
          <a:p>
            <a:endParaRPr b="0" lang="ru-RU" sz="1800" spc="-1" strike="noStrike">
              <a:solidFill>
                <a:srgbClr val="000000"/>
              </a:solidFill>
              <a:uFill>
                <a:solidFill>
                  <a:srgbClr val="ffffff"/>
                </a:solidFill>
              </a:uFill>
              <a:latin typeface="Constantia"/>
            </a:endParaRPr>
          </a:p>
        </p:txBody>
      </p:sp>
      <p:sp>
        <p:nvSpPr>
          <p:cNvPr id="27" name="PlaceHolder 2"/>
          <p:cNvSpPr>
            <a:spLocks noGrp="1"/>
          </p:cNvSpPr>
          <p:nvPr>
            <p:ph type="body"/>
          </p:nvPr>
        </p:nvSpPr>
        <p:spPr>
          <a:xfrm>
            <a:off x="343080" y="258048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28" name="PlaceHolder 3"/>
          <p:cNvSpPr>
            <a:spLocks noGrp="1"/>
          </p:cNvSpPr>
          <p:nvPr>
            <p:ph type="body"/>
          </p:nvPr>
        </p:nvSpPr>
        <p:spPr>
          <a:xfrm>
            <a:off x="3505680" y="2580480"/>
            <a:ext cx="301176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
        <p:nvSpPr>
          <p:cNvPr id="29" name="PlaceHolder 4"/>
          <p:cNvSpPr>
            <a:spLocks noGrp="1"/>
          </p:cNvSpPr>
          <p:nvPr>
            <p:ph type="body"/>
          </p:nvPr>
        </p:nvSpPr>
        <p:spPr>
          <a:xfrm>
            <a:off x="343080" y="5637240"/>
            <a:ext cx="6171840" cy="2791080"/>
          </a:xfrm>
          <a:prstGeom prst="rect">
            <a:avLst/>
          </a:prstGeom>
        </p:spPr>
        <p:txBody>
          <a:bodyPr lIns="0" rIns="0" tIns="0" bIns="0"/>
          <a:p>
            <a:endParaRPr b="0" lang="ru-RU" sz="2600" spc="-1" strike="noStrike">
              <a:solidFill>
                <a:srgbClr val="000000"/>
              </a:solidFill>
              <a:uFill>
                <a:solidFill>
                  <a:srgbClr val="ffffff"/>
                </a:solidFill>
              </a:uFill>
              <a:latin typeface="Constanti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a:off x="-7200" y="-9360"/>
            <a:ext cx="6872040" cy="138816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a:gradFill>
          <a:ln w="9360">
            <a:noFill/>
          </a:ln>
        </p:spPr>
        <p:style>
          <a:lnRef idx="0"/>
          <a:fillRef idx="0"/>
          <a:effectRef idx="0"/>
          <a:fontRef idx="minor"/>
        </p:style>
      </p:sp>
      <p:sp>
        <p:nvSpPr>
          <p:cNvPr id="1" name="CustomShape 2"/>
          <p:cNvSpPr/>
          <p:nvPr/>
        </p:nvSpPr>
        <p:spPr>
          <a:xfrm>
            <a:off x="3286080" y="-9360"/>
            <a:ext cx="3571560" cy="85068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16200000"/>
          </a:gradFill>
          <a:ln w="9360">
            <a:noFill/>
          </a:ln>
        </p:spPr>
        <p:style>
          <a:lnRef idx="0"/>
          <a:fillRef idx="0"/>
          <a:effectRef idx="0"/>
          <a:fontRef idx="minor"/>
        </p:style>
      </p:sp>
      <p:sp>
        <p:nvSpPr>
          <p:cNvPr id="2" name="CustomShape 3"/>
          <p:cNvSpPr/>
          <p:nvPr/>
        </p:nvSpPr>
        <p:spPr>
          <a:xfrm rot="21308400">
            <a:off x="2160" y="268920"/>
            <a:ext cx="6888960" cy="863280"/>
          </a:xfrm>
          <a:custGeom>
            <a:avLst/>
            <a:gdLst/>
            <a:ahLst/>
            <a:rect l="l" t="t" r="r" b="b"/>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800">
            <a:solidFill>
              <a:srgbClr val="09b7bf"/>
            </a:solidFill>
            <a:round/>
          </a:ln>
        </p:spPr>
        <p:style>
          <a:lnRef idx="0"/>
          <a:fillRef idx="0"/>
          <a:effectRef idx="0"/>
          <a:fontRef idx="minor"/>
        </p:style>
      </p:sp>
      <p:sp>
        <p:nvSpPr>
          <p:cNvPr id="3" name="CustomShape 4"/>
          <p:cNvSpPr/>
          <p:nvPr/>
        </p:nvSpPr>
        <p:spPr>
          <a:xfrm rot="21308400">
            <a:off x="1080" y="366840"/>
            <a:ext cx="6898320" cy="704880"/>
          </a:xfrm>
          <a:custGeom>
            <a:avLst/>
            <a:gdLst/>
            <a:ahLst/>
            <a:rect l="l" t="t" r="r" b="b"/>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360">
            <a:solidFill>
              <a:srgbClr val="0f6fc6"/>
            </a:solidFill>
            <a:round/>
          </a:ln>
        </p:spPr>
        <p:style>
          <a:lnRef idx="0"/>
          <a:fillRef idx="0"/>
          <a:effectRef idx="0"/>
          <a:fontRef idx="minor"/>
        </p:style>
      </p:sp>
      <p:sp>
        <p:nvSpPr>
          <p:cNvPr id="4" name="PlaceHolder 5"/>
          <p:cNvSpPr>
            <a:spLocks noGrp="1"/>
          </p:cNvSpPr>
          <p:nvPr>
            <p:ph type="title"/>
          </p:nvPr>
        </p:nvSpPr>
        <p:spPr>
          <a:xfrm>
            <a:off x="343080" y="938880"/>
            <a:ext cx="6171840" cy="1523520"/>
          </a:xfrm>
          <a:prstGeom prst="rect">
            <a:avLst/>
          </a:prstGeom>
        </p:spPr>
        <p:txBody>
          <a:bodyPr lIns="0" rIns="0" tIns="45000" bIns="0" anchor="b"/>
          <a:p>
            <a:pPr>
              <a:lnSpc>
                <a:spcPct val="100000"/>
              </a:lnSpc>
            </a:pPr>
            <a:r>
              <a:rPr b="0" lang="ru-RU" sz="5000" spc="-1" strike="noStrike">
                <a:solidFill>
                  <a:srgbClr val="04617b"/>
                </a:solidFill>
                <a:uFill>
                  <a:solidFill>
                    <a:srgbClr val="ffffff"/>
                  </a:solidFill>
                </a:uFill>
                <a:latin typeface="Calibri"/>
              </a:rPr>
              <a:t>Образец заголовка</a:t>
            </a:r>
            <a:endParaRPr b="0" lang="ru-RU" sz="1800" spc="-1" strike="noStrike">
              <a:solidFill>
                <a:srgbClr val="000000"/>
              </a:solidFill>
              <a:uFill>
                <a:solidFill>
                  <a:srgbClr val="ffffff"/>
                </a:solidFill>
              </a:uFill>
              <a:latin typeface="Constantia"/>
            </a:endParaRPr>
          </a:p>
        </p:txBody>
      </p:sp>
      <p:sp>
        <p:nvSpPr>
          <p:cNvPr id="5" name="PlaceHolder 6"/>
          <p:cNvSpPr>
            <a:spLocks noGrp="1"/>
          </p:cNvSpPr>
          <p:nvPr>
            <p:ph type="body"/>
          </p:nvPr>
        </p:nvSpPr>
        <p:spPr>
          <a:xfrm>
            <a:off x="343080" y="2580480"/>
            <a:ext cx="6171840" cy="5851800"/>
          </a:xfrm>
          <a:prstGeom prst="rect">
            <a:avLst/>
          </a:prstGeom>
        </p:spPr>
        <p:txBody>
          <a:bodyPr lIns="90000" rIns="90000" tIns="45000" bIns="45000"/>
          <a:p>
            <a:pPr marL="432000" indent="-324000">
              <a:buClr>
                <a:srgbClr val="000000"/>
              </a:buClr>
              <a:buSzPct val="45000"/>
              <a:buFont typeface="Wingdings" charset="2"/>
              <a:buChar char=""/>
            </a:pPr>
            <a:r>
              <a:rPr b="0" lang="ru-RU" sz="2600" spc="-1" strike="noStrike">
                <a:solidFill>
                  <a:srgbClr val="000000"/>
                </a:solidFill>
                <a:uFill>
                  <a:solidFill>
                    <a:srgbClr val="ffffff"/>
                  </a:solidFill>
                </a:uFill>
                <a:latin typeface="Constantia"/>
              </a:rPr>
              <a:t>Для правки структуры щёлкните мышью</a:t>
            </a:r>
            <a:endParaRPr b="0" lang="ru-RU" sz="2600" spc="-1" strike="noStrike">
              <a:solidFill>
                <a:srgbClr val="000000"/>
              </a:solidFill>
              <a:uFill>
                <a:solidFill>
                  <a:srgbClr val="ffffff"/>
                </a:solidFill>
              </a:uFill>
              <a:latin typeface="Constantia"/>
            </a:endParaRPr>
          </a:p>
          <a:p>
            <a:pPr lvl="1" marL="864000" indent="-324000">
              <a:buClr>
                <a:srgbClr val="000000"/>
              </a:buClr>
              <a:buSzPct val="75000"/>
              <a:buFont typeface="Symbol" charset="2"/>
              <a:buChar char=""/>
            </a:pPr>
            <a:r>
              <a:rPr b="0" lang="ru-RU" sz="2600" spc="-1" strike="noStrike">
                <a:solidFill>
                  <a:srgbClr val="000000"/>
                </a:solidFill>
                <a:uFill>
                  <a:solidFill>
                    <a:srgbClr val="ffffff"/>
                  </a:solidFill>
                </a:uFill>
                <a:latin typeface="Constantia"/>
              </a:rPr>
              <a:t>Второй уровень структуры</a:t>
            </a:r>
            <a:endParaRPr b="0" lang="ru-RU" sz="2600" spc="-1" strike="noStrike">
              <a:solidFill>
                <a:srgbClr val="000000"/>
              </a:solidFill>
              <a:uFill>
                <a:solidFill>
                  <a:srgbClr val="ffffff"/>
                </a:solidFill>
              </a:uFill>
              <a:latin typeface="Constantia"/>
            </a:endParaRPr>
          </a:p>
          <a:p>
            <a:pPr lvl="2" marL="1296000" indent="-288000">
              <a:buClr>
                <a:srgbClr val="000000"/>
              </a:buClr>
              <a:buSzPct val="45000"/>
              <a:buFont typeface="Wingdings" charset="2"/>
              <a:buChar char=""/>
            </a:pPr>
            <a:r>
              <a:rPr b="0" lang="ru-RU" sz="2600" spc="-1" strike="noStrike">
                <a:solidFill>
                  <a:srgbClr val="000000"/>
                </a:solidFill>
                <a:uFill>
                  <a:solidFill>
                    <a:srgbClr val="ffffff"/>
                  </a:solidFill>
                </a:uFill>
                <a:latin typeface="Constantia"/>
              </a:rPr>
              <a:t>Третий уровень структуры</a:t>
            </a:r>
            <a:endParaRPr b="0" lang="ru-RU" sz="2600" spc="-1" strike="noStrike">
              <a:solidFill>
                <a:srgbClr val="000000"/>
              </a:solidFill>
              <a:uFill>
                <a:solidFill>
                  <a:srgbClr val="ffffff"/>
                </a:solidFill>
              </a:uFill>
              <a:latin typeface="Constantia"/>
            </a:endParaRPr>
          </a:p>
          <a:p>
            <a:pPr lvl="3" marL="1728000" indent="-216000">
              <a:buClr>
                <a:srgbClr val="000000"/>
              </a:buClr>
              <a:buSzPct val="75000"/>
              <a:buFont typeface="Symbol" charset="2"/>
              <a:buChar char=""/>
            </a:pPr>
            <a:r>
              <a:rPr b="0" lang="ru-RU" sz="2600" spc="-1" strike="noStrike">
                <a:solidFill>
                  <a:srgbClr val="000000"/>
                </a:solidFill>
                <a:uFill>
                  <a:solidFill>
                    <a:srgbClr val="ffffff"/>
                  </a:solidFill>
                </a:uFill>
                <a:latin typeface="Constantia"/>
              </a:rPr>
              <a:t>Четвёртый уровень структуры</a:t>
            </a:r>
            <a:endParaRPr b="0" lang="ru-RU" sz="2600" spc="-1" strike="noStrike">
              <a:solidFill>
                <a:srgbClr val="000000"/>
              </a:solidFill>
              <a:uFill>
                <a:solidFill>
                  <a:srgbClr val="ffffff"/>
                </a:solidFill>
              </a:uFill>
              <a:latin typeface="Constantia"/>
            </a:endParaRPr>
          </a:p>
          <a:p>
            <a:pPr lvl="4" marL="2160000" indent="-216000">
              <a:buClr>
                <a:srgbClr val="000000"/>
              </a:buClr>
              <a:buSzPct val="45000"/>
              <a:buFont typeface="Wingdings" charset="2"/>
              <a:buChar char=""/>
            </a:pPr>
            <a:r>
              <a:rPr b="0" lang="ru-RU" sz="2600" spc="-1" strike="noStrike">
                <a:solidFill>
                  <a:srgbClr val="000000"/>
                </a:solidFill>
                <a:uFill>
                  <a:solidFill>
                    <a:srgbClr val="ffffff"/>
                  </a:solidFill>
                </a:uFill>
                <a:latin typeface="Constantia"/>
              </a:rPr>
              <a:t>Пятый уровень структуры</a:t>
            </a:r>
            <a:endParaRPr b="0" lang="ru-RU" sz="2600" spc="-1" strike="noStrike">
              <a:solidFill>
                <a:srgbClr val="000000"/>
              </a:solidFill>
              <a:uFill>
                <a:solidFill>
                  <a:srgbClr val="ffffff"/>
                </a:solidFill>
              </a:uFill>
              <a:latin typeface="Constantia"/>
            </a:endParaRPr>
          </a:p>
          <a:p>
            <a:pPr lvl="5" marL="2592000" indent="-216000">
              <a:buClr>
                <a:srgbClr val="000000"/>
              </a:buClr>
              <a:buSzPct val="45000"/>
              <a:buFont typeface="Wingdings" charset="2"/>
              <a:buChar char=""/>
            </a:pPr>
            <a:r>
              <a:rPr b="0" lang="ru-RU" sz="2600" spc="-1" strike="noStrike">
                <a:solidFill>
                  <a:srgbClr val="000000"/>
                </a:solidFill>
                <a:uFill>
                  <a:solidFill>
                    <a:srgbClr val="ffffff"/>
                  </a:solidFill>
                </a:uFill>
                <a:latin typeface="Constantia"/>
              </a:rPr>
              <a:t>Шестой уровень структуры</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2600" spc="-1" strike="noStrike">
                <a:solidFill>
                  <a:srgbClr val="000000"/>
                </a:solidFill>
                <a:uFill>
                  <a:solidFill>
                    <a:srgbClr val="ffffff"/>
                  </a:solidFill>
                </a:uFill>
                <a:latin typeface="Constantia"/>
              </a:rPr>
              <a:t>Седьмой уровень структурыОбразец текста</a:t>
            </a:r>
            <a:endParaRPr b="0" lang="ru-RU" sz="2600" spc="-1" strike="noStrike">
              <a:solidFill>
                <a:srgbClr val="000000"/>
              </a:solidFill>
              <a:uFill>
                <a:solidFill>
                  <a:srgbClr val="ffffff"/>
                </a:solidFill>
              </a:uFill>
              <a:latin typeface="Constantia"/>
            </a:endParaRPr>
          </a:p>
          <a:p>
            <a:pPr lvl="1" marL="640080" indent="-246600">
              <a:lnSpc>
                <a:spcPct val="100000"/>
              </a:lnSpc>
              <a:buClr>
                <a:srgbClr val="0f6fc6"/>
              </a:buClr>
              <a:buSzPct val="85000"/>
              <a:buFont typeface="Wingdings 2" charset="2"/>
              <a:buChar char=""/>
            </a:pPr>
            <a:r>
              <a:rPr b="0" lang="ru-RU" sz="2400" spc="-1" strike="noStrike">
                <a:solidFill>
                  <a:srgbClr val="000000"/>
                </a:solidFill>
                <a:uFill>
                  <a:solidFill>
                    <a:srgbClr val="ffffff"/>
                  </a:solidFill>
                </a:uFill>
                <a:latin typeface="Constantia"/>
              </a:rPr>
              <a:t>Второй уровень</a:t>
            </a:r>
            <a:endParaRPr b="0" lang="ru-RU" sz="2600" spc="-1" strike="noStrike">
              <a:solidFill>
                <a:srgbClr val="000000"/>
              </a:solidFill>
              <a:uFill>
                <a:solidFill>
                  <a:srgbClr val="ffffff"/>
                </a:solidFill>
              </a:uFill>
              <a:latin typeface="Constantia"/>
            </a:endParaRPr>
          </a:p>
          <a:p>
            <a:pPr lvl="2" marL="914400" indent="-246600">
              <a:lnSpc>
                <a:spcPct val="100000"/>
              </a:lnSpc>
              <a:buClr>
                <a:srgbClr val="009dd9"/>
              </a:buClr>
              <a:buSzPct val="70000"/>
              <a:buFont typeface="Wingdings 2" charset="2"/>
              <a:buChar char=""/>
            </a:pPr>
            <a:r>
              <a:rPr b="0" lang="ru-RU" sz="2100" spc="-1" strike="noStrike">
                <a:solidFill>
                  <a:srgbClr val="000000"/>
                </a:solidFill>
                <a:uFill>
                  <a:solidFill>
                    <a:srgbClr val="ffffff"/>
                  </a:solidFill>
                </a:uFill>
                <a:latin typeface="Constantia"/>
              </a:rPr>
              <a:t>Третий уровень</a:t>
            </a:r>
            <a:endParaRPr b="0" lang="ru-RU" sz="2600" spc="-1" strike="noStrike">
              <a:solidFill>
                <a:srgbClr val="000000"/>
              </a:solidFill>
              <a:uFill>
                <a:solidFill>
                  <a:srgbClr val="ffffff"/>
                </a:solidFill>
              </a:uFill>
              <a:latin typeface="Constantia"/>
            </a:endParaRPr>
          </a:p>
          <a:p>
            <a:pPr lvl="3" marL="1188720" indent="-209880">
              <a:lnSpc>
                <a:spcPct val="100000"/>
              </a:lnSpc>
              <a:buClr>
                <a:srgbClr val="0bd0d9"/>
              </a:buClr>
              <a:buSzPct val="65000"/>
              <a:buFont typeface="Wingdings 2" charset="2"/>
              <a:buChar char=""/>
            </a:pPr>
            <a:r>
              <a:rPr b="0" lang="ru-RU" sz="2000" spc="-1" strike="noStrike">
                <a:solidFill>
                  <a:srgbClr val="000000"/>
                </a:solidFill>
                <a:uFill>
                  <a:solidFill>
                    <a:srgbClr val="ffffff"/>
                  </a:solidFill>
                </a:uFill>
                <a:latin typeface="Constantia"/>
              </a:rPr>
              <a:t>Четвертый уровень</a:t>
            </a:r>
            <a:endParaRPr b="0" lang="ru-RU" sz="2600" spc="-1" strike="noStrike">
              <a:solidFill>
                <a:srgbClr val="000000"/>
              </a:solidFill>
              <a:uFill>
                <a:solidFill>
                  <a:srgbClr val="ffffff"/>
                </a:solidFill>
              </a:uFill>
              <a:latin typeface="Constantia"/>
            </a:endParaRPr>
          </a:p>
          <a:p>
            <a:pPr lvl="4" marL="1463040" indent="-209880">
              <a:lnSpc>
                <a:spcPct val="100000"/>
              </a:lnSpc>
              <a:buClr>
                <a:srgbClr val="10cf9b"/>
              </a:buClr>
              <a:buSzPct val="65000"/>
              <a:buFont typeface="Wingdings 2" charset="2"/>
              <a:buChar char=""/>
            </a:pPr>
            <a:r>
              <a:rPr b="0" lang="ru-RU" sz="2000" spc="-1" strike="noStrike">
                <a:solidFill>
                  <a:srgbClr val="000000"/>
                </a:solidFill>
                <a:uFill>
                  <a:solidFill>
                    <a:srgbClr val="ffffff"/>
                  </a:solidFill>
                </a:uFill>
                <a:latin typeface="Constantia"/>
              </a:rPr>
              <a:t>Пятый уровень</a:t>
            </a:r>
            <a:endParaRPr b="0" lang="ru-RU" sz="2600" spc="-1" strike="noStrike">
              <a:solidFill>
                <a:srgbClr val="000000"/>
              </a:solidFill>
              <a:uFill>
                <a:solidFill>
                  <a:srgbClr val="ffffff"/>
                </a:solidFill>
              </a:uFill>
              <a:latin typeface="Constantia"/>
            </a:endParaRPr>
          </a:p>
        </p:txBody>
      </p:sp>
      <p:sp>
        <p:nvSpPr>
          <p:cNvPr id="6" name="PlaceHolder 7"/>
          <p:cNvSpPr>
            <a:spLocks noGrp="1"/>
          </p:cNvSpPr>
          <p:nvPr>
            <p:ph type="dt"/>
          </p:nvPr>
        </p:nvSpPr>
        <p:spPr>
          <a:xfrm>
            <a:off x="343080" y="8475120"/>
            <a:ext cx="1599840" cy="486360"/>
          </a:xfrm>
          <a:prstGeom prst="rect">
            <a:avLst/>
          </a:prstGeom>
        </p:spPr>
        <p:txBody>
          <a:bodyPr lIns="0" rIns="0" tIns="0" bIns="0" anchor="b"/>
          <a:p>
            <a:pPr>
              <a:lnSpc>
                <a:spcPct val="100000"/>
              </a:lnSpc>
            </a:pPr>
            <a:r>
              <a:rPr b="0" lang="ru-RU" sz="1200" spc="-1" strike="noStrike">
                <a:solidFill>
                  <a:srgbClr val="035c75"/>
                </a:solidFill>
                <a:uFill>
                  <a:solidFill>
                    <a:srgbClr val="ffffff"/>
                  </a:solidFill>
                </a:uFill>
                <a:latin typeface="Constantia"/>
              </a:rPr>
              <a:t>3.10.16</a:t>
            </a:r>
            <a:endParaRPr b="0" lang="ru-RU" sz="1400" spc="-1" strike="noStrike">
              <a:solidFill>
                <a:srgbClr val="000000"/>
              </a:solidFill>
              <a:uFill>
                <a:solidFill>
                  <a:srgbClr val="ffffff"/>
                </a:solidFill>
              </a:uFill>
              <a:latin typeface="Times New Roman"/>
            </a:endParaRPr>
          </a:p>
        </p:txBody>
      </p:sp>
      <p:sp>
        <p:nvSpPr>
          <p:cNvPr id="7" name="PlaceHolder 8"/>
          <p:cNvSpPr>
            <a:spLocks noGrp="1"/>
          </p:cNvSpPr>
          <p:nvPr>
            <p:ph type="ftr"/>
          </p:nvPr>
        </p:nvSpPr>
        <p:spPr>
          <a:xfrm>
            <a:off x="2000160" y="8475120"/>
            <a:ext cx="2514240" cy="486360"/>
          </a:xfrm>
          <a:prstGeom prst="rect">
            <a:avLst/>
          </a:prstGeom>
        </p:spPr>
        <p:txBody>
          <a:bodyPr lIns="0" rIns="0" tIns="0" bIns="0" anchor="b"/>
          <a:p>
            <a:endParaRPr b="0" lang="ru-RU" sz="2400" spc="-1" strike="noStrike">
              <a:solidFill>
                <a:srgbClr val="000000"/>
              </a:solidFill>
              <a:uFill>
                <a:solidFill>
                  <a:srgbClr val="ffffff"/>
                </a:solidFill>
              </a:uFill>
              <a:latin typeface="Times New Roman"/>
            </a:endParaRPr>
          </a:p>
        </p:txBody>
      </p:sp>
      <p:sp>
        <p:nvSpPr>
          <p:cNvPr id="8" name="PlaceHolder 9"/>
          <p:cNvSpPr>
            <a:spLocks noGrp="1"/>
          </p:cNvSpPr>
          <p:nvPr>
            <p:ph type="sldNum"/>
          </p:nvPr>
        </p:nvSpPr>
        <p:spPr>
          <a:xfrm>
            <a:off x="5943600" y="8475120"/>
            <a:ext cx="571320" cy="486360"/>
          </a:xfrm>
          <a:prstGeom prst="rect">
            <a:avLst/>
          </a:prstGeom>
        </p:spPr>
        <p:txBody>
          <a:bodyPr lIns="0" rIns="0" tIns="0" bIns="0" anchor="b"/>
          <a:p>
            <a:pPr algn="r">
              <a:lnSpc>
                <a:spcPct val="100000"/>
              </a:lnSpc>
            </a:pPr>
            <a:fld id="{63C28D85-777A-4F16-A089-1A52B73C1572}" type="slidenum">
              <a:rPr b="0" lang="ru-RU" sz="1200" spc="-1" strike="noStrike">
                <a:solidFill>
                  <a:srgbClr val="035c75"/>
                </a:solidFill>
                <a:uFill>
                  <a:solidFill>
                    <a:srgbClr val="ffffff"/>
                  </a:solidFill>
                </a:uFill>
                <a:latin typeface="Constantia"/>
              </a:rPr>
              <a:t>&lt;номер&gt;</a:t>
            </a:fld>
            <a:endParaRPr b="0" lang="ru-RU"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285840" y="857160"/>
            <a:ext cx="6171840" cy="1523520"/>
          </a:xfrm>
          <a:prstGeom prst="rect">
            <a:avLst/>
          </a:prstGeom>
          <a:noFill/>
          <a:ln>
            <a:noFill/>
          </a:ln>
        </p:spPr>
        <p:txBody>
          <a:bodyPr lIns="0" rIns="0" tIns="45000" bIns="0" anchor="b"/>
          <a:p>
            <a:pPr algn="ctr">
              <a:lnSpc>
                <a:spcPct val="100000"/>
              </a:lnSpc>
            </a:pPr>
            <a:r>
              <a:rPr b="0" lang="ru-RU" sz="5000" spc="-1" strike="noStrike">
                <a:solidFill>
                  <a:srgbClr val="ff0000"/>
                </a:solidFill>
                <a:uFill>
                  <a:solidFill>
                    <a:srgbClr val="ffffff"/>
                  </a:solidFill>
                </a:uFill>
                <a:latin typeface="Calibri"/>
              </a:rPr>
              <a:t>ИННОВАЦИОННЫЙ</a:t>
            </a:r>
            <a:r>
              <a:rPr b="0" lang="ru-RU" sz="5000" spc="-1" strike="noStrike">
                <a:solidFill>
                  <a:srgbClr val="ff0000"/>
                </a:solidFill>
                <a:uFill>
                  <a:solidFill>
                    <a:srgbClr val="ffffff"/>
                  </a:solidFill>
                </a:uFill>
                <a:latin typeface="Calibri"/>
              </a:rPr>
              <a:t>
</a:t>
            </a:r>
            <a:r>
              <a:rPr b="0" lang="ru-RU" sz="5000" spc="-1" strike="noStrike">
                <a:solidFill>
                  <a:srgbClr val="ff0000"/>
                </a:solidFill>
                <a:uFill>
                  <a:solidFill>
                    <a:srgbClr val="ffffff"/>
                  </a:solidFill>
                </a:uFill>
                <a:latin typeface="Calibri"/>
              </a:rPr>
              <a:t>ОПЫТ </a:t>
            </a:r>
            <a:endParaRPr b="0" lang="ru-RU" sz="1800" spc="-1" strike="noStrike">
              <a:solidFill>
                <a:srgbClr val="000000"/>
              </a:solidFill>
              <a:uFill>
                <a:solidFill>
                  <a:srgbClr val="ffffff"/>
                </a:solidFill>
              </a:uFill>
              <a:latin typeface="Constantia"/>
            </a:endParaRPr>
          </a:p>
        </p:txBody>
      </p:sp>
      <p:sp>
        <p:nvSpPr>
          <p:cNvPr id="44" name="TextShape 2"/>
          <p:cNvSpPr txBox="1"/>
          <p:nvPr/>
        </p:nvSpPr>
        <p:spPr>
          <a:xfrm>
            <a:off x="343080" y="2580480"/>
            <a:ext cx="6171840" cy="5851800"/>
          </a:xfrm>
          <a:prstGeom prst="rect">
            <a:avLst/>
          </a:prstGeom>
          <a:noFill/>
          <a:ln>
            <a:noFill/>
          </a:ln>
        </p:spPr>
        <p:txBody>
          <a:bodyPr lIns="90000" rIns="90000" tIns="45000" bIns="45000"/>
          <a:p>
            <a:pPr marL="274320" indent="-273960" algn="ctr">
              <a:lnSpc>
                <a:spcPct val="100000"/>
              </a:lnSpc>
            </a:pPr>
            <a:r>
              <a:rPr b="0" lang="ru-RU" sz="2600" spc="-1" strike="noStrike">
                <a:solidFill>
                  <a:srgbClr val="000000"/>
                </a:solidFill>
                <a:uFill>
                  <a:solidFill>
                    <a:srgbClr val="ffffff"/>
                  </a:solidFill>
                </a:uFill>
                <a:latin typeface="Constantia"/>
              </a:rPr>
              <a:t>по   теме: </a:t>
            </a:r>
            <a:endParaRPr b="0" lang="ru-RU" sz="2600" spc="-1" strike="noStrike">
              <a:solidFill>
                <a:srgbClr val="000000"/>
              </a:solidFill>
              <a:uFill>
                <a:solidFill>
                  <a:srgbClr val="ffffff"/>
                </a:solidFill>
              </a:uFill>
              <a:latin typeface="Constantia"/>
            </a:endParaRPr>
          </a:p>
          <a:p>
            <a:pPr marL="274320" indent="-273960" algn="ctr">
              <a:lnSpc>
                <a:spcPct val="100000"/>
              </a:lnSpc>
            </a:pPr>
            <a:r>
              <a:rPr b="0" lang="ru-RU" sz="2600" spc="-1" strike="noStrike">
                <a:solidFill>
                  <a:srgbClr val="002060"/>
                </a:solidFill>
                <a:uFill>
                  <a:solidFill>
                    <a:srgbClr val="ffffff"/>
                  </a:solidFill>
                </a:uFill>
                <a:latin typeface="Constantia"/>
              </a:rPr>
              <a:t> </a:t>
            </a:r>
            <a:r>
              <a:rPr b="0" lang="ru-RU" sz="2600" spc="-1" strike="noStrike">
                <a:solidFill>
                  <a:srgbClr val="002060"/>
                </a:solidFill>
                <a:uFill>
                  <a:solidFill>
                    <a:srgbClr val="ffffff"/>
                  </a:solidFill>
                </a:uFill>
                <a:latin typeface="Constantia"/>
              </a:rPr>
              <a:t>« РАЗВИТИЕ МЕЛКОЙ МОТОРИКИ   У  ДЕТЕЙ СТАРШЕГО </a:t>
            </a:r>
            <a:r>
              <a:rPr b="0" lang="ru-RU" sz="2600" spc="-1" strike="noStrike">
                <a:solidFill>
                  <a:srgbClr val="002060"/>
                </a:solidFill>
                <a:uFill>
                  <a:solidFill>
                    <a:srgbClr val="ffffff"/>
                  </a:solidFill>
                </a:uFill>
                <a:latin typeface="Constantia"/>
              </a:rPr>
              <a:t>
</a:t>
            </a:r>
            <a:r>
              <a:rPr b="0" lang="ru-RU" sz="2600" spc="-1" strike="noStrike">
                <a:solidFill>
                  <a:srgbClr val="002060"/>
                </a:solidFill>
                <a:uFill>
                  <a:solidFill>
                    <a:srgbClr val="ffffff"/>
                  </a:solidFill>
                </a:uFill>
                <a:latin typeface="Constantia"/>
              </a:rPr>
              <a:t>ДОШКОЛЬНОГО  ВОЗРАСТА С РЕЧЕВЫМИ НАРУШЕНИЯМИ»</a:t>
            </a:r>
            <a:endParaRPr b="0" lang="ru-RU" sz="2600" spc="-1" strike="noStrike">
              <a:solidFill>
                <a:srgbClr val="000000"/>
              </a:solidFill>
              <a:uFill>
                <a:solidFill>
                  <a:srgbClr val="ffffff"/>
                </a:solidFill>
              </a:uFill>
              <a:latin typeface="Constantia"/>
            </a:endParaRPr>
          </a:p>
          <a:p>
            <a:pPr marL="274320" indent="-273960" algn="ctr">
              <a:lnSpc>
                <a:spcPct val="100000"/>
              </a:lnSpc>
            </a:pPr>
            <a:endParaRPr b="0" lang="ru-RU" sz="2600" spc="-1" strike="noStrike">
              <a:solidFill>
                <a:srgbClr val="000000"/>
              </a:solidFill>
              <a:uFill>
                <a:solidFill>
                  <a:srgbClr val="ffffff"/>
                </a:solidFill>
              </a:uFill>
              <a:latin typeface="Constantia"/>
            </a:endParaRPr>
          </a:p>
          <a:p>
            <a:pPr marL="274320" indent="-273960" algn="ctr">
              <a:lnSpc>
                <a:spcPct val="100000"/>
              </a:lnSpc>
            </a:pPr>
            <a:endParaRPr b="0" lang="ru-RU" sz="2600" spc="-1" strike="noStrike">
              <a:solidFill>
                <a:srgbClr val="000000"/>
              </a:solidFill>
              <a:uFill>
                <a:solidFill>
                  <a:srgbClr val="ffffff"/>
                </a:solidFill>
              </a:uFill>
              <a:latin typeface="Constantia"/>
            </a:endParaRPr>
          </a:p>
          <a:p>
            <a:pPr marL="274320" indent="-273960" algn="ctr">
              <a:lnSpc>
                <a:spcPct val="100000"/>
              </a:lnSpc>
            </a:pPr>
            <a:r>
              <a:rPr b="0" lang="ru-RU" sz="2600" spc="-1" strike="noStrike">
                <a:solidFill>
                  <a:srgbClr val="000000"/>
                </a:solidFill>
                <a:uFill>
                  <a:solidFill>
                    <a:srgbClr val="ffffff"/>
                  </a:solidFill>
                </a:uFill>
                <a:latin typeface="Constantia"/>
              </a:rPr>
              <a:t>Учителя-логопеда</a:t>
            </a:r>
            <a:endParaRPr b="0" lang="ru-RU" sz="2600" spc="-1" strike="noStrike">
              <a:solidFill>
                <a:srgbClr val="000000"/>
              </a:solidFill>
              <a:uFill>
                <a:solidFill>
                  <a:srgbClr val="ffffff"/>
                </a:solidFill>
              </a:uFill>
              <a:latin typeface="Constantia"/>
            </a:endParaRPr>
          </a:p>
          <a:p>
            <a:pPr marL="274320" indent="-273960" algn="ctr">
              <a:lnSpc>
                <a:spcPct val="100000"/>
              </a:lnSpc>
            </a:pPr>
            <a:r>
              <a:rPr b="0" lang="ru-RU" sz="2600" spc="-1" strike="noStrike">
                <a:solidFill>
                  <a:srgbClr val="000000"/>
                </a:solidFill>
                <a:uFill>
                  <a:solidFill>
                    <a:srgbClr val="ffffff"/>
                  </a:solidFill>
                </a:uFill>
                <a:latin typeface="Constantia"/>
              </a:rPr>
              <a:t>Сакалкиной Н.В.</a:t>
            </a:r>
            <a:endParaRPr b="0" lang="ru-RU" sz="2600" spc="-1" strike="noStrike">
              <a:solidFill>
                <a:srgbClr val="000000"/>
              </a:solidFill>
              <a:uFill>
                <a:solidFill>
                  <a:srgbClr val="ffffff"/>
                </a:solidFill>
              </a:uFill>
              <a:latin typeface="Constantia"/>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343080" y="285840"/>
            <a:ext cx="6171840" cy="8857800"/>
          </a:xfrm>
          <a:prstGeom prst="rect">
            <a:avLst/>
          </a:prstGeom>
          <a:noFill/>
          <a:ln>
            <a:noFill/>
          </a:ln>
        </p:spPr>
        <p:txBody>
          <a:bodyPr lIns="90000" rIns="90000" tIns="45000" bIns="45000"/>
          <a:p>
            <a:pPr marL="274320" indent="-273960">
              <a:lnSpc>
                <a:spcPct val="100000"/>
              </a:lnSpc>
            </a:pPr>
            <a:r>
              <a:rPr b="1" lang="ru-RU" sz="2600" spc="-1" strike="noStrike">
                <a:solidFill>
                  <a:srgbClr val="c00000"/>
                </a:solidFill>
                <a:uFill>
                  <a:solidFill>
                    <a:srgbClr val="ffffff"/>
                  </a:solidFill>
                </a:uFill>
                <a:latin typeface="Times New Roman"/>
              </a:rPr>
              <a:t>       </a:t>
            </a:r>
            <a:r>
              <a:rPr b="1" lang="ru-RU" sz="3600" spc="-1" strike="noStrike">
                <a:solidFill>
                  <a:srgbClr val="c00000"/>
                </a:solidFill>
                <a:uFill>
                  <a:solidFill>
                    <a:srgbClr val="ffffff"/>
                  </a:solidFill>
                </a:uFill>
                <a:latin typeface="Times New Roman"/>
              </a:rPr>
              <a:t>Актуальность</a:t>
            </a:r>
            <a:r>
              <a:rPr b="1" lang="ru-RU" sz="3600" spc="-1" strike="noStrike">
                <a:solidFill>
                  <a:srgbClr val="000000"/>
                </a:solidFill>
                <a:uFill>
                  <a:solidFill>
                    <a:srgbClr val="ffffff"/>
                  </a:solidFill>
                </a:uFill>
                <a:latin typeface="Times New Roman"/>
              </a:rPr>
              <a:t> </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2200" spc="-1" strike="noStrike">
                <a:solidFill>
                  <a:srgbClr val="000000"/>
                </a:solidFill>
                <a:uFill>
                  <a:solidFill>
                    <a:srgbClr val="ffffff"/>
                  </a:solidFill>
                </a:uFill>
                <a:latin typeface="Times New Roman"/>
              </a:rPr>
              <a:t>        </a:t>
            </a:r>
            <a:r>
              <a:rPr b="0" lang="ru-RU" sz="2200" spc="-1" strike="noStrike">
                <a:solidFill>
                  <a:srgbClr val="000000"/>
                </a:solidFill>
                <a:uFill>
                  <a:solidFill>
                    <a:srgbClr val="ffffff"/>
                  </a:solidFill>
                </a:uFill>
                <a:latin typeface="Times New Roman"/>
              </a:rPr>
              <a:t>Данной темы заключается в том, что развитие моторики у детей дошкольного возраста позволяет сформировать координацию движений пальцев рук, развить речевую деятельность и подготовить ребёнка к школе. Чем выше двигательная активность ребёнка, тем лучше развивается его речь. Взаимосвязь общей и речевой моторики изучена и подтверждена исследованиями многих крупнейших ученых, таких как И.П. Павлов, А.А. Леонтьев, А.Р. Лурия. Известный исследователь детской речи М.М. Кольцова пишет: «Движение пальцев рук исторически, в ходе развития человечества, оказались тесно связанными с речевой функцией». Наш соотечественник и педагог В. Сухомлинский писал:  «Источники способностей и дарований детей – на кончиках их пальцев. От пальцев, образно говоря, идут тончайшие ручейки, которые питают источник творческой мысли». На раннем  этапе развития  ребёнок овладевает двигательными умениями и навыками, развивается координация движений. Формирование движений происходит при участии речи. Точное динамическое выполнение упражнений ног, туловища, рук, головы подготавливает совершенствование движений артикулярных органов: губ, языка, нижней челюсти . Особенно тесно связано со становлением речи развитие тонких движений пальцев рук. Сначала развиваются тонкие движения пальцев рук, затем появляется артикуляция слогов; все последующее совершенствование речевых реакций стоит в прямой зависимости от степени тренировки движений пальцев. Таким образом, «есть все основания рассматривать кисть руки как орган речи – такой же, как артикуляционный аппарат. С этой точки зрения проекция руки есть ещё одна речевая зона мозга». Наукой доказано существование связи между развитием мелкой моторики и логическим мышлением, памятью, интеллектом и речью у детей.  В.В. Цвынтарный также выводит прямую зависимость зрелости речи ребенка от степени подвижности пальцев рук: «Если развитие движения пальцев отстает, то задерживается речевое развитие». Поэтому он рекомендовал стимулировать речевое развитие детей путем тренировки движений пальцев рук. </a:t>
            </a:r>
            <a:r>
              <a:rPr b="0" lang="ru-RU" sz="2200" spc="-1" strike="noStrike">
                <a:solidFill>
                  <a:srgbClr val="000000"/>
                </a:solidFill>
                <a:uFill>
                  <a:solidFill>
                    <a:srgbClr val="ffffff"/>
                  </a:solidFill>
                </a:uFill>
                <a:latin typeface="Times New Roman"/>
              </a:rPr>
              <a:t>
</a:t>
            </a:r>
            <a:r>
              <a:rPr b="0" lang="ru-RU" sz="2200" spc="-1" strike="noStrike">
                <a:solidFill>
                  <a:srgbClr val="000000"/>
                </a:solidFill>
                <a:uFill>
                  <a:solidFill>
                    <a:srgbClr val="ffffff"/>
                  </a:solidFill>
                </a:uFill>
                <a:latin typeface="Times New Roman"/>
              </a:rPr>
              <a:t>                  На основе обследования детей была выявлена следующая закономерность: если развитие движений пальцев рук соответствует возрасту, то и речевое развитие находится в пределах нормы; если развитие движений пальцев отстает, то задерживается и речевое развитие, хотя общая моторика при этом может быть нормальной .</a:t>
            </a:r>
            <a:r>
              <a:rPr b="0" lang="ru-RU" sz="2200" spc="-1" strike="noStrike">
                <a:solidFill>
                  <a:srgbClr val="000000"/>
                </a:solidFill>
                <a:uFill>
                  <a:solidFill>
                    <a:srgbClr val="ffffff"/>
                  </a:solidFill>
                </a:uFill>
                <a:latin typeface="Times New Roman"/>
              </a:rPr>
              <a:t>
</a:t>
            </a:r>
            <a:r>
              <a:rPr b="0" lang="ru-RU" sz="2200" spc="-1" strike="noStrike">
                <a:solidFill>
                  <a:srgbClr val="000000"/>
                </a:solidFill>
                <a:uFill>
                  <a:solidFill>
                    <a:srgbClr val="ffffff"/>
                  </a:solidFill>
                </a:uFill>
                <a:latin typeface="Times New Roman"/>
              </a:rPr>
              <a:t>
</a:t>
            </a:r>
            <a:r>
              <a:rPr b="0" lang="ru-RU" sz="2200" spc="-1" strike="noStrike">
                <a:solidFill>
                  <a:srgbClr val="000000"/>
                </a:solidFill>
                <a:uFill>
                  <a:solidFill>
                    <a:srgbClr val="ffffff"/>
                  </a:solidFill>
                </a:uFill>
                <a:latin typeface="Times New Roman"/>
              </a:rPr>
              <a:t>              </a:t>
            </a:r>
            <a:r>
              <a:rPr b="0" lang="ru-RU" sz="2200" spc="-1" strike="noStrike">
                <a:solidFill>
                  <a:srgbClr val="000000"/>
                </a:solidFill>
                <a:uFill>
                  <a:solidFill>
                    <a:srgbClr val="ffffff"/>
                  </a:solidFill>
                </a:uFill>
                <a:latin typeface="Times New Roman"/>
                <a:ea typeface="Times New Roman"/>
              </a:rPr>
              <a:t>Изучив и апробировав опыт работы других логопедов, дефектологов по развитию мелкой моторики, методические рекомендации Т. А. Ткаченко, В.В.Конаваленко ,  пришла к выводу, что использование игр, упражнений ,  гимнастики,   массажа,  повышают качество подготовки к обучению в школе.</a:t>
            </a:r>
            <a:r>
              <a:rPr b="0" lang="ru-RU" sz="2200" spc="-1" strike="noStrike">
                <a:solidFill>
                  <a:srgbClr val="000000"/>
                </a:solidFill>
                <a:uFill>
                  <a:solidFill>
                    <a:srgbClr val="ffffff"/>
                  </a:solidFill>
                </a:uFill>
                <a:latin typeface="Times New Roman"/>
                <a:ea typeface="Times New Roman"/>
              </a:rPr>
              <a:t>
</a:t>
            </a:r>
            <a:r>
              <a:rPr b="0" lang="ru-RU" sz="2200" spc="-1" strike="noStrike">
                <a:solidFill>
                  <a:srgbClr val="000000"/>
                </a:solidFill>
                <a:uFill>
                  <a:solidFill>
                    <a:srgbClr val="ffffff"/>
                  </a:solidFill>
                </a:uFill>
                <a:latin typeface="Times New Roman"/>
                <a:ea typeface="Times New Roman"/>
              </a:rPr>
              <a:t>
</a:t>
            </a:r>
            <a:r>
              <a:rPr b="0" lang="ru-RU" sz="2200" spc="-1" strike="noStrike">
                <a:solidFill>
                  <a:srgbClr val="000000"/>
                </a:solidFill>
                <a:uFill>
                  <a:solidFill>
                    <a:srgbClr val="ffffff"/>
                  </a:solidFill>
                </a:uFill>
                <a:latin typeface="Times New Roman"/>
                <a:ea typeface="Times New Roman"/>
              </a:rPr>
              <a:t>           Таким образом, из всего вышесказанного можно сделать вывод, что дети с речевыми нарушениями имеют в разной степени моторную недостаточность, а так же отклонения в развитии движений пальцев рук, так как они тесно связаны с речевой функцией. Важность проблемы вызвала необходимость разработать технологию развития мелкой мускулатуры пальцев рук у детей.  А раннее  выявление  детей с речевыми нарушениями и оказание им логопедической помощи в специально организованных условиях помогает корреггировать речевую функцию у дошкольников, предотвращая возникновение дисграфии .</a:t>
            </a:r>
            <a:r>
              <a:rPr b="0" lang="ru-RU" sz="2200" spc="-1" strike="noStrike">
                <a:solidFill>
                  <a:srgbClr val="000000"/>
                </a:solidFill>
                <a:uFill>
                  <a:solidFill>
                    <a:srgbClr val="ffffff"/>
                  </a:solidFill>
                </a:uFill>
                <a:latin typeface="Times New Roman"/>
                <a:ea typeface="Times New Roman"/>
              </a:rPr>
              <a:t>
</a:t>
            </a:r>
            <a:r>
              <a:rPr b="0" lang="ru-RU" sz="2200" spc="-1" strike="noStrike">
                <a:solidFill>
                  <a:srgbClr val="000000"/>
                </a:solidFill>
                <a:uFill>
                  <a:solidFill>
                    <a:srgbClr val="ffffff"/>
                  </a:solidFill>
                </a:uFill>
                <a:latin typeface="Times New Roman"/>
                <a:ea typeface="Times New Roman"/>
              </a:rPr>
              <a:t>
</a:t>
            </a:r>
            <a:r>
              <a:rPr b="0" lang="ru-RU" sz="2200" spc="-1" strike="noStrike">
                <a:solidFill>
                  <a:srgbClr val="c00000"/>
                </a:solidFill>
                <a:uFill>
                  <a:solidFill>
                    <a:srgbClr val="ffffff"/>
                  </a:solidFill>
                </a:uFill>
                <a:latin typeface="Times New Roman"/>
                <a:ea typeface="Times New Roman"/>
              </a:rPr>
              <a:t>           </a:t>
            </a:r>
            <a:r>
              <a:rPr b="1" lang="ru-RU" sz="3600" spc="-1" strike="noStrike">
                <a:solidFill>
                  <a:srgbClr val="c00000"/>
                </a:solidFill>
                <a:uFill>
                  <a:solidFill>
                    <a:srgbClr val="ffffff"/>
                  </a:solidFill>
                </a:uFill>
                <a:latin typeface="Times New Roman"/>
                <a:ea typeface="Times New Roman"/>
              </a:rPr>
              <a:t>Практическая значимость </a:t>
            </a:r>
            <a:r>
              <a:rPr b="0" lang="ru-RU" sz="2200" spc="-1" strike="noStrike">
                <a:solidFill>
                  <a:srgbClr val="000000"/>
                </a:solidFill>
                <a:uFill>
                  <a:solidFill>
                    <a:srgbClr val="ffffff"/>
                  </a:solidFill>
                </a:uFill>
                <a:latin typeface="Times New Roman"/>
                <a:ea typeface="Times New Roman"/>
              </a:rPr>
              <a:t>опыта заключается в том, что систематизированный материал, основанный на использовании различных дидактических игр и упражнений, влияющих на развитие мелкой моторики, может представлять интерес для учителей-логопедов, дефектологов, воспитателей, работающих с детьми дошкольного возраста имеющих речевые нарушения и их родителей в процессе совместной деятельности.</a:t>
            </a:r>
            <a:r>
              <a:rPr b="0" lang="ru-RU" sz="2200" spc="-1" strike="noStrike">
                <a:solidFill>
                  <a:srgbClr val="000000"/>
                </a:solidFill>
                <a:uFill>
                  <a:solidFill>
                    <a:srgbClr val="ffffff"/>
                  </a:solidFill>
                </a:uFill>
                <a:latin typeface="Times New Roman"/>
                <a:ea typeface="Times New Roman"/>
              </a:rPr>
              <a:t>
</a:t>
            </a:r>
            <a:r>
              <a:rPr b="0" lang="ru-RU" sz="2200" spc="-1" strike="noStrike">
                <a:solidFill>
                  <a:srgbClr val="000000"/>
                </a:solidFill>
                <a:uFill>
                  <a:solidFill>
                    <a:srgbClr val="ffffff"/>
                  </a:solidFill>
                </a:uFill>
                <a:latin typeface="Times New Roman"/>
                <a:ea typeface="Times New Roman"/>
              </a:rPr>
              <a:t>
</a:t>
            </a:r>
            <a:r>
              <a:rPr b="0" lang="ru-RU" sz="2200" spc="-1" strike="noStrike">
                <a:solidFill>
                  <a:srgbClr val="000000"/>
                </a:solidFill>
                <a:uFill>
                  <a:solidFill>
                    <a:srgbClr val="ffffff"/>
                  </a:solidFill>
                </a:uFill>
                <a:latin typeface="Times New Roman"/>
                <a:ea typeface="Times New Roman"/>
              </a:rPr>
              <a:t>
</a:t>
            </a:r>
            <a:endParaRPr b="0" lang="ru-RU" sz="2600" spc="-1" strike="noStrike">
              <a:solidFill>
                <a:srgbClr val="000000"/>
              </a:solidFill>
              <a:uFill>
                <a:solidFill>
                  <a:srgbClr val="ffffff"/>
                </a:solidFill>
              </a:uFill>
              <a:latin typeface="Constantia"/>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357120" y="357120"/>
            <a:ext cx="6143400" cy="5749200"/>
          </a:xfrm>
          <a:prstGeom prst="rect">
            <a:avLst/>
          </a:prstGeom>
          <a:noFill/>
          <a:ln>
            <a:noFill/>
          </a:ln>
        </p:spPr>
        <p:style>
          <a:lnRef idx="0"/>
          <a:fillRef idx="0"/>
          <a:effectRef idx="0"/>
          <a:fontRef idx="minor"/>
        </p:style>
        <p:txBody>
          <a:bodyPr lIns="90000" rIns="90000" tIns="45000" bIns="45000"/>
          <a:p>
            <a:pPr>
              <a:lnSpc>
                <a:spcPct val="100000"/>
              </a:lnSpc>
            </a:pPr>
            <a:r>
              <a:rPr b="1" lang="ru-RU" sz="2000" spc="-1" strike="noStrike">
                <a:solidFill>
                  <a:srgbClr val="c00000"/>
                </a:solidFill>
                <a:uFill>
                  <a:solidFill>
                    <a:srgbClr val="ffffff"/>
                  </a:solidFill>
                </a:uFill>
                <a:latin typeface="Times New Roman"/>
                <a:ea typeface="Times New Roman"/>
              </a:rPr>
              <a:t>Концептуальность</a:t>
            </a:r>
            <a:endParaRPr b="0" lang="ru-RU" sz="1800" spc="-1" strike="noStrike">
              <a:solidFill>
                <a:srgbClr val="000000"/>
              </a:solidFill>
              <a:uFill>
                <a:solidFill>
                  <a:srgbClr val="ffffff"/>
                </a:solidFill>
              </a:uFill>
              <a:latin typeface="Arial"/>
            </a:endParaRPr>
          </a:p>
          <a:p>
            <a:pPr>
              <a:lnSpc>
                <a:spcPct val="100000"/>
              </a:lnSpc>
            </a:pPr>
            <a:r>
              <a:rPr b="1" lang="ru-RU" sz="1600" spc="-1" strike="noStrike">
                <a:solidFill>
                  <a:srgbClr val="000000"/>
                </a:solidFill>
                <a:uFill>
                  <a:solidFill>
                    <a:srgbClr val="ffffff"/>
                  </a:solidFill>
                </a:uFill>
                <a:latin typeface="Times New Roman"/>
                <a:ea typeface="Times New Roman"/>
              </a:rPr>
              <a:t>Своеобразие и новизна опыта</a:t>
            </a:r>
            <a:r>
              <a:rPr b="0" lang="ru-RU" sz="1600" spc="-1" strike="noStrike">
                <a:solidFill>
                  <a:srgbClr val="000000"/>
                </a:solidFill>
                <a:uFill>
                  <a:solidFill>
                    <a:srgbClr val="ffffff"/>
                  </a:solidFill>
                </a:uFill>
                <a:latin typeface="Times New Roman"/>
                <a:ea typeface="Times New Roman"/>
              </a:rPr>
              <a:t> состоит в использовании на практике современных эффективных средств и приёмов в развитии тонких движений пальцев рук.</a:t>
            </a:r>
            <a:endParaRPr b="0" lang="ru-RU" sz="1800" spc="-1" strike="noStrike">
              <a:solidFill>
                <a:srgbClr val="000000"/>
              </a:solidFill>
              <a:uFill>
                <a:solidFill>
                  <a:srgbClr val="ffffff"/>
                </a:solidFill>
              </a:uFill>
              <a:latin typeface="Arial"/>
            </a:endParaRPr>
          </a:p>
          <a:p>
            <a:pPr>
              <a:lnSpc>
                <a:spcPct val="100000"/>
              </a:lnSpc>
            </a:pPr>
            <a:r>
              <a:rPr b="1" lang="ru-RU" sz="1600" spc="-1" strike="noStrike">
                <a:solidFill>
                  <a:srgbClr val="000000"/>
                </a:solidFill>
                <a:uFill>
                  <a:solidFill>
                    <a:srgbClr val="ffffff"/>
                  </a:solidFill>
                </a:uFill>
                <a:latin typeface="Times New Roman"/>
                <a:ea typeface="Times New Roman"/>
              </a:rPr>
              <a:t>Цель</a:t>
            </a:r>
            <a:r>
              <a:rPr b="0" lang="ru-RU" sz="1600" spc="-1" strike="noStrike">
                <a:solidFill>
                  <a:srgbClr val="000000"/>
                </a:solidFill>
                <a:uFill>
                  <a:solidFill>
                    <a:srgbClr val="ffffff"/>
                  </a:solidFill>
                </a:uFill>
                <a:latin typeface="Times New Roman"/>
                <a:ea typeface="Times New Roman"/>
              </a:rPr>
              <a:t>: создание системы работы по коррекции мелкой моторики рук, которая позволит полностью или частично восстановить двигательные навыки пальцев кистей рук , активизация познавательной и речемыслительной деятельности.</a:t>
            </a:r>
            <a:endParaRPr b="0" lang="ru-RU" sz="1800" spc="-1" strike="noStrike">
              <a:solidFill>
                <a:srgbClr val="000000"/>
              </a:solidFill>
              <a:uFill>
                <a:solidFill>
                  <a:srgbClr val="ffffff"/>
                </a:solidFill>
              </a:uFill>
              <a:latin typeface="Arial"/>
            </a:endParaRPr>
          </a:p>
          <a:p>
            <a:pPr>
              <a:lnSpc>
                <a:spcPct val="100000"/>
              </a:lnSpc>
            </a:pPr>
            <a:r>
              <a:rPr b="1" lang="ru-RU" sz="1600" spc="-1" strike="noStrike">
                <a:solidFill>
                  <a:srgbClr val="000000"/>
                </a:solidFill>
                <a:uFill>
                  <a:solidFill>
                    <a:srgbClr val="ffffff"/>
                  </a:solidFill>
                </a:uFill>
                <a:latin typeface="Times New Roman"/>
                <a:ea typeface="Times New Roman"/>
              </a:rPr>
              <a:t>Задачи:</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 повышение уровня речевого развития детей;</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-развитие мелкой моторики пальцев, кистей рук;</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-формирование познавательной активности и творческого воображения;</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-развитие произвольного внимания, творческой активности;</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-воспитания внимания к обращенной речи;</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-формирование коммуникативных навыков;</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-развитие образного мышления, внимания, воображения, памяти.</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-формирование умения удерживать статическую позу, переключаться с одной позиции на другую;</a:t>
            </a:r>
            <a:endParaRPr b="0" lang="ru-RU" sz="1800" spc="-1" strike="noStrike">
              <a:solidFill>
                <a:srgbClr val="000000"/>
              </a:solidFill>
              <a:uFill>
                <a:solidFill>
                  <a:srgbClr val="ffffff"/>
                </a:solidFill>
              </a:uFill>
              <a:latin typeface="Arial"/>
            </a:endParaRPr>
          </a:p>
          <a:p>
            <a:pPr>
              <a:lnSpc>
                <a:spcPct val="100000"/>
              </a:lnSpc>
            </a:pPr>
            <a:r>
              <a:rPr b="0" lang="ru-RU" sz="1600" spc="-1" strike="noStrike">
                <a:solidFill>
                  <a:srgbClr val="000000"/>
                </a:solidFill>
                <a:uFill>
                  <a:solidFill>
                    <a:srgbClr val="ffffff"/>
                  </a:solidFill>
                </a:uFill>
                <a:latin typeface="Times New Roman"/>
                <a:ea typeface="Times New Roman"/>
              </a:rPr>
              <a:t>-развитие силы мышц кистей и пальцев рук, дифференцированных движений, динамической координации кистей обеих рук;</a:t>
            </a:r>
            <a:endParaRPr b="0" lang="ru-RU" sz="1800" spc="-1" strike="noStrike">
              <a:solidFill>
                <a:srgbClr val="000000"/>
              </a:solidFill>
              <a:uFill>
                <a:solidFill>
                  <a:srgbClr val="ffffff"/>
                </a:solidFill>
              </a:uFill>
              <a:latin typeface="Arial"/>
            </a:endParaRPr>
          </a:p>
          <a:p>
            <a:pPr algn="just">
              <a:lnSpc>
                <a:spcPct val="100000"/>
              </a:lnSpc>
            </a:pPr>
            <a:r>
              <a:rPr b="0" lang="ru-RU" sz="1600" spc="-1" strike="noStrike">
                <a:solidFill>
                  <a:srgbClr val="000000"/>
                </a:solidFill>
                <a:uFill>
                  <a:solidFill>
                    <a:srgbClr val="ffffff"/>
                  </a:solidFill>
                </a:uFill>
                <a:latin typeface="Times New Roman"/>
                <a:ea typeface="Times New Roman"/>
              </a:rPr>
              <a:t>Всё это создаёт благоприятную базу для развития речи и более успешного обучения в школе.</a:t>
            </a:r>
            <a:endParaRPr b="0" lang="ru-RU"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TextShape 1"/>
          <p:cNvSpPr txBox="1"/>
          <p:nvPr/>
        </p:nvSpPr>
        <p:spPr>
          <a:xfrm>
            <a:off x="343080" y="214200"/>
            <a:ext cx="6171840" cy="7953480"/>
          </a:xfrm>
          <a:prstGeom prst="rect">
            <a:avLst/>
          </a:prstGeom>
          <a:noFill/>
          <a:ln>
            <a:noFill/>
          </a:ln>
        </p:spPr>
        <p:txBody>
          <a:bodyPr lIns="90000" rIns="90000" tIns="45000" bIns="45000"/>
          <a:p>
            <a:pPr algn="just">
              <a:lnSpc>
                <a:spcPct val="100000"/>
              </a:lnSpc>
            </a:pPr>
            <a:endParaRPr b="0" lang="ru-RU" sz="2600" spc="-1" strike="noStrike">
              <a:solidFill>
                <a:srgbClr val="000000"/>
              </a:solidFill>
              <a:uFill>
                <a:solidFill>
                  <a:srgbClr val="ffffff"/>
                </a:solidFill>
              </a:uFill>
              <a:latin typeface="Constantia"/>
            </a:endParaRPr>
          </a:p>
          <a:p>
            <a:pPr algn="just">
              <a:lnSpc>
                <a:spcPct val="100000"/>
              </a:lnSpc>
            </a:pPr>
            <a:endParaRPr b="0" lang="ru-RU" sz="2600" spc="-1" strike="noStrike">
              <a:solidFill>
                <a:srgbClr val="000000"/>
              </a:solidFill>
              <a:uFill>
                <a:solidFill>
                  <a:srgbClr val="ffffff"/>
                </a:solidFill>
              </a:uFill>
              <a:latin typeface="Constantia"/>
            </a:endParaRPr>
          </a:p>
          <a:p>
            <a:pPr marL="274320" indent="450720" algn="just">
              <a:lnSpc>
                <a:spcPct val="100000"/>
              </a:lnSpc>
            </a:pPr>
            <a:r>
              <a:rPr b="1" lang="ru-RU" sz="3600" spc="-1" strike="noStrike">
                <a:solidFill>
                  <a:srgbClr val="ff0000"/>
                </a:solidFill>
                <a:uFill>
                  <a:solidFill>
                    <a:srgbClr val="ffffff"/>
                  </a:solidFill>
                </a:uFill>
                <a:latin typeface="Times New Roman"/>
                <a:ea typeface="Times New Roman"/>
              </a:rPr>
              <a:t>Длительность работы </a:t>
            </a:r>
            <a:r>
              <a:rPr b="0" lang="ru-RU" sz="2500" spc="-1" strike="noStrike">
                <a:solidFill>
                  <a:srgbClr val="000000"/>
                </a:solidFill>
                <a:uFill>
                  <a:solidFill>
                    <a:srgbClr val="ffffff"/>
                  </a:solidFill>
                </a:uFill>
                <a:latin typeface="Times New Roman"/>
                <a:ea typeface="Times New Roman"/>
              </a:rPr>
              <a:t>над опытом составило 1 учебный год, разделенный на несколько этапов:</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Char char=""/>
            </a:pPr>
            <a:r>
              <a:rPr b="0" i="1" lang="ru-RU" sz="2500" spc="-1" strike="noStrike">
                <a:solidFill>
                  <a:srgbClr val="ff0000"/>
                </a:solidFill>
                <a:uFill>
                  <a:solidFill>
                    <a:srgbClr val="ffffff"/>
                  </a:solidFill>
                </a:uFill>
                <a:latin typeface="Times New Roman"/>
                <a:ea typeface="Times New Roman"/>
              </a:rPr>
              <a:t>Первый этап-сентябрь-октябрь 2014г.</a:t>
            </a:r>
            <a:endParaRPr b="0" lang="ru-RU" sz="2600" spc="-1" strike="noStrike">
              <a:solidFill>
                <a:srgbClr val="000000"/>
              </a:solidFill>
              <a:uFill>
                <a:solidFill>
                  <a:srgbClr val="ffffff"/>
                </a:solidFill>
              </a:uFill>
              <a:latin typeface="Constantia"/>
            </a:endParaRPr>
          </a:p>
          <a:p>
            <a:pPr marL="274320" indent="450720" algn="just">
              <a:lnSpc>
                <a:spcPct val="100000"/>
              </a:lnSpc>
            </a:pPr>
            <a:r>
              <a:rPr b="0" i="1" lang="ru-RU" sz="2500" spc="-1" strike="noStrike">
                <a:solidFill>
                  <a:srgbClr val="ff0000"/>
                </a:solidFill>
                <a:uFill>
                  <a:solidFill>
                    <a:srgbClr val="ffffff"/>
                  </a:solidFill>
                </a:uFill>
                <a:latin typeface="Times New Roman"/>
                <a:ea typeface="Times New Roman"/>
              </a:rPr>
              <a:t>-</a:t>
            </a:r>
            <a:r>
              <a:rPr b="0" i="1" lang="ru-RU" sz="2500" spc="-1" strike="noStrike">
                <a:solidFill>
                  <a:srgbClr val="000000"/>
                </a:solidFill>
                <a:uFill>
                  <a:solidFill>
                    <a:srgbClr val="ffffff"/>
                  </a:solidFill>
                </a:uFill>
                <a:latin typeface="Times New Roman"/>
                <a:ea typeface="Times New Roman"/>
              </a:rPr>
              <a:t>организационно-методический</a:t>
            </a:r>
            <a:r>
              <a:rPr b="0" lang="ru-RU" sz="2500" spc="-1" strike="noStrike">
                <a:solidFill>
                  <a:srgbClr val="000000"/>
                </a:solidFill>
                <a:uFill>
                  <a:solidFill>
                    <a:srgbClr val="ffffff"/>
                  </a:solidFill>
                </a:uFill>
                <a:latin typeface="Times New Roman"/>
                <a:ea typeface="Times New Roman"/>
              </a:rPr>
              <a:t>. Задачи этого этапа:</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Познакомится с современными подходами к изучению и развитию мелкой моторики у детей с нарушением речи.</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Провести экспериментальное исследование состояния мелкой моторики у детей с нарушением речи старшего дошкольного возраста, зачисленных на дошкольный логопункт.</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На основе полученных данных создать систему игровых приемов коррекции и развития мелкой моторики.</a:t>
            </a:r>
            <a:endParaRPr b="0" lang="ru-RU" sz="2600" spc="-1" strike="noStrike">
              <a:solidFill>
                <a:srgbClr val="000000"/>
              </a:solidFill>
              <a:uFill>
                <a:solidFill>
                  <a:srgbClr val="ffffff"/>
                </a:solidFill>
              </a:uFill>
              <a:latin typeface="Constantia"/>
            </a:endParaRPr>
          </a:p>
          <a:p>
            <a:pPr algn="just">
              <a:lnSpc>
                <a:spcPct val="100000"/>
              </a:lnSpc>
            </a:pP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Char char=""/>
            </a:pPr>
            <a:r>
              <a:rPr b="0" i="1" lang="ru-RU" sz="2500" spc="-1" strike="noStrike">
                <a:solidFill>
                  <a:srgbClr val="ff0000"/>
                </a:solidFill>
                <a:uFill>
                  <a:solidFill>
                    <a:srgbClr val="ffffff"/>
                  </a:solidFill>
                </a:uFill>
                <a:latin typeface="Times New Roman"/>
                <a:ea typeface="Times New Roman"/>
              </a:rPr>
              <a:t>Второй этап. Октябрь 2014-апрель 2015 г. </a:t>
            </a:r>
            <a:endParaRPr b="0" lang="ru-RU" sz="2600" spc="-1" strike="noStrike">
              <a:solidFill>
                <a:srgbClr val="000000"/>
              </a:solidFill>
              <a:uFill>
                <a:solidFill>
                  <a:srgbClr val="ffffff"/>
                </a:solidFill>
              </a:uFill>
              <a:latin typeface="Constantia"/>
            </a:endParaRPr>
          </a:p>
          <a:p>
            <a:pPr marL="274320" indent="450720" algn="just">
              <a:lnSpc>
                <a:spcPct val="100000"/>
              </a:lnSpc>
            </a:pPr>
            <a:r>
              <a:rPr b="0" i="1" lang="ru-RU" sz="2500" spc="-1" strike="noStrike">
                <a:solidFill>
                  <a:srgbClr val="000000"/>
                </a:solidFill>
                <a:uFill>
                  <a:solidFill>
                    <a:srgbClr val="ffffff"/>
                  </a:solidFill>
                </a:uFill>
                <a:latin typeface="Times New Roman"/>
                <a:ea typeface="Times New Roman"/>
              </a:rPr>
              <a:t>–</a:t>
            </a:r>
            <a:r>
              <a:rPr b="0" i="1" lang="ru-RU" sz="2500" spc="-1" strike="noStrike">
                <a:solidFill>
                  <a:srgbClr val="000000"/>
                </a:solidFill>
                <a:uFill>
                  <a:solidFill>
                    <a:srgbClr val="ffffff"/>
                  </a:solidFill>
                </a:uFill>
                <a:latin typeface="Times New Roman"/>
                <a:ea typeface="Times New Roman"/>
              </a:rPr>
              <a:t>структурно-содержательный</a:t>
            </a:r>
            <a:r>
              <a:rPr b="0" lang="ru-RU" sz="2500" spc="-1" strike="noStrike">
                <a:solidFill>
                  <a:srgbClr val="000000"/>
                </a:solidFill>
                <a:uFill>
                  <a:solidFill>
                    <a:srgbClr val="ffffff"/>
                  </a:solidFill>
                </a:uFill>
                <a:latin typeface="Times New Roman"/>
                <a:ea typeface="Times New Roman"/>
              </a:rPr>
              <a:t>. Задачи этого этапа:</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2500" spc="-1" strike="noStrike">
                <a:solidFill>
                  <a:srgbClr val="000000"/>
                </a:solidFill>
                <a:uFill>
                  <a:solidFill>
                    <a:srgbClr val="ffffff"/>
                  </a:solidFill>
                </a:uFill>
                <a:latin typeface="Times New Roman"/>
                <a:ea typeface="Times New Roman"/>
              </a:rPr>
              <a:t>Разработка и реализация опыта с использованием игр и игровых упражнение для развития мелкой моторики. Преодоление речевых нарушений у детей с ФФН, ОНР,</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2500" spc="-1" strike="noStrike">
                <a:solidFill>
                  <a:srgbClr val="000000"/>
                </a:solidFill>
                <a:uFill>
                  <a:solidFill>
                    <a:srgbClr val="ffffff"/>
                  </a:solidFill>
                </a:uFill>
                <a:latin typeface="Times New Roman"/>
                <a:ea typeface="Times New Roman"/>
              </a:rPr>
              <a:t>    </a:t>
            </a:r>
            <a:r>
              <a:rPr b="0" lang="ru-RU" sz="2500" spc="-1" strike="noStrike">
                <a:solidFill>
                  <a:srgbClr val="000000"/>
                </a:solidFill>
                <a:uFill>
                  <a:solidFill>
                    <a:srgbClr val="ffffff"/>
                  </a:solidFill>
                </a:uFill>
                <a:latin typeface="Times New Roman"/>
                <a:ea typeface="Times New Roman"/>
              </a:rPr>
              <a:t>при помощи развития тонких дифференцированных </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2500" spc="-1" strike="noStrike">
                <a:solidFill>
                  <a:srgbClr val="000000"/>
                </a:solidFill>
                <a:uFill>
                  <a:solidFill>
                    <a:srgbClr val="ffffff"/>
                  </a:solidFill>
                </a:uFill>
                <a:latin typeface="Times New Roman"/>
                <a:ea typeface="Times New Roman"/>
              </a:rPr>
              <a:t>    </a:t>
            </a:r>
            <a:r>
              <a:rPr b="0" lang="ru-RU" sz="2500" spc="-1" strike="noStrike">
                <a:solidFill>
                  <a:srgbClr val="000000"/>
                </a:solidFill>
                <a:uFill>
                  <a:solidFill>
                    <a:srgbClr val="ffffff"/>
                  </a:solidFill>
                </a:uFill>
                <a:latin typeface="Times New Roman"/>
                <a:ea typeface="Times New Roman"/>
              </a:rPr>
              <a:t>движений пальцев рук.</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2500" spc="-1" strike="noStrike">
                <a:solidFill>
                  <a:srgbClr val="000000"/>
                </a:solidFill>
                <a:uFill>
                  <a:solidFill>
                    <a:srgbClr val="ffffff"/>
                  </a:solidFill>
                </a:uFill>
                <a:latin typeface="Times New Roman"/>
                <a:ea typeface="Times New Roman"/>
              </a:rPr>
              <a:t>        </a:t>
            </a:r>
            <a:r>
              <a:rPr b="0" lang="ru-RU" sz="2500" spc="-1" strike="noStrike">
                <a:solidFill>
                  <a:srgbClr val="000000"/>
                </a:solidFill>
                <a:uFill>
                  <a:solidFill>
                    <a:srgbClr val="ffffff"/>
                  </a:solidFill>
                </a:uFill>
                <a:latin typeface="Times New Roman"/>
                <a:ea typeface="Times New Roman"/>
              </a:rPr>
              <a:t>- Развивать пальчиковую моторику рук используя традиционные и нетрадиционные методы.</a:t>
            </a:r>
            <a:endParaRPr b="0" lang="ru-RU" sz="2600" spc="-1" strike="noStrike">
              <a:solidFill>
                <a:srgbClr val="000000"/>
              </a:solidFill>
              <a:uFill>
                <a:solidFill>
                  <a:srgbClr val="ffffff"/>
                </a:solidFill>
              </a:uFill>
              <a:latin typeface="Constantia"/>
            </a:endParaRPr>
          </a:p>
          <a:p>
            <a:pPr algn="just">
              <a:lnSpc>
                <a:spcPct val="100000"/>
              </a:lnSpc>
            </a:pP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Организация и проведение обучающих семинаров, мастер-классов с педагогами.</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Организация и проведение консультаций, семинаров-практикумов, дней открытых дверей для родителей.</a:t>
            </a:r>
            <a:endParaRPr b="0" lang="ru-RU" sz="2600" spc="-1" strike="noStrike">
              <a:solidFill>
                <a:srgbClr val="000000"/>
              </a:solidFill>
              <a:uFill>
                <a:solidFill>
                  <a:srgbClr val="ffffff"/>
                </a:solidFill>
              </a:uFill>
              <a:latin typeface="Constantia"/>
            </a:endParaRPr>
          </a:p>
          <a:p>
            <a:pPr algn="just">
              <a:lnSpc>
                <a:spcPct val="100000"/>
              </a:lnSpc>
            </a:pP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Char char=""/>
            </a:pPr>
            <a:r>
              <a:rPr b="0" i="1" lang="ru-RU" sz="2500" spc="-1" strike="noStrike">
                <a:solidFill>
                  <a:srgbClr val="ff0000"/>
                </a:solidFill>
                <a:uFill>
                  <a:solidFill>
                    <a:srgbClr val="ffffff"/>
                  </a:solidFill>
                </a:uFill>
                <a:latin typeface="Times New Roman"/>
                <a:ea typeface="Times New Roman"/>
              </a:rPr>
              <a:t>Третий этап.- май 2015г.</a:t>
            </a:r>
            <a:endParaRPr b="0" lang="ru-RU" sz="2600" spc="-1" strike="noStrike">
              <a:solidFill>
                <a:srgbClr val="000000"/>
              </a:solidFill>
              <a:uFill>
                <a:solidFill>
                  <a:srgbClr val="ffffff"/>
                </a:solidFill>
              </a:uFill>
              <a:latin typeface="Constantia"/>
            </a:endParaRPr>
          </a:p>
          <a:p>
            <a:pPr marL="274320" indent="450720" algn="just">
              <a:lnSpc>
                <a:spcPct val="100000"/>
              </a:lnSpc>
            </a:pPr>
            <a:r>
              <a:rPr b="0" i="1" lang="ru-RU" sz="2500" spc="-1" strike="noStrike">
                <a:solidFill>
                  <a:srgbClr val="000000"/>
                </a:solidFill>
                <a:uFill>
                  <a:solidFill>
                    <a:srgbClr val="ffffff"/>
                  </a:solidFill>
                </a:uFill>
                <a:latin typeface="Times New Roman"/>
                <a:ea typeface="Times New Roman"/>
              </a:rPr>
              <a:t>-контрольно-аналитический</a:t>
            </a:r>
            <a:r>
              <a:rPr b="0" lang="ru-RU" sz="2500" spc="-1" strike="noStrike">
                <a:solidFill>
                  <a:srgbClr val="000000"/>
                </a:solidFill>
                <a:uFill>
                  <a:solidFill>
                    <a:srgbClr val="ffffff"/>
                  </a:solidFill>
                </a:uFill>
                <a:latin typeface="Times New Roman"/>
                <a:ea typeface="Times New Roman"/>
              </a:rPr>
              <a:t>. Задачи этого этапа:</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Отслеживание и анализ результатов работы по целенаправленному выявлению проявления развития мелкой моторики   у детей с нарушением речи.</a:t>
            </a:r>
            <a:endParaRPr b="0" lang="ru-RU" sz="2600" spc="-1" strike="noStrike">
              <a:solidFill>
                <a:srgbClr val="000000"/>
              </a:solidFill>
              <a:uFill>
                <a:solidFill>
                  <a:srgbClr val="ffffff"/>
                </a:solidFill>
              </a:uFill>
              <a:latin typeface="Constantia"/>
            </a:endParaRPr>
          </a:p>
          <a:p>
            <a:pPr marL="274320" indent="450720" algn="just">
              <a:lnSpc>
                <a:spcPct val="100000"/>
              </a:lnSpc>
              <a:buClr>
                <a:srgbClr val="0bd0d9"/>
              </a:buClr>
              <a:buSzPct val="95000"/>
              <a:buFont typeface="Wingdings 2" charset="2"/>
              <a:buAutoNum type="arabicPeriod"/>
            </a:pPr>
            <a:r>
              <a:rPr b="0" lang="ru-RU" sz="2500" spc="-1" strike="noStrike">
                <a:solidFill>
                  <a:srgbClr val="000000"/>
                </a:solidFill>
                <a:uFill>
                  <a:solidFill>
                    <a:srgbClr val="ffffff"/>
                  </a:solidFill>
                </a:uFill>
                <a:latin typeface="Times New Roman"/>
                <a:ea typeface="Times New Roman"/>
              </a:rPr>
              <a:t>Подготовка методических материалов по проблеме развития мелкой моторики движений пальцев, оформление материалов опыта.</a:t>
            </a:r>
            <a:endParaRPr b="0" lang="ru-RU" sz="2600" spc="-1" strike="noStrike">
              <a:solidFill>
                <a:srgbClr val="000000"/>
              </a:solidFill>
              <a:uFill>
                <a:solidFill>
                  <a:srgbClr val="ffffff"/>
                </a:solidFill>
              </a:uFill>
              <a:latin typeface="Constantia"/>
            </a:endParaRPr>
          </a:p>
          <a:p>
            <a:pPr algn="just">
              <a:lnSpc>
                <a:spcPct val="100000"/>
              </a:lnSpc>
            </a:pPr>
            <a:endParaRPr b="0" lang="ru-RU" sz="2600" spc="-1" strike="noStrike">
              <a:solidFill>
                <a:srgbClr val="000000"/>
              </a:solidFill>
              <a:uFill>
                <a:solidFill>
                  <a:srgbClr val="ffffff"/>
                </a:solidFill>
              </a:uFill>
              <a:latin typeface="Constantia"/>
            </a:endParaRPr>
          </a:p>
          <a:p>
            <a:pPr>
              <a:lnSpc>
                <a:spcPct val="100000"/>
              </a:lnSpc>
            </a:pPr>
            <a:endParaRPr b="0" lang="ru-RU" sz="2600" spc="-1" strike="noStrike">
              <a:solidFill>
                <a:srgbClr val="000000"/>
              </a:solidFill>
              <a:uFill>
                <a:solidFill>
                  <a:srgbClr val="ffffff"/>
                </a:solidFill>
              </a:uFill>
              <a:latin typeface="Constantia"/>
            </a:endParaRPr>
          </a:p>
          <a:p>
            <a:pPr>
              <a:lnSpc>
                <a:spcPct val="100000"/>
              </a:lnSpc>
            </a:pPr>
            <a:endParaRPr b="0" lang="ru-RU" sz="2600" spc="-1" strike="noStrike">
              <a:solidFill>
                <a:srgbClr val="000000"/>
              </a:solidFill>
              <a:uFill>
                <a:solidFill>
                  <a:srgbClr val="ffffff"/>
                </a:solidFill>
              </a:uFill>
              <a:latin typeface="Constantia"/>
            </a:endParaRPr>
          </a:p>
          <a:p>
            <a:pPr marL="274320" indent="-273960">
              <a:lnSpc>
                <a:spcPct val="100000"/>
              </a:lnSpc>
            </a:pPr>
            <a:endParaRPr b="0" lang="ru-RU" sz="2600" spc="-1" strike="noStrike">
              <a:solidFill>
                <a:srgbClr val="000000"/>
              </a:solidFill>
              <a:uFill>
                <a:solidFill>
                  <a:srgbClr val="ffffff"/>
                </a:solidFill>
              </a:uFill>
              <a:latin typeface="Constantia"/>
            </a:endParaRPr>
          </a:p>
          <a:p>
            <a:pPr>
              <a:lnSpc>
                <a:spcPct val="100000"/>
              </a:lnSpc>
            </a:pPr>
            <a:endParaRPr b="0" lang="ru-RU" sz="2600" spc="-1" strike="noStrike">
              <a:solidFill>
                <a:srgbClr val="000000"/>
              </a:solidFill>
              <a:uFill>
                <a:solidFill>
                  <a:srgbClr val="ffffff"/>
                </a:solidFill>
              </a:uFill>
              <a:latin typeface="Constantia"/>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343080" y="214200"/>
            <a:ext cx="6171840" cy="8715240"/>
          </a:xfrm>
          <a:prstGeom prst="rect">
            <a:avLst/>
          </a:prstGeom>
          <a:noFill/>
          <a:ln>
            <a:noFill/>
          </a:ln>
        </p:spPr>
        <p:txBody>
          <a:bodyPr lIns="90000" rIns="90000" tIns="45000" bIns="45000"/>
          <a:p>
            <a:pPr>
              <a:lnSpc>
                <a:spcPct val="100000"/>
              </a:lnSpc>
            </a:pPr>
            <a:r>
              <a:rPr b="1" lang="ru-RU" sz="2000" spc="-1" strike="noStrike">
                <a:solidFill>
                  <a:srgbClr val="ff0000"/>
                </a:solidFill>
                <a:uFill>
                  <a:solidFill>
                    <a:srgbClr val="ffffff"/>
                  </a:solidFill>
                </a:uFill>
                <a:latin typeface="Times New Roman"/>
                <a:ea typeface="Times New Roman"/>
              </a:rPr>
              <a:t>Теоретическая база.</a:t>
            </a:r>
            <a:endParaRPr b="0" lang="ru-RU" sz="2600" spc="-1" strike="noStrike">
              <a:solidFill>
                <a:srgbClr val="000000"/>
              </a:solidFill>
              <a:uFill>
                <a:solidFill>
                  <a:srgbClr val="ffffff"/>
                </a:solidFill>
              </a:uFill>
              <a:latin typeface="Constantia"/>
            </a:endParaRPr>
          </a:p>
          <a:p>
            <a:pPr algn="just">
              <a:lnSpc>
                <a:spcPct val="100000"/>
              </a:lnSpc>
            </a:pPr>
            <a:r>
              <a:rPr b="0" lang="ru-RU" sz="1400" spc="-1" strike="noStrike">
                <a:solidFill>
                  <a:srgbClr val="000000"/>
                </a:solidFill>
                <a:uFill>
                  <a:solidFill>
                    <a:srgbClr val="ffffff"/>
                  </a:solidFill>
                </a:uFill>
                <a:latin typeface="Times New Roman"/>
                <a:ea typeface="Times New Roman"/>
              </a:rPr>
              <a:t>Статья 16 «Закона Российской Федерации «Об образовании лиц с ограниченными возможностями здоровья (специального образования)» гласит о том, что дети, имеющие различные нарушения речи и обучающие в образовательных учреждениях общего назначения имеют право на предоставление им логопедической помощи. Изучение проблемы развития мелкой моторики проходит в разных аспектах: психологическом, физиологическом, педагогическом. В монографии А.Р. Лурии «Высшие корковые функции человека и их нарушения при локальных поражениях мозга», посвященной проблемам нейропсихологии, рассматривается функции различных зон головного мозга в их связи с речью и моторикой человека, в частности упоминается об их тесной взаимосвязи. Если у ребенка хорошо сформирована мелкая моторика руки, то и речь развивается правильно, а интенсивное развитие речи в раннем возрасте, по мнению Д Б. Эльконина, надо рассматривать не как функцию, а как особый предмет, которым ребенок овладевает так же, как он овладевает другими орудиями (ложкой, карандашом и пр.) . Это своеобразная «веточка» в развитии самостоятельной предметной деятельности. Невропатолог и психиатр В.М. Бехтерев писал, что движения руки всегда были тесно связаны с речью и способствовали ее развитию.Для разработки коррекционно-развивающих заданий  были использованы методические рекомендации Коноваленко В.В., Коноваленко С.В. в книге «Индивидуально-подгрупповая работа по коррекции звукопроизношения», Е.М Косиновой в книге «Большой логопедический учебник с заданиями и упражнениями».</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  </a:t>
            </a:r>
            <a:r>
              <a:rPr b="0" lang="ru-RU" sz="1400" spc="-1" strike="noStrike">
                <a:solidFill>
                  <a:srgbClr val="000000"/>
                </a:solidFill>
                <a:uFill>
                  <a:solidFill>
                    <a:srgbClr val="ffffff"/>
                  </a:solidFill>
                </a:uFill>
                <a:latin typeface="Times New Roman"/>
                <a:ea typeface="Times New Roman"/>
              </a:rPr>
              <a:t>В основу опыта положены:  1.Филичева Т. Б., Чиркина Г. В. Программа </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обучения и воспитания детей с фонетико-фонематическим недоразвитием </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(старшая группа детского сада) М., 1993.</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2. Программа  коррекционного </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и воспитание детей 5-летнего возраста с общим недоразвитием речи</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и методические рекомендации. Филичева Т.Б., Чиркина Г.В.    </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 </a:t>
            </a:r>
            <a:r>
              <a:rPr b="0" lang="ru-RU" sz="1400" spc="-1" strike="noStrike">
                <a:solidFill>
                  <a:srgbClr val="000000"/>
                </a:solidFill>
                <a:uFill>
                  <a:solidFill>
                    <a:srgbClr val="ffffff"/>
                  </a:solidFill>
                </a:uFill>
                <a:latin typeface="Times New Roman"/>
                <a:ea typeface="Times New Roman"/>
              </a:rPr>
              <a:t>3.Цвынтарный. Играем пальчиками и развиваем речь. СПб, 1999. – 150с.</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4.Светлова И. Развиваем мелкую моторику и координацию движений рук. М., «Олма-Пресс», 2001 – 115</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5. Павлова Л. Значение развития действий рук.// Дошкольное воспитание. 1984, №1. С. 54-60.</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6 .Л.О.Бадалян Детская неврология М., 1984</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400" spc="-1" strike="noStrike">
                <a:solidFill>
                  <a:srgbClr val="000000"/>
                </a:solidFill>
                <a:uFill>
                  <a:solidFill>
                    <a:srgbClr val="ffffff"/>
                  </a:solidFill>
                </a:uFill>
                <a:latin typeface="Times New Roman"/>
                <a:ea typeface="Times New Roman"/>
              </a:rPr>
              <a:t>           </a:t>
            </a:r>
            <a:endParaRPr b="0" lang="ru-RU" sz="2600" spc="-1" strike="noStrike">
              <a:solidFill>
                <a:srgbClr val="000000"/>
              </a:solidFill>
              <a:uFill>
                <a:solidFill>
                  <a:srgbClr val="ffffff"/>
                </a:solidFill>
              </a:uFill>
              <a:latin typeface="Constantia"/>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TextShape 1"/>
          <p:cNvSpPr txBox="1"/>
          <p:nvPr/>
        </p:nvSpPr>
        <p:spPr>
          <a:xfrm>
            <a:off x="343080" y="366120"/>
            <a:ext cx="6171840" cy="8420400"/>
          </a:xfrm>
          <a:prstGeom prst="rect">
            <a:avLst/>
          </a:prstGeom>
          <a:noFill/>
          <a:ln>
            <a:noFill/>
          </a:ln>
        </p:spPr>
        <p:txBody>
          <a:bodyPr lIns="0" rIns="0" tIns="45000" bIns="0" anchor="b"/>
          <a:p>
            <a:pPr>
              <a:lnSpc>
                <a:spcPct val="100000"/>
              </a:lnSpc>
            </a:pPr>
            <a:r>
              <a:rPr b="0" lang="ru-RU" sz="5000" spc="-1" strike="noStrike">
                <a:solidFill>
                  <a:srgbClr val="04617b"/>
                </a:solidFill>
                <a:uFill>
                  <a:solidFill>
                    <a:srgbClr val="ffffff"/>
                  </a:solidFill>
                </a:uFill>
                <a:latin typeface="Calibri"/>
              </a:rPr>
              <a:t>
</a:t>
            </a:r>
            <a:endParaRPr b="0" lang="ru-RU" sz="1800" spc="-1" strike="noStrike">
              <a:solidFill>
                <a:srgbClr val="000000"/>
              </a:solidFill>
              <a:uFill>
                <a:solidFill>
                  <a:srgbClr val="ffffff"/>
                </a:solidFill>
              </a:uFill>
              <a:latin typeface="Constantia"/>
            </a:endParaRPr>
          </a:p>
        </p:txBody>
      </p:sp>
      <p:sp>
        <p:nvSpPr>
          <p:cNvPr id="50" name="TextShape 2"/>
          <p:cNvSpPr txBox="1"/>
          <p:nvPr/>
        </p:nvSpPr>
        <p:spPr>
          <a:xfrm>
            <a:off x="343080" y="142920"/>
            <a:ext cx="6300360" cy="8025120"/>
          </a:xfrm>
          <a:prstGeom prst="rect">
            <a:avLst/>
          </a:prstGeom>
          <a:noFill/>
          <a:ln>
            <a:noFill/>
          </a:ln>
        </p:spPr>
        <p:txBody>
          <a:bodyPr lIns="90000" rIns="90000" tIns="45000" bIns="45000"/>
          <a:p>
            <a:pPr marL="274320" indent="-273960">
              <a:lnSpc>
                <a:spcPct val="100000"/>
              </a:lnSpc>
            </a:pPr>
            <a:r>
              <a:rPr b="1" lang="ru-RU" sz="2000" spc="-1" strike="noStrike">
                <a:solidFill>
                  <a:srgbClr val="ff0000"/>
                </a:solidFill>
                <a:uFill>
                  <a:solidFill>
                    <a:srgbClr val="ffffff"/>
                  </a:solidFill>
                </a:uFill>
                <a:latin typeface="Times New Roman"/>
              </a:rPr>
              <a:t>Ведущая   педагогическая идея</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800" spc="-1" strike="noStrike">
                <a:solidFill>
                  <a:srgbClr val="000000"/>
                </a:solidFill>
                <a:uFill>
                  <a:solidFill>
                    <a:srgbClr val="ffffff"/>
                  </a:solidFill>
                </a:uFill>
                <a:latin typeface="Times New Roman"/>
              </a:rPr>
              <a:t>Создание дополнительных услови</a:t>
            </a:r>
            <a:r>
              <a:rPr b="0" lang="ru-RU" sz="1600" spc="-1" strike="noStrike">
                <a:solidFill>
                  <a:srgbClr val="000000"/>
                </a:solidFill>
                <a:uFill>
                  <a:solidFill>
                    <a:srgbClr val="ffffff"/>
                  </a:solidFill>
                </a:uFill>
                <a:latin typeface="Times New Roman"/>
              </a:rPr>
              <a:t>й, которые содействуют повышению эффективности </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rPr>
              <a:t>процесса развития мелкой моторики рук дошкольников.</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800" spc="-1" strike="noStrike">
                <a:solidFill>
                  <a:srgbClr val="ff0000"/>
                </a:solidFill>
                <a:uFill>
                  <a:solidFill>
                    <a:srgbClr val="ffffff"/>
                  </a:solidFill>
                </a:uFill>
                <a:latin typeface="Times New Roman"/>
                <a:ea typeface="Times New Roman"/>
              </a:rPr>
              <a:t>Пути реализации идеи:</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учет индивидуальных и психофизических особенностей ребенка;</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разработка игр, игровых упражнений по развитию  мелкой моторики;</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разработка наглядного материала , пособий;</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тесная связь с педагогами;</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работа с родителями;</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разработка методических рекомендаций для педагогов и родителей</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800" spc="-1" strike="noStrike">
                <a:solidFill>
                  <a:srgbClr val="ff0000"/>
                </a:solidFill>
                <a:uFill>
                  <a:solidFill>
                    <a:srgbClr val="ffffff"/>
                  </a:solidFill>
                </a:uFill>
                <a:latin typeface="Times New Roman"/>
                <a:ea typeface="Times New Roman"/>
              </a:rPr>
              <a:t>Оптимальность и эффективность средств:</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Коррекционную работу по развитию мелкой моторики рук у дошкольников необходимо сделать регулярной. Для развития мелкой моторики рук я использовала разные приемы и методы работы:</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физкультминутки;</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-массаж кистей рук(грецкими  орехами, шестигранными карандашами) ;</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крупотерапия, Су-Джок  терапия</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-пальчиковый   игротренинг;</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-пальчиковый театр;</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-рисование по трафаретам;</a:t>
            </a:r>
            <a:endParaRPr b="0" lang="ru-RU" sz="2600" spc="-1" strike="noStrike">
              <a:solidFill>
                <a:srgbClr val="000000"/>
              </a:solidFill>
              <a:uFill>
                <a:solidFill>
                  <a:srgbClr val="ffffff"/>
                </a:solidFill>
              </a:uFill>
              <a:latin typeface="Constantia"/>
            </a:endParaRPr>
          </a:p>
          <a:p>
            <a:pPr marL="274320" indent="-27396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-дидактические игры: мозаика, пазлы, шнуровка;</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-пальчиковые игры со стихами,</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600" spc="-1" strike="noStrike">
                <a:solidFill>
                  <a:srgbClr val="000000"/>
                </a:solidFill>
                <a:uFill>
                  <a:solidFill>
                    <a:srgbClr val="ffffff"/>
                  </a:solidFill>
                </a:uFill>
                <a:latin typeface="Times New Roman"/>
                <a:ea typeface="Times New Roman"/>
              </a:rPr>
              <a:t>
</a:t>
            </a:r>
            <a:endParaRPr b="0" lang="ru-RU" sz="2600" spc="-1" strike="noStrike">
              <a:solidFill>
                <a:srgbClr val="000000"/>
              </a:solidFill>
              <a:uFill>
                <a:solidFill>
                  <a:srgbClr val="ffffff"/>
                </a:solidFill>
              </a:uFill>
              <a:latin typeface="Constantia"/>
            </a:endParaRPr>
          </a:p>
          <a:p>
            <a:pPr>
              <a:lnSpc>
                <a:spcPct val="100000"/>
              </a:lnSpc>
            </a:pPr>
            <a:endParaRPr b="0" lang="ru-RU" sz="2600" spc="-1" strike="noStrike">
              <a:solidFill>
                <a:srgbClr val="000000"/>
              </a:solidFill>
              <a:uFill>
                <a:solidFill>
                  <a:srgbClr val="ffffff"/>
                </a:solidFill>
              </a:uFill>
              <a:latin typeface="Constantia"/>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357120" y="214200"/>
            <a:ext cx="5643360" cy="8798040"/>
          </a:xfrm>
          <a:prstGeom prst="rect">
            <a:avLst/>
          </a:prstGeom>
          <a:noFill/>
          <a:ln>
            <a:noFill/>
          </a:ln>
        </p:spPr>
        <p:style>
          <a:lnRef idx="0"/>
          <a:fillRef idx="0"/>
          <a:effectRef idx="0"/>
          <a:fontRef idx="minor"/>
        </p:style>
        <p:txBody>
          <a:bodyPr lIns="90000" rIns="90000" tIns="45000" bIns="45000"/>
          <a:p>
            <a:pPr algn="ctr">
              <a:lnSpc>
                <a:spcPct val="100000"/>
              </a:lnSpc>
            </a:pPr>
            <a:r>
              <a:rPr b="1" lang="ru-RU" sz="2000" spc="-1" strike="noStrike">
                <a:solidFill>
                  <a:srgbClr val="ff0000"/>
                </a:solidFill>
                <a:uFill>
                  <a:solidFill>
                    <a:srgbClr val="ffffff"/>
                  </a:solidFill>
                </a:uFill>
                <a:latin typeface="Times New Roman"/>
                <a:ea typeface="Times New Roman"/>
              </a:rPr>
              <a:t>ОПТИМАЛЬНОСТЬ  </a:t>
            </a:r>
            <a:endParaRPr b="0" lang="ru-RU" sz="1800" spc="-1" strike="noStrike">
              <a:solidFill>
                <a:srgbClr val="000000"/>
              </a:solidFill>
              <a:uFill>
                <a:solidFill>
                  <a:srgbClr val="ffffff"/>
                </a:solidFill>
              </a:uFill>
              <a:latin typeface="Arial"/>
            </a:endParaRPr>
          </a:p>
          <a:p>
            <a:pPr algn="ctr">
              <a:lnSpc>
                <a:spcPct val="100000"/>
              </a:lnSpc>
            </a:pPr>
            <a:r>
              <a:rPr b="1" lang="ru-RU" sz="2000" spc="-1" strike="noStrike">
                <a:solidFill>
                  <a:srgbClr val="ff0000"/>
                </a:solidFill>
                <a:uFill>
                  <a:solidFill>
                    <a:srgbClr val="ffffff"/>
                  </a:solidFill>
                </a:uFill>
                <a:latin typeface="Times New Roman"/>
                <a:ea typeface="Times New Roman"/>
              </a:rPr>
              <a:t>  </a:t>
            </a:r>
            <a:r>
              <a:rPr b="1" lang="ru-RU" sz="2000" spc="-1" strike="noStrike">
                <a:solidFill>
                  <a:srgbClr val="ff0000"/>
                </a:solidFill>
                <a:uFill>
                  <a:solidFill>
                    <a:srgbClr val="ffffff"/>
                  </a:solidFill>
                </a:uFill>
                <a:latin typeface="Times New Roman"/>
                <a:ea typeface="Times New Roman"/>
              </a:rPr>
              <a:t>И ЭФЕКТИВНОСТЬ</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Times New Roman"/>
                <a:ea typeface="Times New Roman"/>
              </a:rPr>
              <a:t>Главный показатель эффективности работы по развитию мелкой моторики  у детей с нарушениями речи –это данные диагностического обследования : </a:t>
            </a: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onstantia"/>
                <a:ea typeface="Times New Roman"/>
              </a:rPr>
              <a:t>Уровни развития :</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r>
              <a:rPr b="0" lang="ru-RU" sz="1400" spc="-1" strike="noStrike">
                <a:solidFill>
                  <a:srgbClr val="000000"/>
                </a:solidFill>
                <a:uFill>
                  <a:solidFill>
                    <a:srgbClr val="ffffff"/>
                  </a:solidFill>
                </a:uFill>
                <a:latin typeface="Constantia"/>
                <a:ea typeface="Times New Roman"/>
              </a:rPr>
              <a:t>Мы считаем, что такая положительная динамика свидетельствует об эффективности реализованной нами системы .Благодаря правильной методической работе:</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Повысилась эффективность коррекционно-логопедической работы.</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Сократились сроки в процессе постановки и автоматизации звука.</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Практически в полном объеме воспитанники овладели навыками самомассажа кистей рук.</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Значительно расширился и обогатился словарь.</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Наблюдается положительная динамика в формировании грамматических категорий.</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Сформировались условия для последующего овладения навыком письма.</a:t>
            </a:r>
            <a:endParaRPr b="0" lang="ru-RU" sz="1800" spc="-1" strike="noStrike">
              <a:solidFill>
                <a:srgbClr val="000000"/>
              </a:solidFill>
              <a:uFill>
                <a:solidFill>
                  <a:srgbClr val="ffffff"/>
                </a:solidFill>
              </a:uFill>
              <a:latin typeface="Arial"/>
            </a:endParaRPr>
          </a:p>
          <a:p>
            <a:pPr indent="-216000">
              <a:lnSpc>
                <a:spcPct val="100000"/>
              </a:lnSpc>
              <a:buClr>
                <a:srgbClr val="000000"/>
              </a:buClr>
              <a:buFont typeface="Arial"/>
              <a:buChar char="•"/>
            </a:pPr>
            <a:r>
              <a:rPr b="0" lang="ru-RU" sz="1400" spc="-1" strike="noStrike">
                <a:solidFill>
                  <a:srgbClr val="000000"/>
                </a:solidFill>
                <a:uFill>
                  <a:solidFill>
                    <a:srgbClr val="ffffff"/>
                  </a:solidFill>
                </a:uFill>
                <a:latin typeface="Times New Roman"/>
                <a:ea typeface="Times New Roman"/>
              </a:rPr>
              <a:t>Повысилась мотивация к процессу обучения.   </a:t>
            </a: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a:p>
            <a:pPr>
              <a:lnSpc>
                <a:spcPct val="100000"/>
              </a:lnSpc>
            </a:pPr>
            <a:endParaRPr b="0" lang="ru-RU" sz="1800" spc="-1" strike="noStrike">
              <a:solidFill>
                <a:srgbClr val="000000"/>
              </a:solidFill>
              <a:uFill>
                <a:solidFill>
                  <a:srgbClr val="ffffff"/>
                </a:solidFill>
              </a:uFill>
              <a:latin typeface="Arial"/>
            </a:endParaRPr>
          </a:p>
        </p:txBody>
      </p:sp>
      <p:pic>
        <p:nvPicPr>
          <p:cNvPr id="52" name="" descr=""/>
          <p:cNvPicPr/>
          <p:nvPr/>
        </p:nvPicPr>
        <p:blipFill>
          <a:blip r:embed="rId1"/>
          <a:stretch/>
        </p:blipFill>
        <p:spPr>
          <a:xfrm>
            <a:off x="495360" y="1917720"/>
            <a:ext cx="5207040" cy="2921040"/>
          </a:xfrm>
          <a:prstGeom prst="rect">
            <a:avLst/>
          </a:prstGeom>
          <a:ln>
            <a:noFill/>
          </a:ln>
        </p:spPr>
      </p:pic>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TextShape 1"/>
          <p:cNvSpPr txBox="1"/>
          <p:nvPr/>
        </p:nvSpPr>
        <p:spPr>
          <a:xfrm>
            <a:off x="343080" y="285840"/>
            <a:ext cx="6171840" cy="8572320"/>
          </a:xfrm>
          <a:prstGeom prst="rect">
            <a:avLst/>
          </a:prstGeom>
          <a:noFill/>
          <a:ln>
            <a:noFill/>
          </a:ln>
        </p:spPr>
        <p:txBody>
          <a:bodyPr lIns="90000" rIns="90000" tIns="45000" bIns="45000"/>
          <a:p>
            <a:pPr marL="274320" indent="450720">
              <a:lnSpc>
                <a:spcPct val="100000"/>
              </a:lnSpc>
            </a:pPr>
            <a:r>
              <a:rPr b="0" lang="ru-RU" sz="1600" spc="-1" strike="noStrike">
                <a:solidFill>
                  <a:srgbClr val="000000"/>
                </a:solidFill>
                <a:uFill>
                  <a:solidFill>
                    <a:srgbClr val="ffffff"/>
                  </a:solidFill>
                </a:uFill>
                <a:latin typeface="Times New Roman"/>
                <a:ea typeface="Times New Roman"/>
              </a:rPr>
              <a:t>Если  коррекционно-речевой процесс старших дошкольников с речевыми нарушениями  будет осуществляться на основе личностно-ориентированной модели взаимодействия логопеда с ребёнком, а в образовательных формах работы будет планомерно и целенаправленно использоваться серийный подбор дидактических игр и упражнений, то гарантированно :</a:t>
            </a:r>
            <a:endParaRPr b="0" lang="ru-RU" sz="2600" spc="-1" strike="noStrike">
              <a:solidFill>
                <a:srgbClr val="000000"/>
              </a:solidFill>
              <a:uFill>
                <a:solidFill>
                  <a:srgbClr val="ffffff"/>
                </a:solidFill>
              </a:uFill>
              <a:latin typeface="Constantia"/>
            </a:endParaRPr>
          </a:p>
          <a:p>
            <a:pPr marL="274320" indent="45072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высокое качество коррекционных услуг, </a:t>
            </a:r>
            <a:endParaRPr b="0" lang="ru-RU" sz="2600" spc="-1" strike="noStrike">
              <a:solidFill>
                <a:srgbClr val="000000"/>
              </a:solidFill>
              <a:uFill>
                <a:solidFill>
                  <a:srgbClr val="ffffff"/>
                </a:solidFill>
              </a:uFill>
              <a:latin typeface="Constantia"/>
            </a:endParaRPr>
          </a:p>
          <a:p>
            <a:pPr marL="274320" indent="45072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личностное развитие ребёнка – логопата, </a:t>
            </a:r>
            <a:endParaRPr b="0" lang="ru-RU" sz="2600" spc="-1" strike="noStrike">
              <a:solidFill>
                <a:srgbClr val="000000"/>
              </a:solidFill>
              <a:uFill>
                <a:solidFill>
                  <a:srgbClr val="ffffff"/>
                </a:solidFill>
              </a:uFill>
              <a:latin typeface="Constantia"/>
            </a:endParaRPr>
          </a:p>
          <a:p>
            <a:pPr marL="274320" indent="45072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повышение уровня профессиональной компетентности логопеда, </a:t>
            </a:r>
            <a:endParaRPr b="0" lang="ru-RU" sz="2600" spc="-1" strike="noStrike">
              <a:solidFill>
                <a:srgbClr val="000000"/>
              </a:solidFill>
              <a:uFill>
                <a:solidFill>
                  <a:srgbClr val="ffffff"/>
                </a:solidFill>
              </a:uFill>
              <a:latin typeface="Constantia"/>
            </a:endParaRPr>
          </a:p>
          <a:p>
            <a:pPr marL="274320" indent="450720">
              <a:lnSpc>
                <a:spcPct val="100000"/>
              </a:lnSpc>
              <a:buClr>
                <a:srgbClr val="0bd0d9"/>
              </a:buClr>
              <a:buSzPct val="95000"/>
              <a:buFont typeface="Wingdings 2" charset="2"/>
              <a:buChar char=""/>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гармонизация отношений в триаде «Педагог – ребёнок – родитель» </a:t>
            </a:r>
            <a:endParaRPr b="0" lang="ru-RU" sz="2600" spc="-1" strike="noStrike">
              <a:solidFill>
                <a:srgbClr val="000000"/>
              </a:solidFill>
              <a:uFill>
                <a:solidFill>
                  <a:srgbClr val="ffffff"/>
                </a:solidFill>
              </a:uFill>
              <a:latin typeface="Constantia"/>
            </a:endParaRPr>
          </a:p>
          <a:p>
            <a:pPr marL="274320" indent="450720">
              <a:lnSpc>
                <a:spcPct val="100000"/>
              </a:lnSpc>
            </a:pPr>
            <a:r>
              <a:rPr b="1" lang="ru-RU" sz="2000" spc="-1" strike="noStrike">
                <a:solidFill>
                  <a:srgbClr val="ff0000"/>
                </a:solidFill>
                <a:uFill>
                  <a:solidFill>
                    <a:srgbClr val="ffffff"/>
                  </a:solidFill>
                </a:uFill>
                <a:latin typeface="Times New Roman"/>
                <a:ea typeface="Times New Roman"/>
              </a:rPr>
              <a:t>Адресная  направленность.</a:t>
            </a: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Опыт может быть использован логопедами в работе с детьми, имеющих речевое недоразвитие, а так же воспитателями в работе с детьми старшего дошкольного возраста массовых групп детского сада.</a:t>
            </a:r>
            <a:endParaRPr b="0" lang="ru-RU" sz="2600" spc="-1" strike="noStrike">
              <a:solidFill>
                <a:srgbClr val="000000"/>
              </a:solidFill>
              <a:uFill>
                <a:solidFill>
                  <a:srgbClr val="ffffff"/>
                </a:solidFill>
              </a:uFill>
              <a:latin typeface="Constantia"/>
            </a:endParaRPr>
          </a:p>
          <a:p>
            <a:pPr>
              <a:lnSpc>
                <a:spcPct val="100000"/>
              </a:lnSpc>
            </a:pPr>
            <a:endParaRPr b="0" lang="ru-RU" sz="2600" spc="-1" strike="noStrike">
              <a:solidFill>
                <a:srgbClr val="000000"/>
              </a:solidFill>
              <a:uFill>
                <a:solidFill>
                  <a:srgbClr val="ffffff"/>
                </a:solidFill>
              </a:uFill>
              <a:latin typeface="Constantia"/>
            </a:endParaRPr>
          </a:p>
          <a:p>
            <a:pPr marL="274320" indent="-273960">
              <a:lnSpc>
                <a:spcPct val="100000"/>
              </a:lnSpc>
            </a:pPr>
            <a:r>
              <a:rPr b="0" lang="ru-RU" sz="1600" spc="-1" strike="noStrike">
                <a:solidFill>
                  <a:srgbClr val="000000"/>
                </a:solidFill>
                <a:uFill>
                  <a:solidFill>
                    <a:srgbClr val="ffffff"/>
                  </a:solidFill>
                </a:uFill>
                <a:latin typeface="Times New Roman"/>
                <a:ea typeface="Times New Roman"/>
              </a:rPr>
              <a:t>                 </a:t>
            </a:r>
            <a:r>
              <a:rPr b="0" lang="ru-RU" sz="1600" spc="-1" strike="noStrike">
                <a:solidFill>
                  <a:srgbClr val="000000"/>
                </a:solidFill>
                <a:uFill>
                  <a:solidFill>
                    <a:srgbClr val="ffffff"/>
                  </a:solidFill>
                </a:uFill>
                <a:latin typeface="Times New Roman"/>
                <a:ea typeface="Times New Roman"/>
              </a:rPr>
              <a:t>Работая над развитием мелкой моторики рук у детей с нарушением речи,  добилась определенных результатов.  У детей улучшилась координация артикуляционного аппарата, заметно сократились сроки постановки звуков, совершенствовалась общая координация движений детей. Выполняя пальчиками различные упражнения, дети достигают хорошего развития мелкой моторики рук, которая не только оказывает благоприятное влияние на развитие речи, но и подготавливает их к рисованию и письму. Кисти рук приобретают хорошую подвижность, гибкость, исчезает скованность движений, это в дальнейшем облегчает приобретение  навыков письма. Эти дети при обучении элементам письма продемонстрировали хороший нажим, «уверенные» линии, они заметно лучше своих сверстников справляются с программными требованиями по изобразительной деятельности. Все это создает благоприятную базу для более успешного обучения в школе.</a:t>
            </a:r>
            <a:endParaRPr b="0" lang="ru-RU" sz="2600" spc="-1" strike="noStrike">
              <a:solidFill>
                <a:srgbClr val="000000"/>
              </a:solidFill>
              <a:uFill>
                <a:solidFill>
                  <a:srgbClr val="ffffff"/>
                </a:solidFill>
              </a:uFill>
              <a:latin typeface="Constantia"/>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104</TotalTime>
  <Application>LibreOffice/5.1.2.2$Windows_x86 LibreOffice_project/d3bf12ecb743fc0d20e0be0c58ca359301eb705f</Application>
  <Words>1065</Words>
  <Paragraphs>122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2015-10-05T19:50:06Z</dcterms:created>
  <dc:creator>user</dc:creator>
  <dc:description/>
  <dc:language>ru-RU</dc:language>
  <cp:lastModifiedBy>www</cp:lastModifiedBy>
  <dcterms:modified xsi:type="dcterms:W3CDTF">2016-10-03T16:42:18Z</dcterms:modified>
  <cp:revision>12</cp:revision>
  <dc:subject/>
  <dc:title>РђРєС‚СѓР°Р»СЊРЅРѕСЃС‚СЊ Р”Р°РЅРЅРѕР№ С‚РµРјС‹ Р·Р°РєР»СЋС‡Р°РµС‚СЃСЏ РІ С‚РѕРј, С‡С‚Рѕ СЂР°Р·РІРёС‚РёРµ РјРѕС‚РѕСЂРёРєРё Сѓ РґРµС‚РµР№ РґРѕС€РєРѕР»СЊРЅРѕРіРѕ РІРѕР·СЂР°СЃС‚Р° РїРѕР·РІРѕР»СЏРµС‚ СЃС„РѕСЂРјРёСЂРѕРІР°С‚СЊ РєРѕРѕСЂРґРёРЅР°С†РёСЋ РґРІРёР¶РµРЅРёР№ РїР°Р»СЊС†РµРІ СЂСѓРє, СЂР°Р·РІРёС‚СЊ СЂРµС‡РµРІСѓСЋ РґРµСЏС‚РµР»СЊРЅРѕСЃС‚СЊ Рё РїРѕРґРіРѕС‚РѕРІРёС‚СЊ СЂРµР±С‘РЅРєР° Рє С€РєРѕР»Рµ. Р§РµРј РІС‹С€Рµ РґРІРёРіР°С‚РµР»СЊРЅР°СЏ Р°РєС‚РёРІРЅРѕСЃС‚СЊ СЂРµР±С‘РЅРєР°, С‚РµРј Р»СѓС‡С€Рµ СЂР°Р·РІРёРІР°РµС‚СЃСЏ РµРіРѕ СЂРµС‡СЊ. Р’Р·Р°РёРјРѕСЃРІСЏР·СЊ РѕР±С‰РµР№ Рё СЂРµС‡РµРІРѕР№ РјРѕС‚РѕСЂРёРєРё РёР·СѓС‡РµРЅР° Рё РїРѕРґС‚РІРµСЂР¶РґРµРЅР° РёСЃСЃР»РµРґРѕРІР°РЅРёСЏРјРё РјРЅРѕРіРёС… РєСЂСѓРїРЅРµР№С€РёС… СѓС‡РµРЅС‹С…, С‚Р°РєРёС… РєР°Рє Р.Рџ.В РџР°РІР»РѕРІ, Рђ.Рђ.В Р›РµРѕРЅС‚СЊРµРІ, Рђ.Р .В Р›СѓСЂРёСЏ. РР·РІРµСЃС‚РЅС‹Р№ РёСЃСЃР»РµРґРѕРІР°С‚РµР»СЊ РґРµС‚СЃРєРѕР№ СЂРµС‡Рё Рњ.Рњ.В РљРѕР»СЊС†РѕРІР° РїРёС€РµС‚: В«Р”РІРёР¶РµРЅРёРµ РїР°Р»СЊС†РµРІ СЂСѓРє РёСЃС‚РѕСЂРёС‡РµСЃРєРё, РІ С…РѕРґРµ СЂР°Р·РІРёС‚РёСЏ С‡РµР»РѕРІРµС‡РµСЃС‚РІР°, РѕРєР°Р·Р°Р»РёСЃСЊ С‚РµСЃРЅРѕ СЃРІСЏР·Р°РЅРЅС‹РјРё СЃ СЂРµС‡РµРІРѕР№ С„СѓРЅРєС†РёРµР№В». РќР°С€ СЃРѕРѕС‚РµС‡РµСЃС‚РІРµРЅРЅРёРє Рё РїРµРґР°РіРѕРі Р’. РЎСѓС…РѕРјР»РёРЅСЃРєРёР№ РїРёСЃР°Р»:  В«РСЃС‚РѕС‡РЅРёРєРё СЃРїРѕСЃРѕР±РЅРѕСЃС‚РµР№ Рё РґР°СЂРѕРІР°РЅРёР№ РґРµС‚РµР№ вЂ“ РЅР° РєРѕРЅС‡РёРєР°С… РёС… РїР°Р»СЊС†РµРІ. РћС‚ РїР°Р»СЊС†РµРІ, РѕР±СЂР°Р·РЅРѕ РіРѕРІРѕСЂСЏ, РёРґСѓС‚ С‚РѕРЅС‡Р°Р№С€РёРµ СЂСѓС‡РµР№РєРё, РєРѕС‚РѕСЂС‹Рµ РїРёС‚Р°СЋС‚ РёСЃС‚РѕС‡РЅРёРє С‚РІРѕСЂС‡РµСЃРєРѕР№ РјС‹СЃР»РёВ». РќР° СЂР°РЅРЅРµРј  СЌС‚Р°РїРµ СЂР°Р·РІРёС‚РёСЏ  СЂРµР±С‘РЅРѕРє РѕРІР»Р°РґРµРІР°РµС‚ РґРІРёРіР°С‚РµР»СЊРЅС‹РјРё СѓРјРµРЅРёСЏРјРё Рё РЅР°РІС‹РєР°РјРё, СЂР°Р·РІРёРІР°РµС‚СЃСЏ РєРѕРѕСЂРґРёРЅР°С†РёСЏ РґРІРёР¶РµРЅРёР№. Р¤РѕСЂРјРёСЂРѕРІР°РЅРёРµ РґРІРёР¶РµРЅРёР№ РїСЂРѕРёСЃС…РѕРґРёС‚ РїСЂРё СѓС‡Р°СЃС‚РёРё СЂРµС‡Рё. РўРѕС‡РЅРѕРµ РґРёРЅР°РјРёС‡РµСЃРєРѕРµ РІС‹РїРѕР»РЅРµРЅРёРµ СѓРїСЂР°Р¶РЅРµРЅРёР№ РЅРѕРі, С‚СѓР»РѕРІРёС‰Р°, СЂСѓРє, РіРѕР»РѕРІС‹ РїРѕРґРіРѕС‚Р°РІР»РёРІР°РµС‚ СЃРѕРІРµСЂС€РµРЅСЃС‚РІРѕРІР°РЅРёРµ РґРІРёР¶РµРЅРёР№ Р°СЂС‚РёРєСѓР»СЏСЂРЅС‹С… РѕСЂРіР°РЅРѕРІ</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Экран (4:3)</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