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91" r:id="rId20"/>
    <p:sldId id="292" r:id="rId21"/>
    <p:sldId id="278" r:id="rId22"/>
    <p:sldId id="293" r:id="rId23"/>
    <p:sldId id="296" r:id="rId24"/>
    <p:sldId id="280" r:id="rId25"/>
    <p:sldId id="294" r:id="rId26"/>
    <p:sldId id="295" r:id="rId27"/>
    <p:sldId id="281" r:id="rId28"/>
    <p:sldId id="297" r:id="rId29"/>
    <p:sldId id="298" r:id="rId30"/>
    <p:sldId id="299" r:id="rId31"/>
    <p:sldId id="300" r:id="rId32"/>
    <p:sldId id="301" r:id="rId33"/>
    <p:sldId id="302" r:id="rId34"/>
    <p:sldId id="305" r:id="rId35"/>
    <p:sldId id="306" r:id="rId36"/>
    <p:sldId id="304" r:id="rId37"/>
    <p:sldId id="307" r:id="rId38"/>
    <p:sldId id="308" r:id="rId39"/>
    <p:sldId id="28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DD4"/>
    <a:srgbClr val="DF95EB"/>
    <a:srgbClr val="D8F3F4"/>
    <a:srgbClr val="D063DB"/>
    <a:srgbClr val="F9F999"/>
    <a:srgbClr val="CFF3BB"/>
    <a:srgbClr val="E0EA86"/>
    <a:srgbClr val="92DEAB"/>
    <a:srgbClr val="B686DA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535E1-9EF1-4DCF-B0D8-84584A2B4CD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7B30F-2899-4363-92B4-2687A2BDF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B7DE2-9260-40E8-B80D-A6185BCCA6F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6C29D-181A-41CB-8205-105D77AD7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428759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>Школьное лесничество </a:t>
            </a:r>
            <a:br>
              <a:rPr lang="ru-RU" dirty="0" smtClean="0"/>
            </a:br>
            <a:r>
              <a:rPr lang="ru-RU" dirty="0" smtClean="0"/>
              <a:t>«Дубравушка»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4\Desktop\информатика\8 класс\Эмблема 8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2071678"/>
            <a:ext cx="75724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8572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плетения лозы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357298"/>
            <a:ext cx="8215370" cy="50720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 smtClean="0">
                <a:solidFill>
                  <a:schemeClr val="tx1"/>
                </a:solidFill>
              </a:rPr>
              <a:t>Древнейшим из всех ремёсел принято считать плетение. Оно возникло намного раньше гончарного дела и занимало значительное место в жизни древнего человека. Уже в каменном веке существовал способ обжига глиняных изделий: сначала делали плетеную из веточек ёмкость, а затем изнутри обмазывали ее глиной. Веточки обгорали на костре, а на поверхности сосуда оставался рисунок плетения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92D050">
                <a:alpha val="5400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615262" cy="58420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Подготовка к плетению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928670"/>
            <a:ext cx="3008313" cy="4572032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В России насчитывается более  100 видов ив, а в плетении используют всего 10 – 15 сортов. Самые  ценные именуются так: </a:t>
            </a:r>
            <a:r>
              <a:rPr lang="ru-RU" sz="2000" b="1" i="1" dirty="0" err="1" smtClean="0"/>
              <a:t>белотал</a:t>
            </a:r>
            <a:r>
              <a:rPr lang="ru-RU" sz="2000" b="1" i="1" dirty="0" smtClean="0"/>
              <a:t>, краснотал, козья ива и чернотал, или по-другому – ракитник.</a:t>
            </a:r>
          </a:p>
          <a:p>
            <a:r>
              <a:rPr lang="ru-RU" sz="2000" b="1" i="1" dirty="0" smtClean="0"/>
              <a:t> В старину источником сырья служили естественные заросли ивы. Теперь же ее выращивают и на плантациях, используя специально выведенные сорта.</a:t>
            </a:r>
            <a:endParaRPr lang="ru-RU" sz="2000" b="1" i="1" dirty="0"/>
          </a:p>
        </p:txBody>
      </p:sp>
      <p:pic>
        <p:nvPicPr>
          <p:cNvPr id="5" name="Содержимое 4" descr="C:\Users\user\Desktop\плетение\DSCF1146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14813" y="928670"/>
            <a:ext cx="4572029" cy="5500726"/>
          </a:xfrm>
          <a:prstGeom prst="round2DiagRect">
            <a:avLst>
              <a:gd name="adj1" fmla="val 16667"/>
              <a:gd name="adj2" fmla="val 972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1BD5D5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Сырьё для плетения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i="1" dirty="0" smtClean="0"/>
              <a:t> Прутья ивы должны быть прямыми, гибкими, с ровной и гладкой поверхностью.  Замечено, что там, где прутья никто не режет, кусты превращаются в деревья, под которыми даже трава плохо растёт, а ветки переплетаются и мешают друг другу, а там, где срезают прутья – кусты становятся только пышнее и красивее. Поэтому массовое увлечение плетением не причиняет вред природе. Но летняя заготовка прутьев вредна для ивы, так как ива в это время растёт. </a:t>
            </a:r>
          </a:p>
          <a:p>
            <a:endParaRPr lang="ru-RU" dirty="0"/>
          </a:p>
        </p:txBody>
      </p:sp>
      <p:pic>
        <p:nvPicPr>
          <p:cNvPr id="5" name="Содержимое 4" descr="C:\Users\user\Desktop\плетение\DSCF1162.JPG"/>
          <p:cNvPicPr>
            <a:picLocks noGrp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142984"/>
            <a:ext cx="4071966" cy="51087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78DDF"/>
            </a:gs>
            <a:gs pos="50000">
              <a:srgbClr val="9CB86E"/>
            </a:gs>
            <a:gs pos="79000">
              <a:srgbClr val="57B8CF">
                <a:alpha val="63922"/>
              </a:srgbClr>
            </a:gs>
            <a:gs pos="100000">
              <a:srgbClr val="156B13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2143116"/>
            <a:ext cx="7921653" cy="442915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i="1" dirty="0" smtClean="0"/>
              <a:t>Заготовка лозы проводится весной, осенью и зимой. Режут прут остро отточенным ножом движением от себя, соблюдая осторожность. Заготовленный прут необходимо очистить от коры с помощью </a:t>
            </a:r>
            <a:r>
              <a:rPr lang="ru-RU" sz="2400" i="1" dirty="0" err="1" smtClean="0"/>
              <a:t>щемилки</a:t>
            </a:r>
            <a:r>
              <a:rPr lang="ru-RU" sz="2400" i="1" dirty="0" smtClean="0"/>
              <a:t>. Весенний прут очищается легко, а осенне-зимний - только после варки.  Прутья укладывают в бак, заливают водой, ставят на огонь, доводят  до кипения и варят в течение 1- 2 часов. Окорённый прут просушивают и связывают в пучки.  Хранят лозу в сухом месте, а перед плетением её замачивают. После окончания работы оставшийся прут должен быть высушен, чтобы не заплесневел.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642918"/>
            <a:ext cx="7772400" cy="142876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Заготовка прута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подготовка  его к плетению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rgbClr val="E97DD4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Достоинства плетеных изделий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3829048" cy="4911741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Природный </a:t>
            </a:r>
            <a:r>
              <a:rPr lang="ru-RU" sz="2000" b="1" i="1" dirty="0" err="1" smtClean="0"/>
              <a:t>экологичный</a:t>
            </a:r>
            <a:r>
              <a:rPr lang="ru-RU" sz="2000" b="1" i="1" dirty="0" smtClean="0"/>
              <a:t> материал, ручная работа, крепость, легкость, характерный приятный запах. Лоза в изделии имеет свойство в течение 3-х лет приобретать красный оттенок. При бережном отношении к изделию оно может не терять своих свойств два десятка лет.  Природная чистота материала и высокие качества плетеной мебели делают ее все более востребованной.</a:t>
            </a:r>
            <a:endParaRPr lang="ru-RU" sz="2000" b="1" i="1" dirty="0"/>
          </a:p>
        </p:txBody>
      </p:sp>
      <p:pic>
        <p:nvPicPr>
          <p:cNvPr id="29699" name="Picture 3" descr="H:\уваров\z_361bc6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1285860"/>
            <a:ext cx="442915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rgbClr val="DF95EB">
                <a:alpha val="65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Autofit/>
          </a:bodyPr>
          <a:lstStyle/>
          <a:p>
            <a:r>
              <a:rPr lang="ru-RU" sz="3600" dirty="0" smtClean="0"/>
              <a:t>О жизни и быте селян…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Знать народные ремёсла, имена народных мастеров – умельцев – это значит лучше понимать свой народ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Киржеманов</a:t>
            </a:r>
            <a:r>
              <a:rPr lang="ru-RU" sz="3200" dirty="0" smtClean="0"/>
              <a:t> Иван Фёдорович делал гусли и венские стулья, которые пользовались спросом  в Алатыре и Нижегородской области.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rgbClr val="F9F999">
                <a:alpha val="18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Балалайка, изготовленная вручную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210080" cy="5286412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Несколько лет назад житель нашего села Виктор Иванович </a:t>
            </a:r>
            <a:r>
              <a:rPr lang="ru-RU" sz="2000" b="1" i="1" dirty="0" err="1" smtClean="0"/>
              <a:t>Киржеманов</a:t>
            </a:r>
            <a:r>
              <a:rPr lang="ru-RU" sz="2000" b="1" i="1" dirty="0" smtClean="0"/>
              <a:t>  решил вспомнить технологию изготовления балалайки, по которой работал его дед. Он нашел соответствующий материал, с помощью циркулярной пилы распилил берёзовую заготовку на пластины толщиной 2-3 мм., приготовил шаблон и придал заготовкам нужную форму </a:t>
            </a:r>
          </a:p>
          <a:p>
            <a:r>
              <a:rPr lang="ru-RU" sz="2000" b="1" i="1" dirty="0" smtClean="0"/>
              <a:t>Из таких заготовок делают балалайки.</a:t>
            </a:r>
            <a:endParaRPr lang="ru-RU" sz="2000" b="1" i="1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3148" y="1571612"/>
            <a:ext cx="371225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Балалайка, изготовленная вручную.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7544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Гриф делал вручную. Затем с помощью столярного клея скрепил все детали. Купил колки и струны, настроил, и зазвенела  балалайка в руках мастера. 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82" y="1785926"/>
            <a:ext cx="5072098" cy="300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DF95EB">
                <a:alpha val="67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Изделия народных умельцев из лыка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Умело использовали и другой природный материал. С липовых деревьев в определенное время обдирали кору, делали лыко, а с берёзы срезали кору, получали бересту. </a:t>
            </a:r>
          </a:p>
          <a:p>
            <a:endParaRPr lang="ru-RU" dirty="0"/>
          </a:p>
        </p:txBody>
      </p:sp>
      <p:pic>
        <p:nvPicPr>
          <p:cNvPr id="10" name="Содержимое 9"/>
          <p:cNvPicPr>
            <a:picLocks noGrp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1714488"/>
            <a:ext cx="374672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Народные промыслы  мастера Уварова А.А.</a:t>
            </a:r>
            <a:endParaRPr lang="ru-RU" sz="32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Picture 2" descr="H:\уваров\y_9c9ef6f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714488"/>
            <a:ext cx="3643338" cy="4714908"/>
          </a:xfrm>
          <a:prstGeom prst="rect">
            <a:avLst/>
          </a:prstGeom>
          <a:noFill/>
        </p:spPr>
      </p:pic>
      <p:pic>
        <p:nvPicPr>
          <p:cNvPr id="12" name="Picture 2" descr="H:\уваров\z_6afa84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1714488"/>
            <a:ext cx="371474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Съемный диск\Новый портфель\Sam_22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428604"/>
            <a:ext cx="842965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92D050">
                <a:alpha val="74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58138" cy="798496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Редкодубские</a:t>
            </a:r>
            <a:r>
              <a:rPr lang="ru-RU" sz="3200" dirty="0" smtClean="0"/>
              <a:t> санки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5050" y="1357298"/>
            <a:ext cx="5111750" cy="47688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1" y="1285860"/>
            <a:ext cx="2686040" cy="4643471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90-е годы прошлого века традиции плетения жили только среди мастеров-сельчан, которые изготавливали санки. На всю округу славились плетеные санки, изготовленные Фроловой Н. Ф. и </a:t>
            </a:r>
            <a:r>
              <a:rPr lang="ru-RU" sz="2400" dirty="0" err="1" smtClean="0"/>
              <a:t>Болетановым</a:t>
            </a:r>
            <a:r>
              <a:rPr lang="ru-RU" sz="2400" dirty="0" smtClean="0"/>
              <a:t> А. И. </a:t>
            </a:r>
            <a:endParaRPr lang="ru-RU" sz="2400" dirty="0"/>
          </a:p>
        </p:txBody>
      </p:sp>
      <p:pic>
        <p:nvPicPr>
          <p:cNvPr id="6" name="Picture 2" descr="H:\уваров\y_d63689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7554" y="1357298"/>
            <a:ext cx="535785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58418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Первый учитель  Андрея Уварова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10 лет  назад Моисеев А.В. научил плести лозу Уварова Андрея. За 10 лет Андрей усовершенствовал своё ремесло. Всерьёз заинтересовался плетением из лозы Андрей Анатольевич Уваров. Он ещё молод, но с каждым днём совершенствуется его мастерство. Изучает литературу, перенимает опыт работы с лозой в разных областях и республиках. Работы молодого мастера известны на всю округу.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:\лоза\2015-05-14 09.31.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428736"/>
            <a:ext cx="3480203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29189" y="785794"/>
            <a:ext cx="3565523" cy="5429288"/>
          </a:xfrm>
        </p:spPr>
        <p:txBody>
          <a:bodyPr/>
          <a:lstStyle/>
          <a:p>
            <a:endParaRPr lang="ru-RU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034" y="285728"/>
            <a:ext cx="3143272" cy="6000791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 smtClean="0">
                <a:solidFill>
                  <a:schemeClr val="tx1"/>
                </a:solidFill>
              </a:rPr>
              <a:t>Уже несколько лет на разных выставках народного творчества демонстрируются работы Андрея Уварова. И на выставку республиканского фестиваля «</a:t>
            </a:r>
            <a:r>
              <a:rPr lang="ru-RU" sz="4200" dirty="0" err="1" smtClean="0">
                <a:solidFill>
                  <a:schemeClr val="tx1"/>
                </a:solidFill>
              </a:rPr>
              <a:t>Шумбрат</a:t>
            </a:r>
            <a:r>
              <a:rPr lang="ru-RU" sz="4200" dirty="0" smtClean="0">
                <a:solidFill>
                  <a:schemeClr val="tx1"/>
                </a:solidFill>
              </a:rPr>
              <a:t>, Мордовия!» Андрей представлял свои изделия из дерева – бочонки, ведра, ушат, ковши, санки и многое другое. Больше всего жителей Саранска заинтересовали его деревянные качели. Забыв про возраст и солидность, на качелях во Дворце культуры покатались и  стар и мал. Его работы также выставлены в магазине «</a:t>
            </a:r>
            <a:r>
              <a:rPr lang="ru-RU" sz="4200" dirty="0" err="1" smtClean="0">
                <a:solidFill>
                  <a:schemeClr val="tx1"/>
                </a:solidFill>
              </a:rPr>
              <a:t>Сюлгамо</a:t>
            </a:r>
            <a:r>
              <a:rPr lang="ru-RU" sz="4200" dirty="0" smtClean="0">
                <a:solidFill>
                  <a:schemeClr val="tx1"/>
                </a:solidFill>
              </a:rPr>
              <a:t>» в Саранске.</a:t>
            </a:r>
          </a:p>
          <a:p>
            <a:endParaRPr lang="ru-RU" dirty="0"/>
          </a:p>
        </p:txBody>
      </p:sp>
      <p:pic>
        <p:nvPicPr>
          <p:cNvPr id="7" name="Picture 2" descr="H:\уваров\y_f9c2b23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86182" y="500042"/>
            <a:ext cx="507209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Андрея Уварова</a:t>
            </a:r>
            <a:endParaRPr lang="ru-RU" dirty="0"/>
          </a:p>
        </p:txBody>
      </p:sp>
      <p:pic>
        <p:nvPicPr>
          <p:cNvPr id="45058" name="Picture 2" descr="H:\уваров\P11508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428736"/>
            <a:ext cx="3602066" cy="4786346"/>
          </a:xfrm>
          <a:prstGeom prst="rect">
            <a:avLst/>
          </a:prstGeom>
          <a:noFill/>
        </p:spPr>
      </p:pic>
      <p:pic>
        <p:nvPicPr>
          <p:cNvPr id="45059" name="Picture 3" descr="H:\уваров\P11508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1428736"/>
            <a:ext cx="3357586" cy="4786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Уварова Андрея </a:t>
            </a:r>
            <a:endParaRPr lang="ru-RU" dirty="0"/>
          </a:p>
        </p:txBody>
      </p:sp>
      <p:pic>
        <p:nvPicPr>
          <p:cNvPr id="33794" name="Picture 2" descr="H:\уваров\z_5654823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1571612"/>
            <a:ext cx="857250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500041"/>
            <a:ext cx="3243258" cy="571504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/>
              <a:t>Андрей Уваров  освоил бондарное производство и теперь изготавливает эксклюзивные кадушки для соления, квашения, замачивания, хранения мёда и вин. Ему бочки даже для коньяка заказывают, а это уже высший пилотаж бондарного дела!. Его кадушки и кадки знают как по всей России и уже поставляют за границу. Гостям, которые приезжают в Мордовию и в </a:t>
            </a:r>
            <a:r>
              <a:rPr lang="ru-RU" sz="2200" dirty="0" err="1" smtClean="0"/>
              <a:t>Ардатовский</a:t>
            </a:r>
            <a:r>
              <a:rPr lang="ru-RU" sz="2200" dirty="0" smtClean="0"/>
              <a:t> район, преподносят в подарок кадушку, сделанную Андреем</a:t>
            </a:r>
            <a:r>
              <a:rPr lang="ru-RU" sz="1400" dirty="0" smtClean="0"/>
              <a:t>.  </a:t>
            </a:r>
            <a:endParaRPr lang="ru-RU" sz="1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00562" y="571480"/>
            <a:ext cx="4143404" cy="55721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2" descr="H:\уваров\image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0496" y="571480"/>
            <a:ext cx="485778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92D050">
                <a:alpha val="74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285728"/>
            <a:ext cx="7929618" cy="1143008"/>
          </a:xfrm>
        </p:spPr>
        <p:txBody>
          <a:bodyPr>
            <a:noAutofit/>
          </a:bodyPr>
          <a:lstStyle/>
          <a:p>
            <a:r>
              <a:rPr lang="ru-RU" sz="2800" dirty="0" smtClean="0"/>
              <a:t>Французскому актёру </a:t>
            </a:r>
            <a:r>
              <a:rPr lang="ru-RU" sz="2800" dirty="0" err="1" smtClean="0"/>
              <a:t>Жерарду</a:t>
            </a:r>
            <a:r>
              <a:rPr lang="ru-RU" sz="2800" dirty="0" smtClean="0"/>
              <a:t> </a:t>
            </a:r>
            <a:r>
              <a:rPr lang="ru-RU" sz="2800" dirty="0" err="1" smtClean="0"/>
              <a:t>Депардье</a:t>
            </a:r>
            <a:r>
              <a:rPr lang="ru-RU" sz="2800" dirty="0" smtClean="0"/>
              <a:t> также была вручена кадушка от Андрея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" name="Picture 2" descr="H:\уваров\z_14fb42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643050"/>
            <a:ext cx="4643470" cy="4071966"/>
          </a:xfrm>
          <a:prstGeom prst="rect">
            <a:avLst/>
          </a:prstGeom>
          <a:noFill/>
        </p:spPr>
      </p:pic>
      <p:pic>
        <p:nvPicPr>
          <p:cNvPr id="12" name="Picture 2" descr="H:\уваров\z_217b6aa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1643050"/>
            <a:ext cx="392909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Работв</a:t>
            </a:r>
            <a:r>
              <a:rPr lang="ru-RU" dirty="0" smtClean="0"/>
              <a:t> ан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:\уваров\z_27c604d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428736"/>
            <a:ext cx="864399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28662" y="214290"/>
            <a:ext cx="7686700" cy="9413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Мастер демонстрирует свою работу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543295" cy="44116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 descr="H:\уваров\z_03f696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736"/>
            <a:ext cx="4357718" cy="5286412"/>
          </a:xfrm>
          <a:prstGeom prst="rect">
            <a:avLst/>
          </a:prstGeom>
          <a:noFill/>
        </p:spPr>
      </p:pic>
      <p:pic>
        <p:nvPicPr>
          <p:cNvPr id="10" name="Picture 2" descr="H:\уваров\z_22928c7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428736"/>
            <a:ext cx="4071965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Уваров Андрей Анатольевич проводил мастер-класс по плетению из лозы для Первого канала. 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ф день рождения 029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7" y="1785926"/>
            <a:ext cx="414340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ф день рождения 031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1" y="1785926"/>
            <a:ext cx="375761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1680000" flipH="1">
            <a:off x="281957" y="1240314"/>
            <a:ext cx="7934968" cy="380702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«Возрождение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народного промысла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в селе РЕДКОДУБЬЕ"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 его работу он не однократно отмечен дипломами</a:t>
            </a:r>
            <a:endParaRPr lang="ru-RU" dirty="0"/>
          </a:p>
        </p:txBody>
      </p:sp>
      <p:pic>
        <p:nvPicPr>
          <p:cNvPr id="46082" name="Picture 2" descr="H:\уваров\P11508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857224" y="2000240"/>
            <a:ext cx="2857520" cy="4191815"/>
          </a:xfrm>
          <a:prstGeom prst="rect">
            <a:avLst/>
          </a:prstGeom>
          <a:noFill/>
        </p:spPr>
      </p:pic>
      <p:pic>
        <p:nvPicPr>
          <p:cNvPr id="46083" name="Picture 3" descr="H:\уваров\P11508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448300" y="1785926"/>
            <a:ext cx="3195666" cy="4572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:\уваров\P115089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85720" y="214290"/>
            <a:ext cx="2857520" cy="3246201"/>
          </a:xfrm>
          <a:prstGeom prst="rect">
            <a:avLst/>
          </a:prstGeom>
          <a:noFill/>
        </p:spPr>
      </p:pic>
      <p:pic>
        <p:nvPicPr>
          <p:cNvPr id="47107" name="Picture 3" descr="H:\уваров\P115088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2786050" y="3490913"/>
            <a:ext cx="3857625" cy="3367087"/>
          </a:xfrm>
          <a:prstGeom prst="rect">
            <a:avLst/>
          </a:prstGeom>
          <a:noFill/>
        </p:spPr>
      </p:pic>
      <p:pic>
        <p:nvPicPr>
          <p:cNvPr id="8" name="Picture 2" descr="H:\уваров\P11508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-69980"/>
            <a:ext cx="3571900" cy="3498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:\уваров\P115088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57188"/>
            <a:ext cx="3786188" cy="5357812"/>
          </a:xfrm>
          <a:prstGeom prst="rect">
            <a:avLst/>
          </a:prstGeom>
          <a:noFill/>
        </p:spPr>
      </p:pic>
      <p:pic>
        <p:nvPicPr>
          <p:cNvPr id="48131" name="Picture 3" descr="H:\уваров\image (1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500063"/>
            <a:ext cx="4038600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E97DD4">
                <a:alpha val="58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86900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/>
              <a:t>В 2010 году Андрей организовал собственное дело и получил от государства 150 тысяч рублей на его развитие. Планирует даже открыть цех по изготовлению плетёной мебели, восстановить былую славу </a:t>
            </a:r>
            <a:r>
              <a:rPr lang="ru-RU" sz="4000" dirty="0" err="1" smtClean="0"/>
              <a:t>редкодубской</a:t>
            </a:r>
            <a:r>
              <a:rPr lang="ru-RU" sz="4000" dirty="0" smtClean="0"/>
              <a:t> плетёной мебели, которая существовала ещё в земской школе. Так его увлечение становится делом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Будущие мастера, увлечённые работой.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/>
              <a:t> </a:t>
            </a:r>
            <a:r>
              <a:rPr lang="ru-RU" sz="2700" i="1" dirty="0" smtClean="0"/>
              <a:t>Процесс изготовления корзины начинается с плетения её дна.</a:t>
            </a:r>
            <a:br>
              <a:rPr lang="ru-RU" sz="2700" i="1" dirty="0" smtClean="0"/>
            </a:br>
            <a:r>
              <a:rPr lang="ru-RU" sz="2700" i="1" dirty="0" smtClean="0"/>
              <a:t> Прежде чем начать плести, мастер выбирает самую лучшую лозу.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" name="Содержимое 5" descr="ф день рождения 030"/>
          <p:cNvPicPr>
            <a:picLocks noGrp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89511" y="2805387"/>
            <a:ext cx="3773978" cy="211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ф день рождения 041"/>
          <p:cNvPicPr>
            <a:picLocks noGrp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724400" y="2767979"/>
            <a:ext cx="3886200" cy="219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3D4A8">
                <a:alpha val="49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 руках детей оживает старинное народное ремесло.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ф день рождения 039"/>
          <p:cNvPicPr>
            <a:picLocks noGrp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3786190"/>
            <a:ext cx="36576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ф день рождения 040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3786190"/>
            <a:ext cx="364928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 день рождения 033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14480" y="1357299"/>
            <a:ext cx="514353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BEAC7">
                <a:alpha val="12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Мониторинг учащихся нашей школы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14488"/>
            <a:ext cx="7643866" cy="39243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Результаты анкетирования следующие: 46% - знают, какие народные промысла были распространены в селе в </a:t>
            </a:r>
            <a:r>
              <a:rPr lang="ru-RU" b="1" dirty="0" err="1" smtClean="0">
                <a:solidFill>
                  <a:schemeClr val="tx1"/>
                </a:solidFill>
              </a:rPr>
              <a:t>Редкодубье</a:t>
            </a:r>
            <a:r>
              <a:rPr lang="ru-RU" b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95% - знают, что можно сделать из лозы;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80% - хотели бы научиться плетению из лозы.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FFFF00">
                <a:alpha val="1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3243258" cy="58579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Каждый год в нашей школе проводится конкурс «Зимующие птицы». В этом году в этом конкурсе первое место заняла </a:t>
            </a:r>
            <a:r>
              <a:rPr lang="ru-RU" sz="2400" dirty="0" err="1" smtClean="0"/>
              <a:t>Неяскина</a:t>
            </a:r>
            <a:r>
              <a:rPr lang="ru-RU" sz="2400" dirty="0" smtClean="0"/>
              <a:t> Алевтина, которая представила на конкурс  кормушку, изготовленную из ивовых прутьев.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929190" y="1285860"/>
            <a:ext cx="3429024" cy="43577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C:\Users\Пользователь\Desktop\Новая папка\CAM0056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1214422"/>
            <a:ext cx="421484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CCCCFF">
                <a:alpha val="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dirty="0" smtClean="0"/>
              <a:t>Данное ремесло можно возродить в селе </a:t>
            </a:r>
            <a:r>
              <a:rPr lang="ru-RU" sz="3600" dirty="0" err="1" smtClean="0"/>
              <a:t>Редкодубье</a:t>
            </a:r>
            <a:r>
              <a:rPr lang="ru-RU" sz="3600" dirty="0" smtClean="0"/>
              <a:t>.  Для сохранения ремесла надо перенимать опыт умельцев, учиться их мастерству, чтобы народные ремёсла продолжали жить.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Приглашаем в гости </a:t>
            </a:r>
            <a:r>
              <a:rPr lang="ru-RU" dirty="0" err="1" smtClean="0"/>
              <a:t>Редкодубье</a:t>
            </a:r>
            <a:r>
              <a:rPr lang="ru-RU" smtClean="0"/>
              <a:t>.</a:t>
            </a:r>
            <a:endParaRPr lang="ru-RU" dirty="0"/>
          </a:p>
        </p:txBody>
      </p:sp>
      <p:pic>
        <p:nvPicPr>
          <p:cNvPr id="37890" name="Picture 2" descr="H:\уваров\z_1fe6b1c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85926"/>
            <a:ext cx="9144000" cy="4693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>
          <a:gsLst>
            <a:gs pos="0">
              <a:srgbClr val="8DE3C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285752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/>
              <a:t>Цель исследования: 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b="1" i="1" dirty="0" smtClean="0"/>
              <a:t>изучить глубже историю плетения из ивовых прутьев, чтобы понять, можно ли возродить </a:t>
            </a:r>
            <a:r>
              <a:rPr lang="ru-RU" sz="4900" b="1" i="1" dirty="0" err="1" smtClean="0"/>
              <a:t>лозоплетение</a:t>
            </a:r>
            <a:r>
              <a:rPr lang="ru-RU" sz="4900" b="1" i="1" dirty="0" smtClean="0"/>
              <a:t>  в селе </a:t>
            </a:r>
            <a:r>
              <a:rPr lang="ru-RU" sz="4900" b="1" i="1" dirty="0" err="1" smtClean="0"/>
              <a:t>Редкодубье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Объект исследования ( предмет):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работы мастеров по плетению из ивовых прутьев  села </a:t>
            </a:r>
            <a:r>
              <a:rPr lang="ru-RU" dirty="0" err="1" smtClean="0"/>
              <a:t>Редкодубье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933950" y="1600200"/>
            <a:ext cx="4210050" cy="4525963"/>
          </a:xfrm>
        </p:spPr>
        <p:txBody>
          <a:bodyPr/>
          <a:lstStyle/>
          <a:p>
            <a:r>
              <a:rPr lang="ru-RU" dirty="0" smtClean="0"/>
              <a:t>работы мастера Уварова А.А.</a:t>
            </a:r>
          </a:p>
          <a:p>
            <a:endParaRPr lang="ru-RU" dirty="0"/>
          </a:p>
        </p:txBody>
      </p:sp>
      <p:pic>
        <p:nvPicPr>
          <p:cNvPr id="5" name="Рисунок 4" descr="DSC00367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1" y="3500438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:\уваров\z_fa9304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2714620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EAC0E4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исследования: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/>
              <a:t>- изучить литературу по </a:t>
            </a:r>
            <a:r>
              <a:rPr lang="ru-RU" sz="2400" b="1" i="1" dirty="0" err="1" smtClean="0"/>
              <a:t>лозоплетению</a:t>
            </a:r>
            <a:r>
              <a:rPr lang="ru-RU" sz="2400" b="1" i="1" dirty="0" smtClean="0"/>
              <a:t>;</a:t>
            </a:r>
          </a:p>
          <a:p>
            <a:r>
              <a:rPr lang="ru-RU" sz="2400" b="1" i="1" dirty="0" smtClean="0"/>
              <a:t>- организовать встречу и познакомиться с мастерами из нашего села, занимающимися </a:t>
            </a:r>
            <a:r>
              <a:rPr lang="ru-RU" sz="2400" b="1" i="1" dirty="0" err="1" smtClean="0"/>
              <a:t>лозоплетением</a:t>
            </a:r>
            <a:r>
              <a:rPr lang="ru-RU" sz="2400" b="1" i="1" dirty="0" smtClean="0"/>
              <a:t>.</a:t>
            </a:r>
          </a:p>
          <a:p>
            <a:r>
              <a:rPr lang="ru-RU" sz="2400" b="1" i="1" dirty="0" smtClean="0"/>
              <a:t>- собрать фотоматериал  работ местных мастеров и сделать в школе уголок;</a:t>
            </a:r>
          </a:p>
          <a:p>
            <a:r>
              <a:rPr lang="ru-RU" sz="2400" b="1" i="1" dirty="0" smtClean="0"/>
              <a:t>- вовлечь учащихся школы в занятие </a:t>
            </a:r>
            <a:r>
              <a:rPr lang="ru-RU" sz="2400" b="1" i="1" dirty="0" err="1" smtClean="0"/>
              <a:t>лозоплетения</a:t>
            </a:r>
            <a:r>
              <a:rPr lang="ru-RU" sz="2400" b="1" i="1" dirty="0" smtClean="0"/>
              <a:t>;</a:t>
            </a:r>
          </a:p>
          <a:p>
            <a:r>
              <a:rPr lang="ru-RU" sz="2400" b="1" i="1" dirty="0" smtClean="0"/>
              <a:t>- обобщить данные о возрождении </a:t>
            </a:r>
            <a:r>
              <a:rPr lang="ru-RU" sz="2400" b="1" i="1" dirty="0" err="1" smtClean="0"/>
              <a:t>лозоплетения</a:t>
            </a:r>
            <a:r>
              <a:rPr lang="ru-RU" sz="2400" b="1" i="1" dirty="0" smtClean="0"/>
              <a:t> в настоящее время;</a:t>
            </a:r>
          </a:p>
          <a:p>
            <a:r>
              <a:rPr lang="ru-RU" sz="2400" b="1" i="1" dirty="0" smtClean="0"/>
              <a:t>-воспитание чувства ответственности за прошлое, настоящее и будущее своей малой родины.</a:t>
            </a:r>
          </a:p>
          <a:p>
            <a:pPr>
              <a:buNone/>
            </a:pPr>
            <a:r>
              <a:rPr lang="ru-RU" sz="2400" b="1" i="1" dirty="0" smtClean="0"/>
              <a:t> 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2357430"/>
            <a:ext cx="7772400" cy="3411545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изделия изготовлены из экологически чистого материала,  поэтому они имеют большой спрос, то есть это ремесло долговечно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857233"/>
            <a:ext cx="7772400" cy="85725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</a:t>
            </a:r>
            <a:r>
              <a:rPr lang="ru-RU" sz="6000" b="1" dirty="0" smtClean="0">
                <a:solidFill>
                  <a:schemeClr val="tx1"/>
                </a:solidFill>
              </a:rPr>
              <a:t>: 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3000">
              <a:srgbClr val="71DD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71678"/>
            <a:ext cx="7772400" cy="4214842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- теоретический анализ литературы;</a:t>
            </a:r>
            <a:br>
              <a:rPr lang="ru-RU" sz="3600" i="1" dirty="0" smtClean="0"/>
            </a:br>
            <a:r>
              <a:rPr lang="ru-RU" sz="3600" i="1" dirty="0" smtClean="0"/>
              <a:t>- поиск информации в сети Интернет;</a:t>
            </a:r>
            <a:br>
              <a:rPr lang="ru-RU" sz="3600" i="1" dirty="0" smtClean="0"/>
            </a:br>
            <a:r>
              <a:rPr lang="ru-RU" sz="3600" i="1" dirty="0" smtClean="0"/>
              <a:t>- беседа, опрос населения села (старожилы);</a:t>
            </a:r>
            <a:br>
              <a:rPr lang="ru-RU" sz="3600" i="1" dirty="0" smtClean="0"/>
            </a:br>
            <a:r>
              <a:rPr lang="ru-RU" sz="3600" i="1" dirty="0" smtClean="0"/>
              <a:t>- встреча  и знакомство  с работами  мастеров села;</a:t>
            </a:r>
            <a:br>
              <a:rPr lang="ru-RU" sz="3600" i="1" dirty="0" smtClean="0"/>
            </a:br>
            <a:r>
              <a:rPr lang="ru-RU" sz="3600" i="1" dirty="0" smtClean="0"/>
              <a:t>- интервью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0166" y="1285860"/>
            <a:ext cx="6986582" cy="785818"/>
          </a:xfrm>
        </p:spPr>
        <p:txBody>
          <a:bodyPr>
            <a:normAutofit fontScale="25000" lnSpcReduction="20000"/>
          </a:bodyPr>
          <a:lstStyle/>
          <a:p>
            <a:endParaRPr lang="ru-RU" sz="4400" b="1" dirty="0" smtClean="0">
              <a:solidFill>
                <a:schemeClr val="tx1"/>
              </a:solidFill>
            </a:endParaRPr>
          </a:p>
          <a:p>
            <a:endParaRPr lang="ru-RU" sz="11000" b="1" dirty="0" smtClean="0">
              <a:solidFill>
                <a:schemeClr val="tx1"/>
              </a:solidFill>
            </a:endParaRPr>
          </a:p>
          <a:p>
            <a:endParaRPr lang="ru-RU" sz="11000" b="1" dirty="0" smtClean="0">
              <a:solidFill>
                <a:schemeClr val="tx1"/>
              </a:solidFill>
            </a:endParaRPr>
          </a:p>
          <a:p>
            <a:endParaRPr lang="ru-RU" sz="11000" b="1" dirty="0" smtClean="0">
              <a:solidFill>
                <a:schemeClr val="tx1"/>
              </a:solidFill>
            </a:endParaRPr>
          </a:p>
          <a:p>
            <a:endParaRPr lang="ru-RU" sz="11000" b="1" dirty="0" smtClean="0">
              <a:solidFill>
                <a:schemeClr val="tx1"/>
              </a:solidFill>
            </a:endParaRPr>
          </a:p>
          <a:p>
            <a:endParaRPr lang="ru-RU" sz="11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0" b="1" dirty="0" smtClean="0">
                <a:solidFill>
                  <a:schemeClr val="tx1"/>
                </a:solidFill>
              </a:rPr>
              <a:t>Методы исследования:</a:t>
            </a:r>
          </a:p>
          <a:p>
            <a:endParaRPr lang="ru-RU" sz="11000" b="1" dirty="0" smtClean="0">
              <a:solidFill>
                <a:schemeClr val="tx1"/>
              </a:solidFill>
            </a:endParaRPr>
          </a:p>
          <a:p>
            <a:endParaRPr lang="ru-RU" sz="11000" b="1" dirty="0" smtClean="0">
              <a:solidFill>
                <a:schemeClr val="tx1"/>
              </a:solidFill>
            </a:endParaRPr>
          </a:p>
          <a:p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85738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Мордовский наш край испокон веков славится своими добрыми мастерами, одарёнными людьми,  способными своими  руками создавать и творить   настоящую красоту.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332037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Ремесло - это производство, основанное на ручном труде с использованием ручных инструментов (орудий труда). Ремесло зародилось еще в древние времена, когда человек взял в руки палку и камень.</a:t>
            </a:r>
          </a:p>
          <a:p>
            <a:endParaRPr lang="ru-RU" dirty="0"/>
          </a:p>
        </p:txBody>
      </p:sp>
      <p:pic>
        <p:nvPicPr>
          <p:cNvPr id="5" name="Содержимое 4" descr="C:\Users\user\Desktop\плетение\DSCF1117.JPG"/>
          <p:cNvPicPr>
            <a:picLocks noGrp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428868"/>
            <a:ext cx="3286148" cy="4071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1170</Words>
  <Application>Microsoft Office PowerPoint</Application>
  <PresentationFormat>Экран (4:3)</PresentationFormat>
  <Paragraphs>75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Школьное лесничество  «Дубравушка»</vt:lpstr>
      <vt:lpstr>Слайд 2</vt:lpstr>
      <vt:lpstr>«Возрождение  народного промысла  в селе РЕДКОДУБЬЕ"</vt:lpstr>
      <vt:lpstr>    Цель исследования:  изучить глубже историю плетения из ивовых прутьев, чтобы понять, можно ли возродить лозоплетение  в селе Редкодубье </vt:lpstr>
      <vt:lpstr>Объект исследования ( предмет):</vt:lpstr>
      <vt:lpstr>Задачи исследования: </vt:lpstr>
      <vt:lpstr>изделия изготовлены из экологически чистого материала,  поэтому они имеют большой спрос, то есть это ремесло долговечно </vt:lpstr>
      <vt:lpstr>- теоретический анализ литературы; - поиск информации в сети Интернет; - беседа, опрос населения села (старожилы); - встреча  и знакомство  с работами  мастеров села; - интервью </vt:lpstr>
      <vt:lpstr> Мордовский наш край испокон веков славится своими добрыми мастерами, одарёнными людьми,  способными своими  руками создавать и творить   настоящую красоту.</vt:lpstr>
      <vt:lpstr>История плетения лозы </vt:lpstr>
      <vt:lpstr>Подготовка к плетению</vt:lpstr>
      <vt:lpstr>Сырьё для плетения </vt:lpstr>
      <vt:lpstr>Заготовка лозы проводится весной, осенью и зимой. Режут прут остро отточенным ножом движением от себя, соблюдая осторожность. Заготовленный прут необходимо очистить от коры с помощью щемилки. Весенний прут очищается легко, а осенне-зимний - только после варки.  Прутья укладывают в бак, заливают водой, ставят на огонь, доводят  до кипения и варят в течение 1- 2 часов. Окорённый прут просушивают и связывают в пучки.  Хранят лозу в сухом месте, а перед плетением её замачивают. После окончания работы оставшийся прут должен быть высушен, чтобы не заплесневел. </vt:lpstr>
      <vt:lpstr>Достоинства плетеных изделий </vt:lpstr>
      <vt:lpstr>О жизни и быте селян… </vt:lpstr>
      <vt:lpstr>Балалайка, изготовленная вручную</vt:lpstr>
      <vt:lpstr>Балалайка, изготовленная вручную.</vt:lpstr>
      <vt:lpstr>Изделия народных умельцев из лыка  </vt:lpstr>
      <vt:lpstr>Народные промыслы  мастера Уварова А.А.</vt:lpstr>
      <vt:lpstr>Редкодубские санки</vt:lpstr>
      <vt:lpstr>Первый учитель  Андрея Уварова </vt:lpstr>
      <vt:lpstr>Слайд 22</vt:lpstr>
      <vt:lpstr>Работы Андрея Уварова</vt:lpstr>
      <vt:lpstr>Работы Уварова Андрея </vt:lpstr>
      <vt:lpstr>Андрей Уваров  освоил бондарное производство и теперь изготавливает эксклюзивные кадушки для соления, квашения, замачивания, хранения мёда и вин. Ему бочки даже для коньяка заказывают, а это уже высший пилотаж бондарного дела!. Его кадушки и кадки знают как по всей России и уже поставляют за границу. Гостям, которые приезжают в Мордовию и в Ардатовский район, преподносят в подарок кадушку, сделанную Андреем.  </vt:lpstr>
      <vt:lpstr>Французскому актёру Жерарду Депардье также была вручена кадушка от Андрея </vt:lpstr>
      <vt:lpstr>Работв ан</vt:lpstr>
      <vt:lpstr>Мастер демонстрирует свою работу</vt:lpstr>
      <vt:lpstr>Уваров Андрей Анатольевич проводил мастер-класс по плетению из лозы для Первого канала. </vt:lpstr>
      <vt:lpstr>За его работу он не однократно отмечен дипломами</vt:lpstr>
      <vt:lpstr>Слайд 31</vt:lpstr>
      <vt:lpstr>Слайд 32</vt:lpstr>
      <vt:lpstr>В 2010 году Андрей организовал собственное дело и получил от государства 150 тысяч рублей на его развитие. Планирует даже открыть цех по изготовлению плетёной мебели, восстановить былую славу редкодубской плетёной мебели, которая существовала ещё в земской школе. Так его увлечение становится делом жизни </vt:lpstr>
      <vt:lpstr>Будущие мастера, увлечённые работой.  Процесс изготовления корзины начинается с плетения её дна.  Прежде чем начать плести, мастер выбирает самую лучшую лозу.   </vt:lpstr>
      <vt:lpstr>В руках детей оживает старинное народное ремесло. </vt:lpstr>
      <vt:lpstr>Мониторинг учащихся нашей школы </vt:lpstr>
      <vt:lpstr>Каждый год в нашей школе проводится конкурс «Зимующие птицы». В этом году в этом конкурсе первое место заняла Неяскина Алевтина, которая представила на конкурс  кормушку, изготовленную из ивовых прутьев. </vt:lpstr>
      <vt:lpstr>Вывод </vt:lpstr>
      <vt:lpstr>Приглашаем в гости Редкодубье.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Школьное лесничество  «Дубравушка»</dc:title>
  <dc:creator>Администратор</dc:creator>
  <cp:lastModifiedBy>1</cp:lastModifiedBy>
  <cp:revision>56</cp:revision>
  <dcterms:created xsi:type="dcterms:W3CDTF">2015-05-14T14:08:51Z</dcterms:created>
  <dcterms:modified xsi:type="dcterms:W3CDTF">2001-12-31T20:13:43Z</dcterms:modified>
</cp:coreProperties>
</file>