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94" r:id="rId9"/>
    <p:sldId id="295" r:id="rId10"/>
    <p:sldId id="297" r:id="rId11"/>
    <p:sldId id="293" r:id="rId12"/>
    <p:sldId id="289" r:id="rId13"/>
    <p:sldId id="286" r:id="rId14"/>
    <p:sldId id="291" r:id="rId15"/>
    <p:sldId id="292" r:id="rId16"/>
    <p:sldId id="290" r:id="rId17"/>
    <p:sldId id="273" r:id="rId18"/>
    <p:sldId id="272" r:id="rId19"/>
    <p:sldId id="274" r:id="rId20"/>
    <p:sldId id="275" r:id="rId21"/>
    <p:sldId id="277" r:id="rId22"/>
    <p:sldId id="281" r:id="rId23"/>
    <p:sldId id="280" r:id="rId24"/>
    <p:sldId id="284" r:id="rId25"/>
    <p:sldId id="283" r:id="rId26"/>
    <p:sldId id="285" r:id="rId27"/>
    <p:sldId id="282" r:id="rId28"/>
    <p:sldId id="287" r:id="rId29"/>
    <p:sldId id="288" r:id="rId30"/>
    <p:sldId id="276" r:id="rId31"/>
    <p:sldId id="26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588" y="-1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C08A2-3329-4F6A-ABB6-32697B893829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7518C-E49A-48E5-AAFA-E9E1A8D930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8400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A9811-4E0C-488C-ACE1-8C59ADAC811C}" type="datetimeFigureOut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601A0-6E19-4DBF-9143-A42EA65033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211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601A0-6E19-4DBF-9143-A42EA65033D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2C594-7F77-4B47-BBA9-A1AE46C5E5CD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044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84DC-F115-4985-9DAD-2B5899D87F08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162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572-069F-4EE6-9D2F-DF1A238E1107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266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0A8E-FC5A-4718-956A-EB2519899CFB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825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8F1F0-0D97-4F39-96FD-ABE6EE84759C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36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F8B2F-A4E3-4668-9481-1F46A6494A42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113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8474-002F-49D1-A774-7D5498C3C872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29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6C4C3-6E04-4CF7-AC64-A39ACD7C088D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541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CA08-7649-489E-9805-C79E7A7CAA7A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432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D512D-FE6D-4E43-8D3D-CACE293F7B1B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575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782B-6443-4910-AC67-7D5B960739E8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62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66877-F1BA-4043-9E7F-CE1AC7553800}" type="datetime1">
              <a:rPr lang="ru-RU" smtClean="0"/>
              <a:pPr/>
              <a:t>05.10.2016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A48FA-0C37-47C7-863A-6291EC1748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5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3566">
            <a:off x="403205" y="300843"/>
            <a:ext cx="4254830" cy="28365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0607">
            <a:off x="8322755" y="3795626"/>
            <a:ext cx="3357811" cy="22337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5022" t="23204" r="2251" b="22597"/>
          <a:stretch/>
        </p:blipFill>
        <p:spPr>
          <a:xfrm>
            <a:off x="5100480" y="4031732"/>
            <a:ext cx="2684319" cy="25537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058" t="32106" r="2383" b="8810"/>
          <a:stretch/>
        </p:blipFill>
        <p:spPr>
          <a:xfrm rot="859374">
            <a:off x="455553" y="3443844"/>
            <a:ext cx="3977946" cy="18466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2206438" y="1213254"/>
            <a:ext cx="78994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Bookman Old Style" panose="02050604050505020204" pitchFamily="18" charset="0"/>
              </a:rPr>
              <a:t>«Развитие творческих способностей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Bookman Old Style" panose="02050604050505020204" pitchFamily="18" charset="0"/>
              </a:rPr>
              <a:t>старших дошкольников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Bookman Old Style" panose="02050604050505020204" pitchFamily="18" charset="0"/>
              </a:rPr>
              <a:t>средствами изобразительной деятельности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Bookman Old Style" panose="02050604050505020204" pitchFamily="18" charset="0"/>
              </a:rPr>
              <a:t>в дошкольном образовательном учреждении»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9772" y="6091311"/>
            <a:ext cx="396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Bookman Old Style" pitchFamily="18" charset="0"/>
              </a:rPr>
              <a:t>Долгорукова Елена Валерьевна</a:t>
            </a:r>
            <a:endParaRPr lang="ru-RU" i="1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7926" y="6091307"/>
            <a:ext cx="123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Bookman Old Style" pitchFamily="18" charset="0"/>
              </a:rPr>
              <a:t>2016 год</a:t>
            </a:r>
            <a:endParaRPr lang="ru-RU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74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758" cy="6858000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623060" y="0"/>
            <a:ext cx="90297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«… Это правда! Ну чего же тут скрывать? 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Дети любят, очень любят рисовать! 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 бумаге, на асфальте, на стене. 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И в трамвае на окне….»        </a:t>
            </a: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        </a:t>
            </a:r>
            <a:endParaRPr lang="ru-RU" sz="2800" b="1" dirty="0" smtClean="0"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Э.Успенский</a:t>
            </a:r>
            <a:endParaRPr kumimoji="0" lang="ru-RU" sz="2800" b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60947" y="770021"/>
            <a:ext cx="11430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Беглость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- это способность быстро генерировать поток идей, возможных решений, подходящих объектов.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Гибкость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это способность применять разнообразные подходы и стратегии при решении проблем, готовность и умение рассматривать имеющуюся информацию под различными углами зрения.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Оригинальность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это способность создавать умные, уникальные и необычные идеи и решения.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Точность (способность к детальной разработке) способность расширять, развивать и подробно разрабатывать какие- либо идеи, сюжеты и рисунки.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Воображение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– это способность представлять отсутствующий или реально не существующий объект, удерживать его в сознании и мысленно манипулировать им.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 smtClean="0">
                <a:latin typeface="Bookman Old Style" pitchFamily="18" charset="0"/>
                <a:cs typeface="Times New Roman" pitchFamily="18" charset="0"/>
              </a:rPr>
              <a:t>Дж. </a:t>
            </a:r>
            <a:r>
              <a:rPr lang="ru-RU" sz="2400" i="1" dirty="0" err="1" smtClean="0">
                <a:latin typeface="Bookman Old Style" pitchFamily="18" charset="0"/>
                <a:cs typeface="Times New Roman" pitchFamily="18" charset="0"/>
              </a:rPr>
              <a:t>Гилфорд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57" y="464234"/>
            <a:ext cx="47408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Bookman Old Style" pitchFamily="18" charset="0"/>
              </a:rPr>
              <a:t>Констатирующий этап</a:t>
            </a:r>
          </a:p>
          <a:p>
            <a:endParaRPr lang="ru-RU" sz="2400" i="1" dirty="0" smtClean="0">
              <a:latin typeface="Bookman Old Style" pitchFamily="18" charset="0"/>
            </a:endParaRPr>
          </a:p>
          <a:p>
            <a:endParaRPr lang="ru-RU" sz="2400" i="1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i="1" dirty="0" smtClean="0">
                <a:latin typeface="Bookman Old Style" pitchFamily="18" charset="0"/>
              </a:rPr>
              <a:t>Уровень развития творческих  способностей: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Высокий</a:t>
            </a:r>
            <a:r>
              <a:rPr lang="ru-RU" sz="2400" i="1" dirty="0" smtClean="0">
                <a:latin typeface="Bookman Old Style" pitchFamily="18" charset="0"/>
              </a:rPr>
              <a:t> – 15% (3 чел.)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Средний</a:t>
            </a:r>
            <a:r>
              <a:rPr lang="ru-RU" sz="2400" i="1" dirty="0" smtClean="0">
                <a:latin typeface="Bookman Old Style" pitchFamily="18" charset="0"/>
              </a:rPr>
              <a:t> – 75% (15 чел.)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Низкий</a:t>
            </a:r>
            <a:r>
              <a:rPr lang="ru-RU" sz="2400" i="1" dirty="0" smtClean="0">
                <a:latin typeface="Bookman Old Style" pitchFamily="18" charset="0"/>
              </a:rPr>
              <a:t> – 10% (2)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/>
        </p:nvGraphicFramePr>
        <p:xfrm>
          <a:off x="4934473" y="2038351"/>
          <a:ext cx="6895577" cy="4591050"/>
        </p:xfrm>
        <a:graphic>
          <a:graphicData uri="http://schemas.openxmlformats.org/presentationml/2006/ole">
            <p:oleObj spid="_x0000_s31745" name="Диаграмма" r:id="rId4" imgW="3648159" imgH="2428944" progId="MSGraph.Char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72197" y="25000505"/>
          <a:ext cx="7751298" cy="14664430"/>
        </p:xfrm>
        <a:graphic>
          <a:graphicData uri="http://schemas.openxmlformats.org/drawingml/2006/table">
            <a:tbl>
              <a:tblPr/>
              <a:tblGrid>
                <a:gridCol w="13197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97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1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14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8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2935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1124">
                <a:tc rowSpan="4"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6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34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4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38227">
                <a:tc rowSpan="4"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78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898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15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2514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39147" y="937729"/>
          <a:ext cx="11704322" cy="5688154"/>
        </p:xfrm>
        <a:graphic>
          <a:graphicData uri="http://schemas.openxmlformats.org/drawingml/2006/table">
            <a:tbl>
              <a:tblPr/>
              <a:tblGrid>
                <a:gridCol w="5345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30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6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9108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952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1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Тема занятия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7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Нетрадиционные техники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Программные  задачи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Материал   к   занятию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4144">
                <a:tc rowSpan="4">
                  <a:txBody>
                    <a:bodyPr/>
                    <a:lstStyle/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«Осеннее дерево»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Оттиск  печатками  из поролона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Упражнять в рисовании печатками. Учить пользоваться в рисовании углем.  Создавать образ осеннего дерева. Развивать творческие способности.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 тонированной бумаги А4.Печатки из поролона, уголь, гуашь желтого, коричневого, красного цветов. Салфетки.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7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«Первый  снег»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ватной палочкой, тычком кисти.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Совершенствовать умения детей в данных изобразительных техниках. Развивать воображение, чувство композиции, ритма.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 формата А4, тонированный темно-синим, темно-серым цветом, белая гуашь,  черная тушь, кисти, ватные полочки, иллюстрации.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7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«Два петушка ссорятся»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ладошкой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Совершенствовать умение делать отпечатки ладони и  дорисовывать их до определенного образа (петушки).Развивать воображение, творчество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 формата А4 т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онированный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кисти, гуашь, игрушка петушок, салфетки.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1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«Зимний лес»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Печать по трафарету,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пальчиками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Упражнять в рисовании разных деревьев – больших и маленьких, изображать снежок с помощью печатания или рисования ватной палочкой. Развивать чувство композиции.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 формата А3, верхняя часть тонирована голубым цветом, а нижняя –белым, зеленая гуашь, трафареты елей разной величины, поролоновые тампоны, иллюстрации.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0075">
                <a:tc rowSpan="4">
                  <a:txBody>
                    <a:bodyPr/>
                    <a:lstStyle/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2390" marR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«Елочные  игрушки»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Восковой мелок и акварель, оттиск пробкой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Упражнять в рисовании восковыми мелками елочных игрушек. Закрепить умение тонировать рисунок акварелью. Печатать пробкой.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Вырезанные из плот-ной   бумаги елочные игрушки, восковые мелки, акварель, кисти, гуашь, пробки, елка, нарисованная на ватманском листе, елочные игрушки.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3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«Фантастичный натюрморт»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крупой, печать по трафарету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Упражнять в рисовании по трафарету, используя манную крупу. Развивать чувство композиции, воображение.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Трафареты корзин для фруктов, гуашь, поролоновые тампоны, манка, кисть.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72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«Снеговичок»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Комкание бумаги (скатывание)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Закрепить навыки рисования гуашью, умение сочетать в работе скатывание, комкание бумаги и рисование. Учить дорисовывать картинку со снеговиком. Развивать чувство композиции.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 плотной бумаги формата А4 (тонированный), салфетка  белая, целая и половинка, клей, гуашь. кисти, игрушка снеговичок, иллюстрации.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91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«Золотая рыбка»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Рисование по мокрому листу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Научить передавать признаки необычности, сказочности; закреплять умение детей классифицировать и называть животных птиц и рыб.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Листы бумаги, краски, кисти, наборы разноцветных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пайеток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шаблоны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рыбок, коробки с различным материалом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творчества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 нитки, ракушки, камешки, и т.д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142" marR="17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7823" y="365760"/>
            <a:ext cx="630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Комплекс занятий </a:t>
            </a:r>
            <a:r>
              <a:rPr lang="ru-RU" sz="1400" b="1" i="1" dirty="0" smtClean="0">
                <a:latin typeface="Bookman Old Style" pitchFamily="18" charset="0"/>
              </a:rPr>
              <a:t>(</a:t>
            </a:r>
            <a:r>
              <a:rPr lang="ru-RU" b="1" i="1" dirty="0" smtClean="0">
                <a:latin typeface="Bookman Old Style" pitchFamily="18" charset="0"/>
              </a:rPr>
              <a:t>пример</a:t>
            </a:r>
            <a:r>
              <a:rPr lang="ru-RU" sz="1400" b="1" i="1" dirty="0" smtClean="0">
                <a:latin typeface="Bookman Old Style" pitchFamily="18" charset="0"/>
              </a:rPr>
              <a:t>)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2450"/>
          <a:stretch/>
        </p:blipFill>
        <p:spPr>
          <a:xfrm>
            <a:off x="4227614" y="1103217"/>
            <a:ext cx="3521035" cy="3823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2277"/>
          <a:stretch/>
        </p:blipFill>
        <p:spPr>
          <a:xfrm>
            <a:off x="154379" y="130628"/>
            <a:ext cx="4073236" cy="275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650" y="3878405"/>
            <a:ext cx="4186052" cy="2809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" y="3246120"/>
            <a:ext cx="338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ниткография</a:t>
            </a:r>
            <a:endParaRPr lang="ru-RU" sz="2800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6680" y="2788920"/>
            <a:ext cx="41605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Bookman Old Style" pitchFamily="18" charset="0"/>
              </a:rPr>
              <a:t>рисование мыльными пузырями</a:t>
            </a:r>
            <a:endParaRPr lang="ru-RU" sz="2600" b="1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9100" y="5166360"/>
            <a:ext cx="34518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Bookman Old Style" pitchFamily="18" charset="0"/>
              </a:rPr>
              <a:t>рисование кулачком </a:t>
            </a:r>
          </a:p>
          <a:p>
            <a:pPr algn="ctr"/>
            <a:r>
              <a:rPr lang="ru-RU" sz="2600" b="1" i="1" dirty="0" smtClean="0">
                <a:latin typeface="Bookman Old Style" pitchFamily="18" charset="0"/>
              </a:rPr>
              <a:t>и печатью</a:t>
            </a:r>
            <a:endParaRPr lang="ru-RU" sz="26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8" y="166254"/>
            <a:ext cx="3845136" cy="381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109" y="1366219"/>
            <a:ext cx="4995491" cy="3451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51" y="3791162"/>
            <a:ext cx="4431475" cy="2930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" y="4000500"/>
            <a:ext cx="32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Bookman Old Style" pitchFamily="18" charset="0"/>
              </a:rPr>
              <a:t>рисование воздушным шариком</a:t>
            </a:r>
            <a:endParaRPr lang="ru-RU" sz="2600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7620" y="5212080"/>
            <a:ext cx="3726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err="1" smtClean="0">
                <a:latin typeface="Bookman Old Style" pitchFamily="18" charset="0"/>
              </a:rPr>
              <a:t>кляксография</a:t>
            </a:r>
            <a:endParaRPr lang="ru-RU" sz="2600" b="1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8240" y="2583180"/>
            <a:ext cx="34137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Bookman Old Style" pitchFamily="18" charset="0"/>
              </a:rPr>
              <a:t>свеча </a:t>
            </a:r>
          </a:p>
          <a:p>
            <a:pPr algn="ctr"/>
            <a:r>
              <a:rPr lang="ru-RU" sz="2600" b="1" i="1" dirty="0" smtClean="0">
                <a:latin typeface="Bookman Old Style" pitchFamily="18" charset="0"/>
              </a:rPr>
              <a:t>и</a:t>
            </a:r>
          </a:p>
          <a:p>
            <a:pPr algn="ctr"/>
            <a:r>
              <a:rPr lang="ru-RU" sz="2600" b="1" i="1" dirty="0" smtClean="0">
                <a:latin typeface="Bookman Old Style" pitchFamily="18" charset="0"/>
              </a:rPr>
              <a:t> акварель</a:t>
            </a:r>
            <a:endParaRPr lang="ru-RU" sz="26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4673830" y="1945438"/>
          <a:ext cx="7222229" cy="4821122"/>
        </p:xfrm>
        <a:graphic>
          <a:graphicData uri="http://schemas.openxmlformats.org/presentationml/2006/ole">
            <p:oleObj spid="_x0000_s29699" name="Диаграмма" r:id="rId4" imgW="3638449" imgH="2428944" progId="MSGraph.Chart.8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0040" y="685800"/>
            <a:ext cx="65151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Bookman Old Style" pitchFamily="18" charset="0"/>
              </a:rPr>
              <a:t>Сравнительный анализ констатирующего и контрольного этапа</a:t>
            </a:r>
          </a:p>
          <a:p>
            <a:pPr algn="ctr"/>
            <a:endParaRPr lang="ru-RU" sz="2400" b="1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Высокий – 15% - 30%</a:t>
            </a:r>
          </a:p>
          <a:p>
            <a:pPr algn="just"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Средний – 75% - 65%</a:t>
            </a:r>
          </a:p>
          <a:p>
            <a:pPr algn="just">
              <a:lnSpc>
                <a:spcPct val="150000"/>
              </a:lnSpc>
            </a:pPr>
            <a:r>
              <a:rPr lang="ru-RU" sz="2400" b="1" i="1" dirty="0" smtClean="0">
                <a:latin typeface="Bookman Old Style" pitchFamily="18" charset="0"/>
              </a:rPr>
              <a:t>Низкий – 10% - 5%</a:t>
            </a:r>
            <a:endParaRPr lang="ru-RU" sz="2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45" b="14059"/>
          <a:stretch/>
        </p:blipFill>
        <p:spPr>
          <a:xfrm>
            <a:off x="5944987" y="2224954"/>
            <a:ext cx="6208295" cy="4559968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061"/>
          <a:stretch/>
        </p:blipFill>
        <p:spPr>
          <a:xfrm rot="21112464">
            <a:off x="267044" y="458841"/>
            <a:ext cx="6876716" cy="3761874"/>
          </a:xfrm>
          <a:prstGeom prst="teardrop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1032433">
            <a:off x="2269393" y="4431832"/>
            <a:ext cx="3550972" cy="1308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Bookman Old Style" pitchFamily="18" charset="0"/>
              </a:rPr>
              <a:t>Раскрашенная </a:t>
            </a:r>
          </a:p>
          <a:p>
            <a:pPr>
              <a:lnSpc>
                <a:spcPct val="150000"/>
              </a:lnSpc>
            </a:pPr>
            <a:r>
              <a:rPr lang="ru-RU" sz="2800" b="1" i="1" dirty="0" err="1" smtClean="0">
                <a:latin typeface="Bookman Old Style" pitchFamily="18" charset="0"/>
              </a:rPr>
              <a:t>бумагопластика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80"/>
          <a:stretch/>
        </p:blipFill>
        <p:spPr>
          <a:xfrm rot="20728901">
            <a:off x="928143" y="864995"/>
            <a:ext cx="4541921" cy="52698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41" y="2222701"/>
            <a:ext cx="5777131" cy="4332848"/>
          </a:xfrm>
          <a:prstGeom prst="round2Diag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47115" y="351693"/>
            <a:ext cx="9031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«БОГАТЫРИ</a:t>
            </a:r>
          </a:p>
          <a:p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				     ЗЕМЛИ</a:t>
            </a:r>
          </a:p>
          <a:p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							 РУССКОЙ»</a:t>
            </a:r>
            <a:endParaRPr lang="ru-RU" sz="2800" b="1" i="1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0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 descr="F:\видео\DSCF4482.JPG"/>
          <p:cNvPicPr>
            <a:picLocks noChangeAspect="1" noChangeArrowheads="1"/>
          </p:cNvPicPr>
          <p:nvPr/>
        </p:nvPicPr>
        <p:blipFill>
          <a:blip r:embed="rId4"/>
          <a:srcRect b="10336"/>
          <a:stretch>
            <a:fillRect/>
          </a:stretch>
        </p:blipFill>
        <p:spPr bwMode="auto">
          <a:xfrm>
            <a:off x="255175" y="202804"/>
            <a:ext cx="6204232" cy="4172240"/>
          </a:xfrm>
          <a:prstGeom prst="ellipse">
            <a:avLst/>
          </a:prstGeom>
          <a:noFill/>
        </p:spPr>
      </p:pic>
      <p:pic>
        <p:nvPicPr>
          <p:cNvPr id="1027" name="Picture 3" descr="F:\видео\DSCF4483.JPG"/>
          <p:cNvPicPr>
            <a:picLocks noChangeAspect="1" noChangeArrowheads="1"/>
          </p:cNvPicPr>
          <p:nvPr/>
        </p:nvPicPr>
        <p:blipFill>
          <a:blip r:embed="rId5"/>
          <a:srcRect b="24690"/>
          <a:stretch>
            <a:fillRect/>
          </a:stretch>
        </p:blipFill>
        <p:spPr bwMode="auto">
          <a:xfrm rot="396154">
            <a:off x="4963998" y="2363720"/>
            <a:ext cx="6233391" cy="3520761"/>
          </a:xfrm>
          <a:prstGeom prst="parallelogram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6625883" y="1209822"/>
            <a:ext cx="2940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МОНОТИПИЯ</a:t>
            </a:r>
            <a:endParaRPr lang="ru-RU" sz="2800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5748" y="4965895"/>
            <a:ext cx="313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«Отражение в воде»</a:t>
            </a:r>
            <a:endParaRPr lang="ru-RU" sz="2400" b="1" i="1" dirty="0"/>
          </a:p>
        </p:txBody>
      </p:sp>
    </p:spTree>
    <p:extLst>
      <p:ext uri="{BB962C8B-B14F-4D97-AF65-F5344CB8AC3E}">
        <p14:creationId xmlns="" xmlns:p14="http://schemas.microsoft.com/office/powerpoint/2010/main" val="1610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90274" y="1620789"/>
            <a:ext cx="8882743" cy="3387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Современному обществу нужна мобильная, творческая и креативная личность, умеющая не только жить в современном мире, но и действовать в нестандартных ситуациях, принимать решения и нести за них ответственность. 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1304" y="439387"/>
            <a:ext cx="289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АКТУАЛЬНОСТЬ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03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2050" name="Picture 2" descr="F:\видео\DSCF4485.JPG"/>
          <p:cNvPicPr>
            <a:picLocks noChangeAspect="1" noChangeArrowheads="1"/>
          </p:cNvPicPr>
          <p:nvPr/>
        </p:nvPicPr>
        <p:blipFill>
          <a:blip r:embed="rId3"/>
          <a:srcRect b="9671"/>
          <a:stretch>
            <a:fillRect/>
          </a:stretch>
        </p:blipFill>
        <p:spPr bwMode="auto">
          <a:xfrm rot="21129261">
            <a:off x="6518845" y="2554477"/>
            <a:ext cx="5551750" cy="3761112"/>
          </a:xfrm>
          <a:prstGeom prst="rect">
            <a:avLst/>
          </a:prstGeom>
          <a:noFill/>
          <a:effectLst>
            <a:softEdge rad="31750"/>
          </a:effectLst>
          <a:scene3d>
            <a:camera prst="perspectiveRight"/>
            <a:lightRig rig="threePt" dir="t"/>
          </a:scene3d>
        </p:spPr>
      </p:pic>
      <p:pic>
        <p:nvPicPr>
          <p:cNvPr id="2051" name="Picture 3" descr="F:\видео\DSCF4488.JPG"/>
          <p:cNvPicPr>
            <a:picLocks noChangeAspect="1" noChangeArrowheads="1"/>
          </p:cNvPicPr>
          <p:nvPr/>
        </p:nvPicPr>
        <p:blipFill>
          <a:blip r:embed="rId4"/>
          <a:srcRect l="13587" b="12019"/>
          <a:stretch>
            <a:fillRect/>
          </a:stretch>
        </p:blipFill>
        <p:spPr bwMode="auto">
          <a:xfrm rot="286783">
            <a:off x="161392" y="399328"/>
            <a:ext cx="5366266" cy="4097750"/>
          </a:xfrm>
          <a:prstGeom prst="rect">
            <a:avLst/>
          </a:prstGeom>
          <a:noFill/>
          <a:effectLst>
            <a:softEdge rad="63500"/>
          </a:effectLst>
          <a:scene3d>
            <a:camera prst="isometricOffAxis2Left"/>
            <a:lightRig rig="threePt" dir="t"/>
          </a:scene3d>
          <a:sp3d/>
        </p:spPr>
      </p:pic>
      <p:pic>
        <p:nvPicPr>
          <p:cNvPr id="2052" name="Picture 4" descr="F:\видео\DSCF4487.JPG"/>
          <p:cNvPicPr>
            <a:picLocks noChangeAspect="1" noChangeArrowheads="1"/>
          </p:cNvPicPr>
          <p:nvPr/>
        </p:nvPicPr>
        <p:blipFill>
          <a:blip r:embed="rId5"/>
          <a:srcRect l="36918" t="39586"/>
          <a:stretch>
            <a:fillRect/>
          </a:stretch>
        </p:blipFill>
        <p:spPr bwMode="auto">
          <a:xfrm>
            <a:off x="5528603" y="196948"/>
            <a:ext cx="3474720" cy="249584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3" name="Picture 5" descr="F:\видео\DSCF4489.JPG"/>
          <p:cNvPicPr>
            <a:picLocks noChangeAspect="1" noChangeArrowheads="1"/>
          </p:cNvPicPr>
          <p:nvPr/>
        </p:nvPicPr>
        <p:blipFill>
          <a:blip r:embed="rId6"/>
          <a:srcRect l="27269" t="40135" r="29462" b="13942"/>
          <a:stretch>
            <a:fillRect/>
          </a:stretch>
        </p:blipFill>
        <p:spPr bwMode="auto">
          <a:xfrm>
            <a:off x="3038622" y="4058529"/>
            <a:ext cx="3516923" cy="2799471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0745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098" name="Picture 2" descr="F:\видео\DSCF4515.JPG"/>
          <p:cNvPicPr>
            <a:picLocks noChangeAspect="1" noChangeArrowheads="1"/>
          </p:cNvPicPr>
          <p:nvPr/>
        </p:nvPicPr>
        <p:blipFill>
          <a:blip r:embed="rId3"/>
          <a:srcRect b="10674"/>
          <a:stretch>
            <a:fillRect/>
          </a:stretch>
        </p:blipFill>
        <p:spPr bwMode="auto">
          <a:xfrm rot="21405941">
            <a:off x="115457" y="2150412"/>
            <a:ext cx="6124789" cy="4103262"/>
          </a:xfrm>
          <a:prstGeom prst="flowChartAlternateProcess">
            <a:avLst/>
          </a:prstGeom>
          <a:noFill/>
          <a:effectLst>
            <a:softEdge rad="31750"/>
          </a:effectLst>
        </p:spPr>
      </p:pic>
      <p:pic>
        <p:nvPicPr>
          <p:cNvPr id="4099" name="Picture 3" descr="F:\видео\DSCF4519.JPG"/>
          <p:cNvPicPr>
            <a:picLocks noChangeAspect="1" noChangeArrowheads="1"/>
          </p:cNvPicPr>
          <p:nvPr/>
        </p:nvPicPr>
        <p:blipFill>
          <a:blip r:embed="rId4"/>
          <a:srcRect b="9815"/>
          <a:stretch>
            <a:fillRect/>
          </a:stretch>
        </p:blipFill>
        <p:spPr bwMode="auto">
          <a:xfrm rot="228955">
            <a:off x="6046335" y="2321468"/>
            <a:ext cx="5994524" cy="4054604"/>
          </a:xfrm>
          <a:prstGeom prst="flowChartInputOutput">
            <a:avLst/>
          </a:prstGeom>
          <a:noFill/>
          <a:effectLst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 rot="21289221">
            <a:off x="1041009" y="1017301"/>
            <a:ext cx="468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Рисование кулачком!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5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" name="Picture 2" descr="F:\видео\DSCF45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36282" y="1154430"/>
            <a:ext cx="6196817" cy="4647612"/>
          </a:xfrm>
          <a:prstGeom prst="round2Diag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5" name="Picture 4" descr="F:\видео\DSCF45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98744">
            <a:off x="5011349" y="1612244"/>
            <a:ext cx="6748148" cy="5061111"/>
          </a:xfrm>
          <a:prstGeom prst="hear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176911" y="4417255"/>
            <a:ext cx="6752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</a:rPr>
              <a:t>Р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</a:rPr>
              <a:t>О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</a:rPr>
              <a:t>З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</a:rPr>
              <a:t>Ы</a:t>
            </a:r>
          </a:p>
          <a:p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146" name="Picture 2" descr="F:\видео\DSCF45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30374">
            <a:off x="6056920" y="1941336"/>
            <a:ext cx="5527040" cy="414528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6148" name="Picture 4" descr="C:\Users\Елена\Desktop\фото для дтплома\DSCF2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91066">
            <a:off x="284480" y="929640"/>
            <a:ext cx="5804747" cy="4353560"/>
          </a:xfrm>
          <a:prstGeom prst="foldedCorner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 rot="21350086">
            <a:off x="492369" y="492369"/>
            <a:ext cx="4529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ПЛАСТИЛИНОГРАФИЯ</a:t>
            </a:r>
            <a:endParaRPr lang="ru-RU" sz="2800" b="1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271532">
            <a:off x="1927274" y="5233182"/>
            <a:ext cx="3770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«Снегири прилетели»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766025">
            <a:off x="6012702" y="5835101"/>
            <a:ext cx="317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«Веточка рябины»</a:t>
            </a:r>
            <a:endParaRPr lang="ru-RU" sz="24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171" name="Picture 3" descr="F:\видео\DSCF4527.JPG"/>
          <p:cNvPicPr>
            <a:picLocks noChangeAspect="1" noChangeArrowheads="1"/>
          </p:cNvPicPr>
          <p:nvPr/>
        </p:nvPicPr>
        <p:blipFill>
          <a:blip r:embed="rId3"/>
          <a:srcRect l="4462" b="15940"/>
          <a:stretch>
            <a:fillRect/>
          </a:stretch>
        </p:blipFill>
        <p:spPr bwMode="auto">
          <a:xfrm rot="481801">
            <a:off x="6693659" y="2539389"/>
            <a:ext cx="5280831" cy="3484814"/>
          </a:xfrm>
          <a:prstGeom prst="hexagon">
            <a:avLst/>
          </a:prstGeom>
          <a:noFill/>
        </p:spPr>
      </p:pic>
      <p:pic>
        <p:nvPicPr>
          <p:cNvPr id="7172" name="Picture 4" descr="F:\видео\DSCF4529.JPG"/>
          <p:cNvPicPr>
            <a:picLocks noChangeAspect="1" noChangeArrowheads="1"/>
          </p:cNvPicPr>
          <p:nvPr/>
        </p:nvPicPr>
        <p:blipFill>
          <a:blip r:embed="rId4"/>
          <a:srcRect l="26502" b="24700"/>
          <a:stretch>
            <a:fillRect/>
          </a:stretch>
        </p:blipFill>
        <p:spPr bwMode="auto">
          <a:xfrm rot="21094129">
            <a:off x="2032995" y="2546071"/>
            <a:ext cx="5172553" cy="3974577"/>
          </a:xfrm>
          <a:prstGeom prst="ellipse">
            <a:avLst/>
          </a:prstGeom>
          <a:noFill/>
        </p:spPr>
      </p:pic>
      <p:pic>
        <p:nvPicPr>
          <p:cNvPr id="7170" name="Picture 2" descr="F:\видео\DSCF4526.JPG"/>
          <p:cNvPicPr>
            <a:picLocks noChangeAspect="1" noChangeArrowheads="1"/>
          </p:cNvPicPr>
          <p:nvPr/>
        </p:nvPicPr>
        <p:blipFill>
          <a:blip r:embed="rId5"/>
          <a:srcRect r="11637" b="37479"/>
          <a:stretch>
            <a:fillRect/>
          </a:stretch>
        </p:blipFill>
        <p:spPr bwMode="auto">
          <a:xfrm rot="21341071">
            <a:off x="407421" y="343792"/>
            <a:ext cx="5447485" cy="2890744"/>
          </a:xfrm>
          <a:prstGeom prst="teardrop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52161" y="886266"/>
            <a:ext cx="3516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РИСОВАНИЕ:</a:t>
            </a:r>
          </a:p>
          <a:p>
            <a:r>
              <a:rPr lang="ru-RU" sz="2400" i="1" dirty="0" smtClean="0">
                <a:latin typeface="Bookman Old Style" pitchFamily="18" charset="0"/>
              </a:rPr>
              <a:t>  </a:t>
            </a:r>
          </a:p>
          <a:p>
            <a:r>
              <a:rPr lang="ru-RU" sz="2400" i="1" dirty="0" smtClean="0">
                <a:latin typeface="Bookman Old Style" pitchFamily="18" charset="0"/>
              </a:rPr>
              <a:t>- солью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4105" y="6170414"/>
            <a:ext cx="2494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- пенопластом</a:t>
            </a: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7258" y="3652299"/>
            <a:ext cx="2065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Bookman Old Style" pitchFamily="18" charset="0"/>
              </a:rPr>
              <a:t>- шариками 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из 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салфеток</a:t>
            </a:r>
            <a:r>
              <a:rPr lang="ru-RU" i="1" dirty="0" smtClean="0">
                <a:latin typeface="Bookman Old Style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8196" name="Picture 4" descr="F:\видео\DSCF4534.JPG"/>
          <p:cNvPicPr>
            <a:picLocks noChangeAspect="1" noChangeArrowheads="1"/>
          </p:cNvPicPr>
          <p:nvPr/>
        </p:nvPicPr>
        <p:blipFill>
          <a:blip r:embed="rId3"/>
          <a:srcRect r="8564" b="9340"/>
          <a:stretch>
            <a:fillRect/>
          </a:stretch>
        </p:blipFill>
        <p:spPr bwMode="auto">
          <a:xfrm>
            <a:off x="3868621" y="0"/>
            <a:ext cx="4811151" cy="3577768"/>
          </a:xfrm>
          <a:prstGeom prst="ellipse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8195" name="Picture 3" descr="F:\видео\DSCF4532.JPG"/>
          <p:cNvPicPr>
            <a:picLocks noChangeAspect="1" noChangeArrowheads="1"/>
          </p:cNvPicPr>
          <p:nvPr/>
        </p:nvPicPr>
        <p:blipFill>
          <a:blip r:embed="rId4"/>
          <a:srcRect r="26406" b="27423"/>
          <a:stretch>
            <a:fillRect/>
          </a:stretch>
        </p:blipFill>
        <p:spPr bwMode="auto">
          <a:xfrm rot="21239320">
            <a:off x="7157347" y="2858481"/>
            <a:ext cx="4561058" cy="337351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8194" name="Picture 2" descr="F:\видео\DSCF4530.JPG"/>
          <p:cNvPicPr>
            <a:picLocks noChangeAspect="1" noChangeArrowheads="1"/>
          </p:cNvPicPr>
          <p:nvPr/>
        </p:nvPicPr>
        <p:blipFill>
          <a:blip r:embed="rId5"/>
          <a:srcRect l="24820" b="11330"/>
          <a:stretch>
            <a:fillRect/>
          </a:stretch>
        </p:blipFill>
        <p:spPr bwMode="auto">
          <a:xfrm rot="697790">
            <a:off x="534577" y="2444028"/>
            <a:ext cx="4226559" cy="373871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506437" y="731520"/>
            <a:ext cx="30526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РИСОВАНИЕ:</a:t>
            </a:r>
          </a:p>
          <a:p>
            <a:endParaRPr lang="ru-RU" dirty="0" smtClean="0"/>
          </a:p>
          <a:p>
            <a:r>
              <a:rPr lang="ru-RU" sz="2400" i="1" dirty="0" smtClean="0">
                <a:latin typeface="Bookman Old Style" pitchFamily="18" charset="0"/>
              </a:rPr>
              <a:t>- манкой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4544" y="3770140"/>
            <a:ext cx="258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- пенопластом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8573" y="6063176"/>
            <a:ext cx="1294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- солью</a:t>
            </a:r>
            <a:endParaRPr lang="ru-RU" sz="24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9218" name="Picture 2" descr="F:\видео\DSCF4536.JPG"/>
          <p:cNvPicPr>
            <a:picLocks noChangeAspect="1" noChangeArrowheads="1"/>
          </p:cNvPicPr>
          <p:nvPr/>
        </p:nvPicPr>
        <p:blipFill>
          <a:blip r:embed="rId3"/>
          <a:srcRect l="4250" t="6442" r="2808" b="9788"/>
          <a:stretch>
            <a:fillRect/>
          </a:stretch>
        </p:blipFill>
        <p:spPr bwMode="auto">
          <a:xfrm>
            <a:off x="1209822" y="0"/>
            <a:ext cx="8581292" cy="5277742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  <a:softEdge rad="127000"/>
          </a:effectLst>
          <a:scene3d>
            <a:camera prst="perspectiveAbove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2222695" y="5022166"/>
            <a:ext cx="63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Bookman Old Style" pitchFamily="18" charset="0"/>
              </a:rPr>
              <a:t>«НАТЮРМОРТ»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54"/>
          <a:stretch>
            <a:fillRect/>
          </a:stretch>
        </p:blipFill>
        <p:spPr>
          <a:xfrm>
            <a:off x="5943789" y="2657156"/>
            <a:ext cx="6220075" cy="4172708"/>
          </a:xfrm>
          <a:prstGeom prst="bevel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3"/>
          <a:stretch>
            <a:fillRect/>
          </a:stretch>
        </p:blipFill>
        <p:spPr>
          <a:xfrm rot="20950992">
            <a:off x="45522" y="285180"/>
            <a:ext cx="6744100" cy="4989358"/>
          </a:xfrm>
          <a:prstGeom prst="cloud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9649" y="5134717"/>
            <a:ext cx="4459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Bookman Old Style" pitchFamily="18" charset="0"/>
              </a:rPr>
              <a:t>Рисование гуашью вилкой, фломастерами, восковыми мелками и аппликация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52492" y="1674056"/>
            <a:ext cx="3010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Bookman Old Style" pitchFamily="18" charset="0"/>
              </a:rPr>
              <a:t>«Африканское сафари»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7" y="71415"/>
            <a:ext cx="6207474" cy="4655606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242" name="Picture 2" descr="C:\Users\Елена\Desktop\фото для дтплома\DSCF1983.JPG"/>
          <p:cNvPicPr>
            <a:picLocks noChangeAspect="1" noChangeArrowheads="1"/>
          </p:cNvPicPr>
          <p:nvPr/>
        </p:nvPicPr>
        <p:blipFill>
          <a:blip r:embed="rId4"/>
          <a:srcRect l="4472" t="13879" b="12351"/>
          <a:stretch>
            <a:fillRect/>
          </a:stretch>
        </p:blipFill>
        <p:spPr bwMode="auto">
          <a:xfrm>
            <a:off x="6161649" y="3383278"/>
            <a:ext cx="5805102" cy="3362178"/>
          </a:xfrm>
          <a:prstGeom prst="round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89783" y="1294228"/>
            <a:ext cx="3548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Bookman Old Style" pitchFamily="18" charset="0"/>
              </a:rPr>
              <a:t>Элементы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пластилинографии,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аппликации,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разукрашивание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восковыми мелками.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331" y="4712677"/>
            <a:ext cx="5655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«Масленица»</a:t>
            </a:r>
          </a:p>
          <a:p>
            <a:endParaRPr lang="ru-RU" sz="2800" b="1" i="1" dirty="0" smtClean="0">
              <a:latin typeface="Bookman Old Style" pitchFamily="18" charset="0"/>
            </a:endParaRPr>
          </a:p>
          <a:p>
            <a:r>
              <a:rPr lang="ru-RU" sz="2800" b="1" i="1" dirty="0" smtClean="0">
                <a:latin typeface="Bookman Old Style" pitchFamily="18" charset="0"/>
              </a:rPr>
              <a:t>	«Пингвины на льдине»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027" name="Picture 3" descr="F:\видео\DSCF5060.JPG"/>
          <p:cNvPicPr>
            <a:picLocks noChangeAspect="1" noChangeArrowheads="1"/>
          </p:cNvPicPr>
          <p:nvPr/>
        </p:nvPicPr>
        <p:blipFill>
          <a:blip r:embed="rId3"/>
          <a:srcRect l="9214" t="3451"/>
          <a:stretch>
            <a:fillRect/>
          </a:stretch>
        </p:blipFill>
        <p:spPr bwMode="auto">
          <a:xfrm rot="16683008">
            <a:off x="6940721" y="1909641"/>
            <a:ext cx="5025829" cy="40086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6" name="Picture 2" descr="F:\видео\DSCF5062.JPG"/>
          <p:cNvPicPr>
            <a:picLocks noChangeAspect="1" noChangeArrowheads="1"/>
          </p:cNvPicPr>
          <p:nvPr/>
        </p:nvPicPr>
        <p:blipFill>
          <a:blip r:embed="rId4"/>
          <a:srcRect l="9096" t="2981"/>
          <a:stretch>
            <a:fillRect/>
          </a:stretch>
        </p:blipFill>
        <p:spPr bwMode="auto">
          <a:xfrm rot="15659321">
            <a:off x="1088493" y="2098813"/>
            <a:ext cx="3437865" cy="275185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TextBox 5"/>
          <p:cNvSpPr txBox="1"/>
          <p:nvPr/>
        </p:nvSpPr>
        <p:spPr>
          <a:xfrm>
            <a:off x="4797083" y="745584"/>
            <a:ext cx="2912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Bookman Old Style" pitchFamily="18" charset="0"/>
              </a:rPr>
              <a:t>Тонирование акварелью, </a:t>
            </a:r>
          </a:p>
          <a:p>
            <a:endParaRPr lang="ru-RU" sz="2400" i="1" dirty="0" smtClean="0">
              <a:latin typeface="Bookman Old Style" pitchFamily="18" charset="0"/>
            </a:endParaRPr>
          </a:p>
          <a:p>
            <a:r>
              <a:rPr lang="ru-RU" sz="2400" i="1" dirty="0" smtClean="0">
                <a:latin typeface="Bookman Old Style" pitchFamily="18" charset="0"/>
              </a:rPr>
              <a:t>тычкование, </a:t>
            </a:r>
          </a:p>
          <a:p>
            <a:endParaRPr lang="ru-RU" sz="2400" i="1" dirty="0" smtClean="0">
              <a:latin typeface="Bookman Old Style" pitchFamily="18" charset="0"/>
            </a:endParaRPr>
          </a:p>
          <a:p>
            <a:r>
              <a:rPr lang="ru-RU" sz="2400" i="1" dirty="0" smtClean="0">
                <a:latin typeface="Bookman Old Style" pitchFamily="18" charset="0"/>
              </a:rPr>
              <a:t>ниткография.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35794">
            <a:off x="4944888" y="5587134"/>
            <a:ext cx="210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itchFamily="18" charset="0"/>
              </a:rPr>
              <a:t>«ПАУЧОК»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87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41027" y="3550979"/>
            <a:ext cx="6096000" cy="28114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Недостаточная разработанность методик развития творческих способностей в изменившихся условиях введения государственных образовательных стандартов в ДОО – </a:t>
            </a:r>
          </a:p>
          <a:p>
            <a:pPr algn="just">
              <a:lnSpc>
                <a:spcPct val="150000"/>
              </a:lnSpc>
            </a:pPr>
            <a:r>
              <a:rPr lang="ru-RU" sz="2000" i="1" dirty="0">
                <a:latin typeface="Bookman Old Style" panose="02050604050505020204" pitchFamily="18" charset="0"/>
              </a:rPr>
              <a:t>	</a:t>
            </a:r>
            <a:r>
              <a:rPr lang="ru-RU" sz="2000" i="1" dirty="0" smtClean="0">
                <a:latin typeface="Bookman Old Style" panose="02050604050505020204" pitchFamily="18" charset="0"/>
              </a:rPr>
              <a:t>		           с другой стороны.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660" y="581891"/>
            <a:ext cx="4726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ПРОТИВОРЕЧИЕ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849" y="1465542"/>
            <a:ext cx="5086598" cy="1888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i="1" dirty="0">
                <a:latin typeface="Bookman Old Style" panose="02050604050505020204" pitchFamily="18" charset="0"/>
              </a:rPr>
              <a:t>Г</a:t>
            </a:r>
            <a:r>
              <a:rPr lang="ru-RU" sz="2000" i="1" dirty="0" smtClean="0">
                <a:latin typeface="Bookman Old Style" panose="02050604050505020204" pitchFamily="18" charset="0"/>
              </a:rPr>
              <a:t>осударственный заказ по развитию творческих способностей детей дошкольного возраста – </a:t>
            </a:r>
          </a:p>
          <a:p>
            <a:pPr>
              <a:lnSpc>
                <a:spcPct val="150000"/>
              </a:lnSpc>
            </a:pPr>
            <a:r>
              <a:rPr lang="ru-RU" sz="2000" i="1" dirty="0">
                <a:latin typeface="Bookman Old Style" panose="02050604050505020204" pitchFamily="18" charset="0"/>
              </a:rPr>
              <a:t>	</a:t>
            </a:r>
            <a:r>
              <a:rPr lang="ru-RU" sz="2000" i="1" dirty="0" smtClean="0">
                <a:latin typeface="Bookman Old Style" panose="02050604050505020204" pitchFamily="18" charset="0"/>
              </a:rPr>
              <a:t>	            с одной стороны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0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3074" name="Picture 2" descr="F:\видео\DSCF4492.JPG"/>
          <p:cNvPicPr>
            <a:picLocks noChangeAspect="1" noChangeArrowheads="1"/>
          </p:cNvPicPr>
          <p:nvPr/>
        </p:nvPicPr>
        <p:blipFill>
          <a:blip r:embed="rId3"/>
          <a:srcRect l="13769"/>
          <a:stretch>
            <a:fillRect/>
          </a:stretch>
        </p:blipFill>
        <p:spPr bwMode="auto">
          <a:xfrm>
            <a:off x="351693" y="326504"/>
            <a:ext cx="7129451" cy="6200905"/>
          </a:xfrm>
          <a:prstGeom prst="round2DiagRect">
            <a:avLst/>
          </a:prstGeom>
          <a:noFill/>
          <a:scene3d>
            <a:camera prst="perspectiveLeft"/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7821637" y="2546252"/>
            <a:ext cx="4135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Bookman Old Style" pitchFamily="18" charset="0"/>
              </a:rPr>
              <a:t>Открытка «Любимый зонтик»</a:t>
            </a:r>
          </a:p>
          <a:p>
            <a:endParaRPr lang="ru-RU" sz="2800" b="1" i="1" dirty="0" smtClean="0">
              <a:latin typeface="Bookman Old Style" pitchFamily="18" charset="0"/>
            </a:endParaRPr>
          </a:p>
          <a:p>
            <a:endParaRPr lang="ru-RU" sz="2400" i="1" dirty="0" smtClean="0">
              <a:latin typeface="Bookman Old Style" pitchFamily="18" charset="0"/>
            </a:endParaRP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аппликация,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 рисование крупами,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тычкование.</a:t>
            </a:r>
            <a:endParaRPr lang="ru-RU" sz="24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7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7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3260" y="0"/>
            <a:ext cx="89687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Bookman Old Style" pitchFamily="18" charset="0"/>
              </a:rPr>
              <a:t>В одном мгновении видеть вечность,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Bookman Old Style" pitchFamily="18" charset="0"/>
              </a:rPr>
              <a:t>Огромный мир - в зерне песка,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Bookman Old Style" pitchFamily="18" charset="0"/>
              </a:rPr>
              <a:t>В единой горсти – бесконечность,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latin typeface="Bookman Old Style" pitchFamily="18" charset="0"/>
              </a:rPr>
              <a:t>И небо – в чашечке цветка!»</a:t>
            </a:r>
          </a:p>
          <a:p>
            <a:pPr algn="r"/>
            <a:endParaRPr lang="ru-RU" sz="2800" b="1" i="1" dirty="0" smtClean="0">
              <a:latin typeface="Bookman Old Style" pitchFamily="18" charset="0"/>
            </a:endParaRPr>
          </a:p>
          <a:p>
            <a:pPr algn="r"/>
            <a:endParaRPr lang="ru-RU" sz="2800" b="1" i="1" dirty="0" smtClean="0">
              <a:latin typeface="Bookman Old Style" pitchFamily="18" charset="0"/>
            </a:endParaRPr>
          </a:p>
          <a:p>
            <a:pPr algn="r"/>
            <a:endParaRPr lang="ru-RU" sz="2800" b="1" i="1" dirty="0" smtClean="0">
              <a:latin typeface="Bookman Old Style" pitchFamily="18" charset="0"/>
            </a:endParaRPr>
          </a:p>
          <a:p>
            <a:pPr algn="r"/>
            <a:r>
              <a:rPr lang="ru-RU" sz="2800" b="1" i="1" dirty="0" smtClean="0">
                <a:latin typeface="Bookman Old Style" pitchFamily="18" charset="0"/>
              </a:rPr>
              <a:t>Уильям </a:t>
            </a:r>
            <a:r>
              <a:rPr lang="ru-RU" sz="2800" b="1" i="1" dirty="0" err="1" smtClean="0">
                <a:latin typeface="Bookman Old Style" pitchFamily="18" charset="0"/>
              </a:rPr>
              <a:t>Блэйк</a:t>
            </a:r>
            <a:endParaRPr lang="ru-RU" sz="28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59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94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5013" y="1194184"/>
            <a:ext cx="113646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Результаты исследований показали, </a:t>
            </a:r>
          </a:p>
          <a:p>
            <a:pPr algn="just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что творческие способности детей </a:t>
            </a:r>
          </a:p>
          <a:p>
            <a:pPr algn="just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раскрываются уже в дошкольном детстве.</a:t>
            </a:r>
          </a:p>
          <a:p>
            <a:pPr>
              <a:lnSpc>
                <a:spcPct val="150000"/>
              </a:lnSpc>
            </a:pPr>
            <a:endParaRPr lang="ru-RU" sz="2000" i="1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ru-RU" sz="2000" i="1" dirty="0" smtClean="0">
              <a:latin typeface="Bookman Old Style" panose="02050604050505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					Каким будет содержание комплекса занятий </a:t>
            </a:r>
          </a:p>
          <a:p>
            <a:pPr algn="r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со старшими дошкольниками, </a:t>
            </a:r>
          </a:p>
          <a:p>
            <a:pPr algn="r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позволяющее развивать у них творческие способности </a:t>
            </a:r>
          </a:p>
          <a:p>
            <a:pPr algn="r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в период стандартизации образования, </a:t>
            </a:r>
          </a:p>
          <a:p>
            <a:pPr algn="r">
              <a:lnSpc>
                <a:spcPct val="150000"/>
              </a:lnSpc>
            </a:pPr>
            <a:r>
              <a:rPr lang="ru-RU" sz="2000" i="1" dirty="0" smtClean="0">
                <a:latin typeface="Bookman Old Style" panose="02050604050505020204" pitchFamily="18" charset="0"/>
              </a:rPr>
              <a:t>т.е. введения ФГОС в практику ДОО? </a:t>
            </a:r>
            <a:endParaRPr lang="ru-RU" sz="2000" i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4437" y="501650"/>
            <a:ext cx="216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Bookman Old Style" panose="02050604050505020204" pitchFamily="18" charset="0"/>
              </a:rPr>
              <a:t>ПРОБЛЕМА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2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z="1400" smtClean="0"/>
              <a:pPr/>
              <a:t>5</a:t>
            </a:fld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6426" y="11768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процесс развития творческих способностей старших дошкольников в дошкольном образовательном учреждении</a:t>
            </a:r>
            <a:r>
              <a:rPr lang="ru-RU" sz="2000" i="1" dirty="0" smtClean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8663" y="584261"/>
            <a:ext cx="4551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Объект исследования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4073" t="10269"/>
          <a:stretch>
            <a:fillRect/>
          </a:stretch>
        </p:blipFill>
        <p:spPr>
          <a:xfrm>
            <a:off x="6430771" y="2443401"/>
            <a:ext cx="5482206" cy="3401674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24992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69430" y="1463063"/>
            <a:ext cx="69145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содержание комплекса занятий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по развитию творческих способностей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старших дошкольников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на занятиях по изобразительной деятельности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в ДОО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82601" y="726765"/>
            <a:ext cx="480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Предмет исследования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55" y="3108210"/>
            <a:ext cx="5896755" cy="3538053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24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2546" y="1749896"/>
            <a:ext cx="104752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развитие творческих способностей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старших дошкольников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в изобразительной деятельности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происходит в результате использования </a:t>
            </a:r>
          </a:p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Bookman Old Style" panose="02050604050505020204" pitchFamily="18" charset="0"/>
              </a:rPr>
              <a:t>целенаправленно разработанного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Bookman Old Style" panose="02050604050505020204" pitchFamily="18" charset="0"/>
              </a:rPr>
              <a:t>комплекса занятий</a:t>
            </a:r>
            <a:endParaRPr lang="ru-RU" sz="2400" i="1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342" y="614448"/>
            <a:ext cx="56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Bookman Old Style" panose="02050604050505020204" pitchFamily="18" charset="0"/>
              </a:rPr>
              <a:t>Гипотеза исследования</a:t>
            </a:r>
            <a:endParaRPr lang="ru-RU" sz="2800" b="1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81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4584" y="91009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i="1" dirty="0" smtClean="0">
                <a:latin typeface="Bookman Old Style" pitchFamily="18" charset="0"/>
              </a:rPr>
              <a:t>Старший дошкольный возраст — благоприятный период для развития творческих способностей. </a:t>
            </a:r>
          </a:p>
          <a:p>
            <a:pPr algn="just">
              <a:lnSpc>
                <a:spcPct val="150000"/>
              </a:lnSpc>
            </a:pPr>
            <a:r>
              <a:rPr lang="ru-RU" sz="2400" i="1" dirty="0" smtClean="0">
                <a:latin typeface="Bookman Old Style" pitchFamily="18" charset="0"/>
              </a:rPr>
              <a:t>Но ребенку необходимо помочь развить ту деятельность, которой он начинает заниматься.</a:t>
            </a:r>
            <a:endParaRPr lang="ru-RU" sz="2400" i="1" dirty="0">
              <a:latin typeface="Bookman Old Style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666" y="3102964"/>
            <a:ext cx="5111366" cy="352622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A48FA-0C37-47C7-863A-6291EC1748A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7621" y="74764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 smtClean="0">
                <a:latin typeface="Bookman Old Style" pitchFamily="18" charset="0"/>
              </a:rPr>
              <a:t>творчество - это деятельность, результатом которой являются новые материальные и духовные ценности; это движение идей, раскрывающее суть вещей</a:t>
            </a:r>
            <a:endParaRPr lang="ru-RU" sz="2400" i="1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9364" y="3031880"/>
            <a:ext cx="64434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Bookman Old Style" pitchFamily="18" charset="0"/>
              </a:rPr>
              <a:t>творческие </a:t>
            </a:r>
            <a:r>
              <a:rPr lang="ru-RU" sz="2400" i="1" dirty="0" smtClean="0">
                <a:latin typeface="Bookman Old Style" pitchFamily="18" charset="0"/>
              </a:rPr>
              <a:t>способности -  это умение по-новому мыслить, проявлять гибкость, точность, быстроту, </a:t>
            </a:r>
          </a:p>
          <a:p>
            <a:pPr algn="ctr"/>
            <a:r>
              <a:rPr lang="ru-RU" sz="2400" i="1" dirty="0" smtClean="0">
                <a:latin typeface="Bookman Old Style" pitchFamily="18" charset="0"/>
              </a:rPr>
              <a:t>оригинальность мышления ;нестандартность, неординарность в решении проблем; способность к созданию нового</a:t>
            </a:r>
            <a:r>
              <a:rPr lang="ru-RU" i="1" dirty="0" smtClean="0">
                <a:latin typeface="Bookman Old Style" pitchFamily="18" charset="0"/>
              </a:rPr>
              <a:t>;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3" y="3162923"/>
            <a:ext cx="4686924" cy="351519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955</Words>
  <Application>Microsoft Office PowerPoint</Application>
  <PresentationFormat>Произвольный</PresentationFormat>
  <Paragraphs>221</Paragraphs>
  <Slides>31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5ds2k</cp:lastModifiedBy>
  <cp:revision>16</cp:revision>
  <dcterms:created xsi:type="dcterms:W3CDTF">2016-09-30T07:04:15Z</dcterms:created>
  <dcterms:modified xsi:type="dcterms:W3CDTF">2016-10-05T03:04:00Z</dcterms:modified>
</cp:coreProperties>
</file>