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3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</p:sldMasterIdLst>
  <p:notesMasterIdLst>
    <p:notesMasterId r:id="rId20"/>
  </p:notesMasterIdLst>
  <p:sldIdLst>
    <p:sldId id="258" r:id="rId3"/>
    <p:sldId id="259" r:id="rId4"/>
    <p:sldId id="260" r:id="rId5"/>
    <p:sldId id="261" r:id="rId6"/>
    <p:sldId id="262" r:id="rId7"/>
    <p:sldId id="282" r:id="rId8"/>
    <p:sldId id="271" r:id="rId9"/>
    <p:sldId id="277" r:id="rId10"/>
    <p:sldId id="272" r:id="rId11"/>
    <p:sldId id="268" r:id="rId12"/>
    <p:sldId id="270" r:id="rId13"/>
    <p:sldId id="266" r:id="rId14"/>
    <p:sldId id="267" r:id="rId15"/>
    <p:sldId id="269" r:id="rId16"/>
    <p:sldId id="278" r:id="rId17"/>
    <p:sldId id="283" r:id="rId18"/>
    <p:sldId id="279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0000"/>
    <a:srgbClr val="003192"/>
    <a:srgbClr val="FFFF66"/>
    <a:srgbClr val="0082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82" autoAdjust="0"/>
    <p:restoredTop sz="94624" autoAdjust="0"/>
  </p:normalViewPr>
  <p:slideViewPr>
    <p:cSldViewPr>
      <p:cViewPr varScale="1">
        <p:scale>
          <a:sx n="81" d="100"/>
          <a:sy n="81" d="100"/>
        </p:scale>
        <p:origin x="-11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B558F41-3597-4646-91B2-8FA5607B03D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55927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558F41-3597-4646-91B2-8FA5607B03DF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6453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38EC26-4B0B-40BD-A287-31C7893511C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8458844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D71670-3601-4983-B2F1-E619E98EF85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303616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5C63C3-68BA-486F-B710-79EC56E1948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7887060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 dirty="0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55613" y="2130425"/>
            <a:ext cx="7313612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5613" y="3886200"/>
            <a:ext cx="7313612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1A8514-A8ED-4889-9F94-22D0F0CB987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174002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2D5E40-C08D-47C1-8C2F-8691EDBCB44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68626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3D43E8-DA16-4383-98F9-09880984392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1800368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70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B745B9-6EF4-4096-ABB2-A2604AB249A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99928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7BB93B-B93B-462E-8D2C-BA986F694AC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5544070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CF9AFD-206E-41DA-8ABD-05C321D7A1C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6813393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8F2301-A8CB-443B-A78B-7B1AB2CBB1D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460722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5E0D79-E24B-4C33-88E1-702B567F41E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299456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DB4D47-B678-4E93-9127-214CA65D9AB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5340944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9FE781-4193-43B5-9CB4-A3C93E8FE64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4645632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C44CC9-24F4-46B3-8983-B138CF1CFC5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2475514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18212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6D9165-A55C-4D9C-A645-2FE570E3718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0790332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412A51-0ED4-4EE8-BEE8-D8293475E77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3375140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BC2164-2DE4-4C81-94A3-A83761D1586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944871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F8EF42-8F8E-4905-B161-0C24BC86254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505093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802671-74D5-424A-BC00-DE686DB1EF1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726466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A40634-5AAC-4963-AFBC-64033E561E2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6801075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46BA95-65D1-4816-9942-D836D36FB2D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9759124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B7236D-6B4E-4350-ACE8-312F4A72BC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8468178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3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A03FE411-D973-4E7A-89C4-7625C06FCB2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</p:sldLayoutIdLst>
  <p:transition/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5613" y="274638"/>
            <a:ext cx="82264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5613" y="1600200"/>
            <a:ext cx="822642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text styles</a:t>
            </a:r>
          </a:p>
          <a:p>
            <a:pPr lvl="1"/>
            <a:r>
              <a:rPr lang="en-US" altLang="ru-RU" smtClean="0"/>
              <a:t>Second level</a:t>
            </a:r>
          </a:p>
          <a:p>
            <a:pPr lvl="2"/>
            <a:r>
              <a:rPr lang="en-US" altLang="ru-RU" smtClean="0"/>
              <a:t>Third level</a:t>
            </a:r>
          </a:p>
          <a:p>
            <a:pPr lvl="3"/>
            <a:r>
              <a:rPr lang="en-US" altLang="ru-RU" smtClean="0"/>
              <a:t>Fourth level</a:t>
            </a:r>
          </a:p>
          <a:p>
            <a:pPr lvl="4"/>
            <a:r>
              <a:rPr lang="en-US" altLang="ru-RU" smtClean="0"/>
              <a:t>Fifth level</a:t>
            </a:r>
          </a:p>
        </p:txBody>
      </p:sp>
      <p:sp>
        <p:nvSpPr>
          <p:cNvPr id="4710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71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EF5EEA63-7545-491E-892F-3CFE34D19F0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media1.mp3"/><Relationship Id="rId7" Type="http://schemas.openxmlformats.org/officeDocument/2006/relationships/image" Target="../media/image2.png"/><Relationship Id="rId2" Type="http://schemas.microsoft.com/office/2007/relationships/media" Target="../media/media1.mp3"/><Relationship Id="rId1" Type="http://schemas.openxmlformats.org/officeDocument/2006/relationships/tags" Target="../tags/tag5.xml"/><Relationship Id="rId6" Type="http://schemas.openxmlformats.org/officeDocument/2006/relationships/slideLayout" Target="../slideLayouts/slideLayout2.xml"/><Relationship Id="rId5" Type="http://schemas.openxmlformats.org/officeDocument/2006/relationships/audio" Target="../media/media2.wav"/><Relationship Id="rId4" Type="http://schemas.microsoft.com/office/2007/relationships/media" Target="../media/media2.wav"/><Relationship Id="rId9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wav"/><Relationship Id="rId2" Type="http://schemas.microsoft.com/office/2007/relationships/media" Target="../media/media3.wav"/><Relationship Id="rId1" Type="http://schemas.openxmlformats.org/officeDocument/2006/relationships/tags" Target="../tags/tag6.xml"/><Relationship Id="rId6" Type="http://schemas.openxmlformats.org/officeDocument/2006/relationships/image" Target="../media/image3.png"/><Relationship Id="rId5" Type="http://schemas.openxmlformats.org/officeDocument/2006/relationships/image" Target="../media/image5.jpeg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media4.wav"/><Relationship Id="rId7" Type="http://schemas.openxmlformats.org/officeDocument/2006/relationships/image" Target="../media/image8.jpeg"/><Relationship Id="rId2" Type="http://schemas.microsoft.com/office/2007/relationships/media" Target="../media/media4.wav"/><Relationship Id="rId1" Type="http://schemas.openxmlformats.org/officeDocument/2006/relationships/tags" Target="../tags/tag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wav"/><Relationship Id="rId2" Type="http://schemas.microsoft.com/office/2007/relationships/media" Target="../media/media5.wav"/><Relationship Id="rId1" Type="http://schemas.openxmlformats.org/officeDocument/2006/relationships/tags" Target="../tags/tag8.xml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wav"/><Relationship Id="rId2" Type="http://schemas.microsoft.com/office/2007/relationships/media" Target="../media/media6.wav"/><Relationship Id="rId1" Type="http://schemas.openxmlformats.org/officeDocument/2006/relationships/tags" Target="../tags/tag9.xml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0" y="642938"/>
            <a:ext cx="9144000" cy="1143000"/>
          </a:xfrm>
        </p:spPr>
        <p:txBody>
          <a:bodyPr/>
          <a:lstStyle/>
          <a:p>
            <a:pPr algn="ctr" eaLnBrk="1" hangingPunct="1"/>
            <a:r>
              <a:rPr lang="ru-RU" altLang="ru-RU" dirty="0" smtClean="0"/>
              <a:t/>
            </a:r>
            <a:br>
              <a:rPr lang="ru-RU" altLang="ru-RU" dirty="0" smtClean="0"/>
            </a:br>
            <a:r>
              <a:rPr lang="ru-RU" altLang="ru-RU" dirty="0"/>
              <a:t/>
            </a:r>
            <a:br>
              <a:rPr lang="ru-RU" altLang="ru-RU" dirty="0"/>
            </a:br>
            <a:r>
              <a:rPr lang="ru-RU" altLang="ru-RU" dirty="0" smtClean="0"/>
              <a:t/>
            </a:r>
            <a:br>
              <a:rPr lang="ru-RU" altLang="ru-RU" dirty="0" smtClean="0"/>
            </a:br>
            <a:r>
              <a:rPr lang="ru-RU" altLang="ru-RU" dirty="0"/>
              <a:t/>
            </a:r>
            <a:br>
              <a:rPr lang="ru-RU" altLang="ru-RU" dirty="0"/>
            </a:br>
            <a:r>
              <a:rPr lang="ru-RU" altLang="ru-RU" dirty="0" smtClean="0"/>
              <a:t/>
            </a:r>
            <a:br>
              <a:rPr lang="ru-RU" altLang="ru-RU" dirty="0" smtClean="0"/>
            </a:br>
            <a:endParaRPr lang="ru-RU" altLang="ru-RU" dirty="0" smtClean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27584" y="188640"/>
            <a:ext cx="8192591" cy="5937523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43608" y="620688"/>
            <a:ext cx="681449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endParaRPr lang="ru-RU" sz="4800" b="1" cap="all" spc="0" dirty="0" smtClean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5" name="fbcd1ff5613968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482529" y="6093296"/>
            <a:ext cx="609600" cy="609600"/>
          </a:xfrm>
          <a:prstGeom prst="rect">
            <a:avLst/>
          </a:prstGeom>
        </p:spPr>
      </p:pic>
      <p:pic>
        <p:nvPicPr>
          <p:cNvPr id="7" name="Звук 6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432265" y="6093296"/>
            <a:ext cx="609600" cy="6096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-1952625" y="-774034"/>
            <a:ext cx="228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endParaRPr lang="ru-RU" sz="4800" b="1" cap="all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0" name="Объект 3" descr="C:\Users\user\Desktop\все лены\фотод.с\P1050544 (2).JPG"/>
          <p:cNvPicPr>
            <a:picLocks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02"/>
          <a:stretch/>
        </p:blipFill>
        <p:spPr bwMode="auto">
          <a:xfrm>
            <a:off x="348024" y="294105"/>
            <a:ext cx="8352928" cy="6048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259632" y="764704"/>
            <a:ext cx="659847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sz="5000" b="1" cap="all" dirty="0" smtClean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479634" y="2136338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/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941614" y="1767006"/>
            <a:ext cx="7076040" cy="286232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МКДОУ</a:t>
            </a:r>
          </a:p>
          <a:p>
            <a:pPr algn="ctr"/>
            <a:r>
              <a:rPr lang="ru-RU" sz="60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Митрофановский</a:t>
            </a:r>
            <a:r>
              <a:rPr lang="ru-RU" sz="6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6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детский сад</a:t>
            </a:r>
            <a:endParaRPr lang="ru-RU" sz="6000" b="1" cap="none" spc="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6918">
        <p:split orient="vert"/>
      </p:transition>
    </mc:Choice>
    <mc:Fallback xmlns="">
      <p:transition spd="slow" advTm="6918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 isNarration="1">
              <p:cMediaNode vol="2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0" objId="5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bluetooth\Фото3294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35" r="2184"/>
          <a:stretch/>
        </p:blipFill>
        <p:spPr bwMode="auto">
          <a:xfrm rot="20433870">
            <a:off x="485388" y="884922"/>
            <a:ext cx="3782125" cy="2701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:\bluetooth\Фото329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43148">
            <a:off x="4816278" y="1084022"/>
            <a:ext cx="3815449" cy="2861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Картинки по запросу нетрадиционное рисование с помощью листьев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785286"/>
            <a:ext cx="3528808" cy="26281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41864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37519" y="-819472"/>
            <a:ext cx="3834681" cy="3672408"/>
          </a:xfrm>
        </p:spPr>
        <p:txBody>
          <a:bodyPr/>
          <a:lstStyle/>
          <a:p>
            <a:pPr algn="ctr"/>
            <a:r>
              <a:rPr lang="ru-RU" sz="4000" b="1" i="1" dirty="0" smtClean="0">
                <a:solidFill>
                  <a:srgbClr val="C00000"/>
                </a:solidFill>
              </a:rPr>
              <a:t>Фантазии ребёнка безграничны</a:t>
            </a:r>
            <a:endParaRPr lang="ru-RU" sz="4000" b="1" i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 flipV="1">
            <a:off x="2267744" y="260648"/>
            <a:ext cx="6326187" cy="2304256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3074" name="Picture 2" descr="F:\bluetooth\Фото332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81"/>
          <a:stretch/>
        </p:blipFill>
        <p:spPr bwMode="auto">
          <a:xfrm>
            <a:off x="683568" y="3645024"/>
            <a:ext cx="3707903" cy="2872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F:\bluetooth\Фото332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00" r="14697"/>
          <a:stretch/>
        </p:blipFill>
        <p:spPr bwMode="auto">
          <a:xfrm rot="5400000" flipV="1">
            <a:off x="5271888" y="3459484"/>
            <a:ext cx="2707720" cy="3243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:\bluetooth\Фото333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5963648" y="809636"/>
            <a:ext cx="3268417" cy="2451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F:\bluetooth\Фото333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76519" y="973470"/>
            <a:ext cx="2869619" cy="201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43782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624639" cy="1143000"/>
          </a:xfrm>
        </p:spPr>
        <p:txBody>
          <a:bodyPr/>
          <a:lstStyle/>
          <a:p>
            <a:r>
              <a:rPr lang="ru-RU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</a:t>
            </a:r>
            <a:r>
              <a:rPr lang="ru-RU" sz="40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Рисование </a:t>
            </a:r>
            <a:r>
              <a:rPr lang="ru-RU" sz="40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 предметах</a:t>
            </a:r>
            <a:r>
              <a:rPr lang="ru-RU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980728"/>
            <a:ext cx="3888432" cy="23762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rgbClr val="FF0000"/>
                </a:solidFill>
              </a:rPr>
              <a:t>Средства выразительности: </a:t>
            </a:r>
            <a:r>
              <a:rPr lang="ru-RU" sz="2400" dirty="0">
                <a:solidFill>
                  <a:srgbClr val="0070C0"/>
                </a:solidFill>
              </a:rPr>
              <a:t>фактура, </a:t>
            </a:r>
            <a:r>
              <a:rPr lang="ru-RU" sz="2400" dirty="0" smtClean="0">
                <a:solidFill>
                  <a:srgbClr val="0070C0"/>
                </a:solidFill>
              </a:rPr>
              <a:t>цвет, точка, круг линия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7" name="Объект 5"/>
          <p:cNvSpPr>
            <a:spLocks noGrp="1"/>
          </p:cNvSpPr>
          <p:nvPr>
            <p:ph idx="1"/>
          </p:nvPr>
        </p:nvSpPr>
        <p:spPr>
          <a:xfrm>
            <a:off x="4295455" y="980728"/>
            <a:ext cx="4597026" cy="223224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Материалы: </a:t>
            </a:r>
            <a:r>
              <a:rPr lang="ru-RU" dirty="0" smtClean="0">
                <a:solidFill>
                  <a:srgbClr val="0070C0"/>
                </a:solidFill>
              </a:rPr>
              <a:t>камни, опавшие листья, </a:t>
            </a:r>
            <a:r>
              <a:rPr lang="ru-RU" dirty="0" err="1" smtClean="0">
                <a:solidFill>
                  <a:srgbClr val="0070C0"/>
                </a:solidFill>
              </a:rPr>
              <a:t>палочки,жёлуди</a:t>
            </a:r>
            <a:r>
              <a:rPr lang="ru-RU" dirty="0" smtClean="0">
                <a:solidFill>
                  <a:srgbClr val="0070C0"/>
                </a:solidFill>
              </a:rPr>
              <a:t> и др. </a:t>
            </a:r>
            <a:r>
              <a:rPr lang="ru-RU" dirty="0">
                <a:solidFill>
                  <a:srgbClr val="0070C0"/>
                </a:solidFill>
              </a:rPr>
              <a:t>кисть, </a:t>
            </a:r>
            <a:r>
              <a:rPr lang="ru-RU" dirty="0" smtClean="0">
                <a:solidFill>
                  <a:srgbClr val="0070C0"/>
                </a:solidFill>
              </a:rPr>
              <a:t>ватные палочки, трубочки, салфетки</a:t>
            </a:r>
            <a:r>
              <a:rPr lang="ru-RU" dirty="0">
                <a:solidFill>
                  <a:srgbClr val="0070C0"/>
                </a:solidFill>
              </a:rPr>
              <a:t>.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971600" y="3429000"/>
            <a:ext cx="7056784" cy="3245330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ru-RU" sz="2400" dirty="0">
                <a:solidFill>
                  <a:srgbClr val="C00000"/>
                </a:solidFill>
              </a:rPr>
              <a:t>Способ получения изображения: </a:t>
            </a:r>
            <a:r>
              <a:rPr lang="ru-RU" sz="2200" dirty="0" smtClean="0">
                <a:solidFill>
                  <a:srgbClr val="002060"/>
                </a:solidFill>
              </a:rPr>
              <a:t>ребенок наносит изображения на различные предметы кистью, ватными палочками, трубочками</a:t>
            </a:r>
            <a:endParaRPr lang="ru-RU" sz="2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1506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5" descr="F:\bluetooth\Фото331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24"/>
          <a:stretch/>
        </p:blipFill>
        <p:spPr bwMode="auto">
          <a:xfrm>
            <a:off x="1691680" y="188640"/>
            <a:ext cx="5274357" cy="2371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F:\bluetooth\Фото331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3" t="13949" r="5209"/>
          <a:stretch/>
        </p:blipFill>
        <p:spPr bwMode="auto">
          <a:xfrm>
            <a:off x="179512" y="2852936"/>
            <a:ext cx="4392488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F:\bluetooth\Фото333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1383" y="2852936"/>
            <a:ext cx="4080452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11081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bluetooth\Фото330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21" r="5757"/>
          <a:stretch/>
        </p:blipFill>
        <p:spPr bwMode="auto">
          <a:xfrm>
            <a:off x="440973" y="496472"/>
            <a:ext cx="3945076" cy="4126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Объект 7" descr="https://encrypted-tbn2.gstatic.com/images?q=tbn:ANd9GcSp5raKMas_ci14rV70T6TAHhxsjexuv-TWggzzGaGtbd8IYP7Lpw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947576"/>
            <a:ext cx="3960440" cy="36497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79625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4275" y="764704"/>
            <a:ext cx="8336607" cy="1143000"/>
          </a:xfrm>
        </p:spPr>
        <p:txBody>
          <a:bodyPr/>
          <a:lstStyle/>
          <a:p>
            <a:pPr algn="ctr"/>
            <a:r>
              <a:rPr lang="ru-RU" sz="4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4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4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Рисование </a:t>
            </a:r>
            <a:r>
              <a:rPr lang="ru-RU" sz="4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мыльными</a:t>
            </a:r>
            <a:br>
              <a:rPr lang="ru-RU" sz="4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4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4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         </a:t>
            </a:r>
            <a:r>
              <a:rPr lang="ru-RU" sz="4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пузырями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83804" y="1484784"/>
            <a:ext cx="6326187" cy="4525963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1026" name="Picture 2" descr="F:\bluetooth\Фото333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19" y="1844824"/>
            <a:ext cx="4536504" cy="3729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F:\bluetooth\Фото333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212976"/>
            <a:ext cx="4211960" cy="3158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9059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395536" y="188640"/>
            <a:ext cx="8624639" cy="85998"/>
          </a:xfrm>
        </p:spPr>
        <p:txBody>
          <a:bodyPr/>
          <a:lstStyle/>
          <a:p>
            <a:r>
              <a:rPr lang="ru-RU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980728"/>
            <a:ext cx="3888432" cy="23762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rgbClr val="FF0000"/>
                </a:solidFill>
              </a:rPr>
              <a:t>Средства выразительности: </a:t>
            </a:r>
            <a:r>
              <a:rPr lang="ru-RU" sz="2400" dirty="0">
                <a:solidFill>
                  <a:srgbClr val="0070C0"/>
                </a:solidFill>
              </a:rPr>
              <a:t>фактура, </a:t>
            </a:r>
            <a:r>
              <a:rPr lang="ru-RU" sz="2400" dirty="0" smtClean="0">
                <a:solidFill>
                  <a:srgbClr val="0070C0"/>
                </a:solidFill>
              </a:rPr>
              <a:t>цвет, пятно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7" name="Объект 5"/>
          <p:cNvSpPr>
            <a:spLocks noGrp="1"/>
          </p:cNvSpPr>
          <p:nvPr>
            <p:ph idx="1"/>
          </p:nvPr>
        </p:nvSpPr>
        <p:spPr>
          <a:xfrm>
            <a:off x="4295455" y="980728"/>
            <a:ext cx="4597026" cy="223224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Материалы: </a:t>
            </a:r>
            <a:r>
              <a:rPr lang="ru-RU" dirty="0" smtClean="0">
                <a:solidFill>
                  <a:srgbClr val="0000CC"/>
                </a:solidFill>
              </a:rPr>
              <a:t>краска, разведённая водой, жидкое мыло, стакан, трубочка, лист белой бумаги, кисть, краски</a:t>
            </a:r>
          </a:p>
        </p:txBody>
      </p:sp>
      <p:sp>
        <p:nvSpPr>
          <p:cNvPr id="8" name="Овал 7"/>
          <p:cNvSpPr/>
          <p:nvPr/>
        </p:nvSpPr>
        <p:spPr>
          <a:xfrm>
            <a:off x="971600" y="3429000"/>
            <a:ext cx="7056784" cy="3245330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ru-RU" sz="2400" dirty="0">
                <a:solidFill>
                  <a:srgbClr val="C00000"/>
                </a:solidFill>
              </a:rPr>
              <a:t>Способ получения изображения: </a:t>
            </a:r>
            <a:r>
              <a:rPr lang="ru-RU" sz="2400" dirty="0" smtClean="0">
                <a:solidFill>
                  <a:srgbClr val="0000CC"/>
                </a:solidFill>
              </a:rPr>
              <a:t>добавить немного жидкого мыла в краску, разведённую водой, размешать, подуть трубочкой в стакан с мыльным раствором до образования пузырей, сверху </a:t>
            </a:r>
            <a:r>
              <a:rPr lang="ru-RU" sz="2200" dirty="0" smtClean="0">
                <a:solidFill>
                  <a:srgbClr val="0000CC"/>
                </a:solidFill>
              </a:rPr>
              <a:t>наложить лист белой бумаги.</a:t>
            </a:r>
            <a:endParaRPr lang="ru-RU" sz="22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9181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96752"/>
            <a:ext cx="8136904" cy="1431032"/>
          </a:xfrm>
        </p:spPr>
        <p:txBody>
          <a:bodyPr/>
          <a:lstStyle/>
          <a:p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4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4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4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Спасибо </a:t>
            </a:r>
            <a:r>
              <a:rPr lang="ru-RU" sz="4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за внимание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 rot="10800000" flipV="1">
            <a:off x="1619672" y="2670738"/>
            <a:ext cx="612068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000" b="1" cap="all" spc="0" dirty="0" smtClean="0">
                <a:ln/>
                <a:solidFill>
                  <a:srgbClr val="0000CC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Желаю вам творческих успехов</a:t>
            </a:r>
            <a:endParaRPr lang="ru-RU" sz="4000" b="1" cap="all" spc="0" dirty="0">
              <a:ln/>
              <a:solidFill>
                <a:srgbClr val="0000CC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201288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C:\Users\user\Desktop\сказки\Downloads\preview_7829_main_Voropay Elena Ivanovna.jpeg"/>
          <p:cNvPicPr>
            <a:picLocks noGrp="1"/>
          </p:cNvPicPr>
          <p:nvPr>
            <p:ph idx="1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33"/>
          <a:stretch/>
        </p:blipFill>
        <p:spPr bwMode="auto">
          <a:xfrm>
            <a:off x="539552" y="1340768"/>
            <a:ext cx="3744416" cy="489654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4283968" y="2690336"/>
            <a:ext cx="4536504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cap="all" dirty="0" smtClean="0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</a:rPr>
              <a:t>Воспитатель</a:t>
            </a:r>
          </a:p>
          <a:p>
            <a:pPr algn="ctr"/>
            <a:r>
              <a:rPr lang="en-US" sz="2600" b="1" cap="all" dirty="0" smtClean="0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endParaRPr lang="ru-RU" sz="2600" b="1" cap="all" dirty="0" smtClean="0">
              <a:ln w="0"/>
              <a:solidFill>
                <a:srgbClr val="0070C0"/>
              </a:soli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r>
              <a:rPr lang="ru-RU" sz="2600" b="1" cap="all" dirty="0" smtClean="0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</a:rPr>
              <a:t>   </a:t>
            </a:r>
            <a:r>
              <a:rPr lang="en-US" sz="2600" b="1" cap="all" dirty="0" smtClean="0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</a:rPr>
              <a:t>I</a:t>
            </a:r>
            <a:r>
              <a:rPr lang="ru-RU" sz="2600" b="1" cap="all" dirty="0" smtClean="0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</a:rPr>
              <a:t> квалификационной </a:t>
            </a:r>
          </a:p>
          <a:p>
            <a:pPr algn="ctr"/>
            <a:endParaRPr lang="ru-RU" sz="2600" b="1" cap="all" dirty="0" smtClean="0">
              <a:ln w="0"/>
              <a:solidFill>
                <a:srgbClr val="0070C0"/>
              </a:soli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r>
              <a:rPr lang="ru-RU" sz="2600" b="1" cap="all" dirty="0" smtClean="0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</a:rPr>
              <a:t>категории</a:t>
            </a:r>
            <a:endParaRPr lang="ru-RU" sz="2600" b="1" cap="all" spc="0" dirty="0">
              <a:ln w="0"/>
              <a:solidFill>
                <a:srgbClr val="0070C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82542"/>
            <a:ext cx="8064896" cy="7386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2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Воропай</a:t>
            </a:r>
            <a:r>
              <a:rPr lang="ru-RU" sz="4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Елена Ивановна</a:t>
            </a:r>
            <a:endParaRPr lang="ru-RU" sz="4200" b="1" cap="none" spc="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Звук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652">
        <p:split orient="vert"/>
      </p:transition>
    </mc:Choice>
    <mc:Fallback xmlns="">
      <p:transition spd="slow" advTm="5652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5008" y="188640"/>
            <a:ext cx="8928992" cy="5289451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sz="4400" dirty="0" smtClean="0"/>
              <a:t> </a:t>
            </a:r>
          </a:p>
          <a:p>
            <a:pPr marL="0" indent="0" algn="ctr">
              <a:buNone/>
            </a:pPr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«Необычными вещами рисовать умеем сами»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0"/>
            <a:ext cx="8496944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Мастер-класс</a:t>
            </a:r>
          </a:p>
          <a:p>
            <a:pPr algn="ctr"/>
            <a:endParaRPr lang="ru-RU" sz="6600" b="1" cap="none" spc="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Picture 5" descr="раз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81587">
            <a:off x="819641" y="3592998"/>
            <a:ext cx="2006600" cy="2663825"/>
          </a:xfrm>
          <a:prstGeom prst="rect">
            <a:avLst/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user\Desktop\18(153)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65" t="11312" r="15535" b="11112"/>
          <a:stretch/>
        </p:blipFill>
        <p:spPr bwMode="auto">
          <a:xfrm rot="724835">
            <a:off x="6823631" y="3812789"/>
            <a:ext cx="1872208" cy="2542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user\Desktop\Фото2880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50" r="5113" b="4575"/>
          <a:stretch/>
        </p:blipFill>
        <p:spPr bwMode="auto">
          <a:xfrm>
            <a:off x="3275856" y="3645024"/>
            <a:ext cx="3220964" cy="2283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Звук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67460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8703">
        <p:split orient="vert"/>
      </p:transition>
    </mc:Choice>
    <mc:Fallback xmlns="">
      <p:transition spd="slow" advTm="8703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7353" y="908720"/>
            <a:ext cx="8696647" cy="1143000"/>
          </a:xfrm>
        </p:spPr>
        <p:txBody>
          <a:bodyPr/>
          <a:lstStyle/>
          <a:p>
            <a:r>
              <a:rPr lang="ru-RU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Цель:</a:t>
            </a:r>
            <a:r>
              <a:rPr lang="ru-RU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</a:rPr>
              <a:t/>
            </a:r>
            <a:br>
              <a:rPr lang="ru-RU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 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43608" y="1700808"/>
            <a:ext cx="748883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Повышение профессиональной компетентности педагогов в изобразительной деятельности. </a:t>
            </a:r>
            <a:endParaRPr lang="ru-RU" sz="4000" dirty="0">
              <a:solidFill>
                <a:srgbClr val="002060"/>
              </a:solidFill>
            </a:endParaRPr>
          </a:p>
        </p:txBody>
      </p:sp>
      <p:pic>
        <p:nvPicPr>
          <p:cNvPr id="4" name="Звук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60736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393">
        <p:split orient="vert"/>
      </p:transition>
    </mc:Choice>
    <mc:Fallback xmlns="">
      <p:transition spd="slow" advTm="7393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-99392"/>
            <a:ext cx="8696647" cy="1517030"/>
          </a:xfrm>
        </p:spPr>
        <p:txBody>
          <a:bodyPr/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"/>
            <a:ext cx="8496944" cy="6017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4000" b="1" spc="50" dirty="0" smtClean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ru-RU" sz="48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Задачи</a:t>
            </a:r>
            <a:r>
              <a:rPr lang="ru-RU" sz="48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:</a:t>
            </a:r>
            <a:endParaRPr lang="ru-RU" sz="4800" dirty="0" smtClean="0">
              <a:solidFill>
                <a:srgbClr val="C00000"/>
              </a:solidFill>
            </a:endParaRPr>
          </a:p>
          <a:p>
            <a:r>
              <a:rPr lang="ru-RU" sz="3300" b="1" dirty="0" smtClean="0">
                <a:solidFill>
                  <a:srgbClr val="002060"/>
                </a:solidFill>
              </a:rPr>
              <a:t>Обучающие: </a:t>
            </a:r>
            <a:r>
              <a:rPr lang="ru-RU" sz="3300" dirty="0" smtClean="0">
                <a:solidFill>
                  <a:srgbClr val="003192"/>
                </a:solidFill>
              </a:rPr>
              <a:t>Познакомить </a:t>
            </a:r>
            <a:r>
              <a:rPr lang="ru-RU" sz="3300" dirty="0">
                <a:solidFill>
                  <a:srgbClr val="003192"/>
                </a:solidFill>
              </a:rPr>
              <a:t>с различными видами и техниками нетрадиционного </a:t>
            </a:r>
            <a:r>
              <a:rPr lang="ru-RU" sz="3300" dirty="0" smtClean="0">
                <a:solidFill>
                  <a:srgbClr val="003192"/>
                </a:solidFill>
              </a:rPr>
              <a:t>рисования.</a:t>
            </a:r>
          </a:p>
          <a:p>
            <a:r>
              <a:rPr lang="ru-RU" sz="3300" b="1" dirty="0" smtClean="0">
                <a:solidFill>
                  <a:srgbClr val="002060"/>
                </a:solidFill>
              </a:rPr>
              <a:t>Развивающие: </a:t>
            </a:r>
            <a:r>
              <a:rPr lang="ru-RU" sz="3300" dirty="0" smtClean="0">
                <a:solidFill>
                  <a:srgbClr val="003192"/>
                </a:solidFill>
              </a:rPr>
              <a:t>Способствовать </a:t>
            </a:r>
            <a:r>
              <a:rPr lang="ru-RU" sz="3300" dirty="0">
                <a:solidFill>
                  <a:srgbClr val="003192"/>
                </a:solidFill>
              </a:rPr>
              <a:t>развитию интереса к художественно-эстетической </a:t>
            </a:r>
            <a:r>
              <a:rPr lang="ru-RU" sz="3300" dirty="0" smtClean="0">
                <a:solidFill>
                  <a:srgbClr val="003192"/>
                </a:solidFill>
              </a:rPr>
              <a:t>деятельности, развивать </a:t>
            </a:r>
            <a:r>
              <a:rPr lang="ru-RU" sz="3300" dirty="0">
                <a:solidFill>
                  <a:srgbClr val="003192"/>
                </a:solidFill>
              </a:rPr>
              <a:t>творческие </a:t>
            </a:r>
            <a:r>
              <a:rPr lang="ru-RU" sz="3300" dirty="0" smtClean="0">
                <a:solidFill>
                  <a:srgbClr val="003192"/>
                </a:solidFill>
              </a:rPr>
              <a:t>способности.</a:t>
            </a:r>
          </a:p>
          <a:p>
            <a:r>
              <a:rPr lang="ru-RU" sz="3300" b="1" dirty="0" smtClean="0">
                <a:solidFill>
                  <a:srgbClr val="002060"/>
                </a:solidFill>
              </a:rPr>
              <a:t>Воспитательные: </a:t>
            </a:r>
            <a:r>
              <a:rPr lang="ru-RU" sz="3300" dirty="0" smtClean="0">
                <a:solidFill>
                  <a:srgbClr val="003192"/>
                </a:solidFill>
              </a:rPr>
              <a:t>Воспитывать </a:t>
            </a:r>
            <a:r>
              <a:rPr lang="ru-RU" sz="3300" dirty="0">
                <a:solidFill>
                  <a:srgbClr val="003192"/>
                </a:solidFill>
              </a:rPr>
              <a:t>чувство прекрасного.</a:t>
            </a:r>
            <a:r>
              <a:rPr lang="ru-RU" sz="3300" dirty="0">
                <a:solidFill>
                  <a:srgbClr val="002060"/>
                </a:solidFill>
              </a:rPr>
              <a:t> </a:t>
            </a:r>
          </a:p>
        </p:txBody>
      </p:sp>
      <p:pic>
        <p:nvPicPr>
          <p:cNvPr id="5" name="Звук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20170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4835">
        <p:split orient="vert"/>
      </p:transition>
    </mc:Choice>
    <mc:Fallback xmlns="">
      <p:transition spd="slow" advTm="14835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3364" y="220221"/>
            <a:ext cx="6781004" cy="11430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Нетрадиционные техники </a:t>
            </a:r>
            <a:r>
              <a:rPr lang="ru-RU" b="1" dirty="0" smtClean="0">
                <a:solidFill>
                  <a:srgbClr val="C00000"/>
                </a:solidFill>
              </a:rPr>
              <a:t>    рисования 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26923" y="1689878"/>
            <a:ext cx="3744416" cy="2254547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00CC"/>
                </a:solidFill>
              </a:rPr>
              <a:t>необычные сочетания материалов и инструментов</a:t>
            </a: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5076056" y="1618768"/>
            <a:ext cx="3869771" cy="2321927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ru-RU" sz="2200" b="1" dirty="0">
                <a:solidFill>
                  <a:srgbClr val="0000CC"/>
                </a:solidFill>
              </a:rPr>
              <a:t>универсальность</a:t>
            </a:r>
            <a:r>
              <a:rPr lang="ru-RU" sz="2300" dirty="0">
                <a:solidFill>
                  <a:srgbClr val="0000CC"/>
                </a:solidFill>
              </a:rPr>
              <a:t> </a:t>
            </a:r>
            <a:r>
              <a:rPr lang="ru-RU" sz="2300" b="1" dirty="0" smtClean="0">
                <a:solidFill>
                  <a:srgbClr val="0000CC"/>
                </a:solidFill>
              </a:rPr>
              <a:t>использования</a:t>
            </a:r>
            <a:endParaRPr lang="ru-RU" sz="2300" b="1" dirty="0">
              <a:solidFill>
                <a:srgbClr val="0000CC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772440" y="4082390"/>
            <a:ext cx="3672408" cy="216024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00CC"/>
                </a:solidFill>
              </a:rPr>
              <a:t>доступность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4716016" y="4068242"/>
            <a:ext cx="3816424" cy="216024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00CC"/>
                </a:solidFill>
              </a:rPr>
              <a:t>о</a:t>
            </a:r>
            <a:r>
              <a:rPr lang="ru-RU" sz="2400" b="1" dirty="0" smtClean="0">
                <a:solidFill>
                  <a:srgbClr val="0000CC"/>
                </a:solidFill>
              </a:rPr>
              <a:t>громный интерес</a:t>
            </a:r>
            <a:endParaRPr lang="ru-RU" sz="2400" b="1" dirty="0">
              <a:solidFill>
                <a:srgbClr val="0000CC"/>
              </a:solidFill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flipH="1">
            <a:off x="2996994" y="1461969"/>
            <a:ext cx="360040" cy="26617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5076056" y="1476178"/>
            <a:ext cx="597633" cy="3467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4401092" y="1521658"/>
            <a:ext cx="1039265" cy="281089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>
            <a:off x="3761707" y="1476178"/>
            <a:ext cx="671975" cy="285637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9086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555775" y="2493798"/>
            <a:ext cx="4032449" cy="156966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rgbClr val="C00000"/>
            </a:solidFill>
          </a:ln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2800" b="1" cap="all" spc="0" dirty="0" smtClean="0">
                <a:ln w="0"/>
                <a:solidFill>
                  <a:srgbClr val="0000CC"/>
                </a:solidFill>
                <a:effectLst>
                  <a:reflection blurRad="12700" stA="50000" endPos="50000" dist="5000" dir="5400000" sy="-100000" rotWithShape="0"/>
                </a:effectLst>
              </a:rPr>
              <a:t>Нетрадиционные          художественные техники</a:t>
            </a:r>
            <a:endParaRPr lang="ru-RU" sz="2800" b="1" cap="all" spc="0" dirty="0">
              <a:ln w="0"/>
              <a:solidFill>
                <a:srgbClr val="0000CC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23850" y="274638"/>
            <a:ext cx="2627192" cy="151298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4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Рисование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по сырому на мятой бумаге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dirty="0">
                <a:solidFill>
                  <a:schemeClr val="tx2">
                    <a:lumMod val="75000"/>
                  </a:schemeClr>
                </a:solidFill>
              </a:rPr>
            </a:b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9396536" y="3212976"/>
            <a:ext cx="338336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3095836" y="260648"/>
            <a:ext cx="2952328" cy="1440160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B050"/>
                </a:solidFill>
              </a:rPr>
              <a:t>Отпечатки листьев</a:t>
            </a:r>
          </a:p>
          <a:p>
            <a:pPr algn="ctr"/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>
            <a:off x="7008428" y="2334739"/>
            <a:ext cx="1956060" cy="1794851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700" i="1" dirty="0">
              <a:solidFill>
                <a:srgbClr val="FF0000"/>
              </a:solidFill>
            </a:endParaRPr>
          </a:p>
          <a:p>
            <a:pPr algn="ctr"/>
            <a:r>
              <a:rPr lang="ru-RU" dirty="0" smtClean="0">
                <a:solidFill>
                  <a:srgbClr val="FF0000"/>
                </a:solidFill>
              </a:rPr>
              <a:t>Рисование  тампоном</a:t>
            </a:r>
            <a:endParaRPr lang="ru-RU" dirty="0">
              <a:solidFill>
                <a:srgbClr val="FF0000"/>
              </a:solidFill>
            </a:endParaRPr>
          </a:p>
          <a:p>
            <a:pPr algn="ctr"/>
            <a:endParaRPr lang="ru-RU" dirty="0">
              <a:solidFill>
                <a:srgbClr val="0000CC"/>
              </a:solidFill>
            </a:endParaRPr>
          </a:p>
        </p:txBody>
      </p:sp>
      <p:sp>
        <p:nvSpPr>
          <p:cNvPr id="13" name="Заголовок 6"/>
          <p:cNvSpPr txBox="1">
            <a:spLocks/>
          </p:cNvSpPr>
          <p:nvPr/>
        </p:nvSpPr>
        <p:spPr bwMode="auto">
          <a:xfrm>
            <a:off x="6156177" y="260648"/>
            <a:ext cx="2658371" cy="1426170"/>
          </a:xfrm>
          <a:prstGeom prst="roundRect">
            <a:avLst/>
          </a:prstGeom>
          <a:solidFill>
            <a:srgbClr val="92D050"/>
          </a:solidFill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 smtClean="0">
              <a:solidFill>
                <a:srgbClr val="FF0000"/>
              </a:solidFill>
            </a:endParaRPr>
          </a:p>
          <a:p>
            <a:pPr lvl="0" algn="ctr"/>
            <a:r>
              <a:rPr lang="ru-RU" sz="2400" dirty="0" smtClean="0">
                <a:solidFill>
                  <a:srgbClr val="0000CC"/>
                </a:solidFill>
              </a:rPr>
              <a:t>Рисование </a:t>
            </a:r>
            <a:r>
              <a:rPr lang="ru-RU" sz="2400" dirty="0">
                <a:solidFill>
                  <a:srgbClr val="0000CC"/>
                </a:solidFill>
              </a:rPr>
              <a:t>мыльными пузырями</a:t>
            </a:r>
          </a:p>
          <a:p>
            <a:endParaRPr lang="ru-RU" kern="0" dirty="0"/>
          </a:p>
        </p:txBody>
      </p:sp>
      <p:sp>
        <p:nvSpPr>
          <p:cNvPr id="14" name="Овал 13"/>
          <p:cNvSpPr/>
          <p:nvPr/>
        </p:nvSpPr>
        <p:spPr>
          <a:xfrm>
            <a:off x="3143504" y="4653136"/>
            <a:ext cx="2952328" cy="1778884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rgbClr val="00823B"/>
                </a:solidFill>
              </a:rPr>
              <a:t>Рисование трубочкой</a:t>
            </a:r>
          </a:p>
          <a:p>
            <a:pPr algn="ctr"/>
            <a:endParaRPr lang="ru-RU" dirty="0"/>
          </a:p>
        </p:txBody>
      </p:sp>
      <p:sp>
        <p:nvSpPr>
          <p:cNvPr id="15" name="Овал 14"/>
          <p:cNvSpPr/>
          <p:nvPr/>
        </p:nvSpPr>
        <p:spPr>
          <a:xfrm>
            <a:off x="179511" y="2379017"/>
            <a:ext cx="1898701" cy="1756593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err="1" smtClean="0">
                <a:solidFill>
                  <a:srgbClr val="003192"/>
                </a:solidFill>
              </a:rPr>
              <a:t>М</a:t>
            </a:r>
            <a:r>
              <a:rPr lang="ru-RU" sz="2400" b="1" dirty="0" err="1" smtClean="0">
                <a:solidFill>
                  <a:srgbClr val="003192"/>
                </a:solidFill>
              </a:rPr>
              <a:t>оно</a:t>
            </a:r>
            <a:r>
              <a:rPr lang="ru-RU" sz="2400" dirty="0" err="1" smtClean="0">
                <a:solidFill>
                  <a:srgbClr val="003192"/>
                </a:solidFill>
              </a:rPr>
              <a:t>ти</a:t>
            </a:r>
            <a:endParaRPr lang="ru-RU" sz="2400" dirty="0" smtClean="0">
              <a:solidFill>
                <a:srgbClr val="003192"/>
              </a:solidFill>
            </a:endParaRPr>
          </a:p>
          <a:p>
            <a:pPr algn="ctr"/>
            <a:r>
              <a:rPr lang="ru-RU" sz="2400" dirty="0" smtClean="0">
                <a:solidFill>
                  <a:srgbClr val="003192"/>
                </a:solidFill>
              </a:rPr>
              <a:t>пия</a:t>
            </a:r>
            <a:endParaRPr lang="ru-RU" sz="2400" dirty="0">
              <a:solidFill>
                <a:srgbClr val="003192"/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16" name="Заголовок 6"/>
          <p:cNvSpPr txBox="1">
            <a:spLocks/>
          </p:cNvSpPr>
          <p:nvPr/>
        </p:nvSpPr>
        <p:spPr bwMode="auto">
          <a:xfrm>
            <a:off x="323528" y="4681714"/>
            <a:ext cx="2375941" cy="1789972"/>
          </a:xfrm>
          <a:prstGeom prst="roundRect">
            <a:avLst/>
          </a:prstGeom>
          <a:solidFill>
            <a:srgbClr val="92D050"/>
          </a:solidFill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800" dirty="0" smtClean="0">
              <a:solidFill>
                <a:srgbClr val="0000CC"/>
              </a:solidFill>
            </a:endParaRPr>
          </a:p>
          <a:p>
            <a:endParaRPr lang="ru-RU" sz="2800" dirty="0">
              <a:solidFill>
                <a:srgbClr val="0000CC"/>
              </a:solidFill>
            </a:endParaRPr>
          </a:p>
          <a:p>
            <a:r>
              <a:rPr lang="ru-RU" sz="2800" dirty="0" smtClean="0">
                <a:solidFill>
                  <a:srgbClr val="FF0000"/>
                </a:solidFill>
              </a:rPr>
              <a:t>Рисование </a:t>
            </a:r>
            <a:r>
              <a:rPr lang="ru-RU" sz="2800" dirty="0">
                <a:solidFill>
                  <a:srgbClr val="FF0000"/>
                </a:solidFill>
              </a:rPr>
              <a:t>ладошкой, пальчиком</a:t>
            </a:r>
          </a:p>
          <a:p>
            <a:r>
              <a:rPr lang="ru-RU" kern="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kern="0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ru-RU" kern="0" dirty="0"/>
          </a:p>
        </p:txBody>
      </p:sp>
      <p:sp>
        <p:nvSpPr>
          <p:cNvPr id="17" name="Заголовок 6"/>
          <p:cNvSpPr txBox="1">
            <a:spLocks/>
          </p:cNvSpPr>
          <p:nvPr/>
        </p:nvSpPr>
        <p:spPr bwMode="auto">
          <a:xfrm>
            <a:off x="6256023" y="4681714"/>
            <a:ext cx="2658372" cy="1720877"/>
          </a:xfrm>
          <a:prstGeom prst="roundRect">
            <a:avLst/>
          </a:prstGeom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 smtClean="0">
              <a:solidFill>
                <a:srgbClr val="0000CC"/>
              </a:solidFill>
            </a:endParaRPr>
          </a:p>
          <a:p>
            <a:endParaRPr lang="ru-RU" sz="2800" dirty="0" smtClean="0">
              <a:solidFill>
                <a:srgbClr val="0000CC"/>
              </a:solidFill>
            </a:endParaRPr>
          </a:p>
          <a:p>
            <a:pPr algn="ctr"/>
            <a:r>
              <a:rPr lang="ru-RU" sz="2800" dirty="0" smtClean="0">
                <a:solidFill>
                  <a:srgbClr val="0000CC"/>
                </a:solidFill>
              </a:rPr>
              <a:t>Рисование    на </a:t>
            </a:r>
            <a:r>
              <a:rPr lang="ru-RU" sz="2800" dirty="0">
                <a:solidFill>
                  <a:srgbClr val="0000CC"/>
                </a:solidFill>
              </a:rPr>
              <a:t>предметах</a:t>
            </a:r>
          </a:p>
          <a:p>
            <a:r>
              <a:rPr lang="ru-RU" kern="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kern="0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ru-RU" kern="0" dirty="0"/>
          </a:p>
        </p:txBody>
      </p:sp>
      <p:sp>
        <p:nvSpPr>
          <p:cNvPr id="19" name="Стрелка вправо 18"/>
          <p:cNvSpPr/>
          <p:nvPr/>
        </p:nvSpPr>
        <p:spPr>
          <a:xfrm>
            <a:off x="6655085" y="3078226"/>
            <a:ext cx="324146" cy="3372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лево 20"/>
          <p:cNvSpPr/>
          <p:nvPr/>
        </p:nvSpPr>
        <p:spPr>
          <a:xfrm rot="18598304">
            <a:off x="2291747" y="4265673"/>
            <a:ext cx="473384" cy="28708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верх 24"/>
          <p:cNvSpPr/>
          <p:nvPr/>
        </p:nvSpPr>
        <p:spPr>
          <a:xfrm>
            <a:off x="4413351" y="1861405"/>
            <a:ext cx="317296" cy="54167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низ 25"/>
          <p:cNvSpPr/>
          <p:nvPr/>
        </p:nvSpPr>
        <p:spPr>
          <a:xfrm>
            <a:off x="4279829" y="4192510"/>
            <a:ext cx="339839" cy="4892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низ 26"/>
          <p:cNvSpPr/>
          <p:nvPr/>
        </p:nvSpPr>
        <p:spPr>
          <a:xfrm rot="20042642">
            <a:off x="6245801" y="4137341"/>
            <a:ext cx="339839" cy="4892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трелка вправо 27"/>
          <p:cNvSpPr/>
          <p:nvPr/>
        </p:nvSpPr>
        <p:spPr>
          <a:xfrm rot="14347242">
            <a:off x="2593300" y="1976393"/>
            <a:ext cx="466454" cy="2993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трелка вправо 28"/>
          <p:cNvSpPr/>
          <p:nvPr/>
        </p:nvSpPr>
        <p:spPr>
          <a:xfrm rot="17818097">
            <a:off x="6022796" y="1987880"/>
            <a:ext cx="466454" cy="2521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трелка влево 29"/>
          <p:cNvSpPr/>
          <p:nvPr/>
        </p:nvSpPr>
        <p:spPr>
          <a:xfrm flipV="1">
            <a:off x="2202590" y="3084381"/>
            <a:ext cx="321034" cy="33110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9699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620688"/>
            <a:ext cx="6316662" cy="1143000"/>
          </a:xfrm>
        </p:spPr>
        <p:txBody>
          <a:bodyPr/>
          <a:lstStyle/>
          <a:p>
            <a:pPr algn="ctr"/>
            <a:r>
              <a:rPr lang="ru-RU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Использование нетрадиционных техник</a:t>
            </a:r>
            <a:br>
              <a:rPr lang="ru-RU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340768"/>
            <a:ext cx="9020175" cy="5517232"/>
          </a:xfrm>
        </p:spPr>
        <p:txBody>
          <a:bodyPr/>
          <a:lstStyle/>
          <a:p>
            <a:pPr lvl="0"/>
            <a:r>
              <a:rPr lang="ru-RU" sz="2500" dirty="0">
                <a:solidFill>
                  <a:srgbClr val="0000CC"/>
                </a:solidFill>
              </a:rPr>
              <a:t>Способствует снятию детских страхов;</a:t>
            </a:r>
          </a:p>
          <a:p>
            <a:pPr lvl="0"/>
            <a:r>
              <a:rPr lang="ru-RU" sz="2500" dirty="0" smtClean="0">
                <a:solidFill>
                  <a:srgbClr val="0000CC"/>
                </a:solidFill>
              </a:rPr>
              <a:t>Развивает </a:t>
            </a:r>
            <a:r>
              <a:rPr lang="ru-RU" sz="2500" dirty="0">
                <a:solidFill>
                  <a:srgbClr val="0000CC"/>
                </a:solidFill>
              </a:rPr>
              <a:t>уверенность в своих силах;</a:t>
            </a:r>
          </a:p>
          <a:p>
            <a:pPr lvl="0"/>
            <a:r>
              <a:rPr lang="ru-RU" sz="2500" dirty="0">
                <a:solidFill>
                  <a:srgbClr val="0000CC"/>
                </a:solidFill>
              </a:rPr>
              <a:t>Развивает пространственное мышление;</a:t>
            </a:r>
          </a:p>
          <a:p>
            <a:pPr lvl="0"/>
            <a:r>
              <a:rPr lang="ru-RU" sz="2500" dirty="0">
                <a:solidFill>
                  <a:srgbClr val="0000CC"/>
                </a:solidFill>
              </a:rPr>
              <a:t>Учит детей свободно выражать свой замысел;</a:t>
            </a:r>
          </a:p>
          <a:p>
            <a:pPr lvl="0"/>
            <a:r>
              <a:rPr lang="ru-RU" sz="2500" dirty="0">
                <a:solidFill>
                  <a:srgbClr val="0000CC"/>
                </a:solidFill>
              </a:rPr>
              <a:t>Побуждает детей к творческим поискам и решениям;</a:t>
            </a:r>
          </a:p>
          <a:p>
            <a:pPr lvl="0"/>
            <a:r>
              <a:rPr lang="ru-RU" sz="2500" dirty="0">
                <a:solidFill>
                  <a:srgbClr val="0000CC"/>
                </a:solidFill>
              </a:rPr>
              <a:t>Учит детей работать с разнообразным материалом;</a:t>
            </a:r>
          </a:p>
          <a:p>
            <a:r>
              <a:rPr lang="ru-RU" sz="2500" dirty="0" smtClean="0">
                <a:solidFill>
                  <a:srgbClr val="0000CC"/>
                </a:solidFill>
              </a:rPr>
              <a:t>Развивает </a:t>
            </a:r>
            <a:r>
              <a:rPr lang="ru-RU" sz="2500" dirty="0">
                <a:solidFill>
                  <a:srgbClr val="0000CC"/>
                </a:solidFill>
              </a:rPr>
              <a:t>мелкую моторику рук</a:t>
            </a:r>
            <a:r>
              <a:rPr lang="ru-RU" sz="2500" dirty="0" smtClean="0">
                <a:solidFill>
                  <a:srgbClr val="0000CC"/>
                </a:solidFill>
              </a:rPr>
              <a:t>;</a:t>
            </a:r>
          </a:p>
          <a:p>
            <a:r>
              <a:rPr lang="ru-RU" sz="2500" dirty="0" smtClean="0">
                <a:solidFill>
                  <a:srgbClr val="0000CC"/>
                </a:solidFill>
              </a:rPr>
              <a:t> Во время работы дети получают эстетическое удовольствие</a:t>
            </a:r>
            <a:endParaRPr lang="ru-RU" sz="2500" dirty="0">
              <a:solidFill>
                <a:srgbClr val="0000CC"/>
              </a:solidFill>
            </a:endParaRPr>
          </a:p>
          <a:p>
            <a:pPr lvl="0"/>
            <a:r>
              <a:rPr lang="ru-RU" sz="2500" dirty="0">
                <a:solidFill>
                  <a:srgbClr val="0000CC"/>
                </a:solidFill>
              </a:rPr>
              <a:t>Развивает творческие способности, воображение и  полёт фантазии</a:t>
            </a:r>
            <a:r>
              <a:rPr lang="ru-RU" sz="2500" dirty="0" smtClean="0">
                <a:solidFill>
                  <a:srgbClr val="0000CC"/>
                </a:solidFill>
              </a:rPr>
              <a:t>.</a:t>
            </a:r>
            <a:r>
              <a:rPr lang="ru-RU" sz="2500" dirty="0">
                <a:solidFill>
                  <a:srgbClr val="0000CC"/>
                </a:solidFill>
              </a:rPr>
              <a:t> </a:t>
            </a:r>
            <a:endParaRPr lang="ru-RU" sz="2500" dirty="0" smtClean="0">
              <a:solidFill>
                <a:srgbClr val="0000CC"/>
              </a:solidFill>
            </a:endParaRPr>
          </a:p>
          <a:p>
            <a:pPr marL="0" lvl="0" indent="0">
              <a:buNone/>
            </a:pPr>
            <a:r>
              <a:rPr lang="ru-RU" sz="2500" dirty="0" smtClean="0"/>
              <a:t> </a:t>
            </a:r>
            <a:r>
              <a:rPr lang="ru-RU" sz="2500" dirty="0"/>
              <a:t>  </a:t>
            </a:r>
          </a:p>
          <a:p>
            <a:pPr lvl="0"/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323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-387424"/>
            <a:ext cx="7904559" cy="1368152"/>
          </a:xfrm>
        </p:spPr>
        <p:txBody>
          <a:bodyPr/>
          <a:lstStyle/>
          <a:p>
            <a:pPr algn="ctr"/>
            <a:r>
              <a:rPr lang="ru-RU" sz="4400" dirty="0">
                <a:solidFill>
                  <a:srgbClr val="C00000"/>
                </a:solidFill>
              </a:rPr>
              <a:t/>
            </a:r>
            <a:br>
              <a:rPr lang="ru-RU" sz="4400" dirty="0">
                <a:solidFill>
                  <a:srgbClr val="C00000"/>
                </a:solidFill>
              </a:rPr>
            </a:br>
            <a:r>
              <a:rPr lang="ru-RU" sz="4400" b="1" dirty="0">
                <a:solidFill>
                  <a:srgbClr val="C00000"/>
                </a:solidFill>
              </a:rPr>
              <a:t>Отпечатки листьев</a:t>
            </a:r>
            <a:endParaRPr lang="ru-RU" sz="4400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2522" y="1076513"/>
            <a:ext cx="3888432" cy="223224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rgbClr val="FF0000"/>
                </a:solidFill>
              </a:rPr>
              <a:t>Средства выразительности: </a:t>
            </a:r>
            <a:r>
              <a:rPr lang="ru-RU" sz="2400" dirty="0">
                <a:solidFill>
                  <a:srgbClr val="0070C0"/>
                </a:solidFill>
              </a:rPr>
              <a:t>фактура, цвет</a:t>
            </a:r>
          </a:p>
        </p:txBody>
      </p:sp>
      <p:sp>
        <p:nvSpPr>
          <p:cNvPr id="6" name="Овал 5"/>
          <p:cNvSpPr/>
          <p:nvPr/>
        </p:nvSpPr>
        <p:spPr>
          <a:xfrm>
            <a:off x="971600" y="3429000"/>
            <a:ext cx="7056784" cy="3245330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ru-RU" sz="2400" dirty="0">
                <a:solidFill>
                  <a:srgbClr val="C00000"/>
                </a:solidFill>
              </a:rPr>
              <a:t>Способ получения изображения: </a:t>
            </a:r>
            <a:r>
              <a:rPr lang="ru-RU" sz="2200" dirty="0">
                <a:solidFill>
                  <a:srgbClr val="002060"/>
                </a:solidFill>
              </a:rPr>
              <a:t>ребенок покрывает листок дерева красками разных цветов, затем прикладывает его окрашенной стороной к бумаге для получения отпечатка. Каждый раз берется новый листок. Черешки у листьев можно дорисовать кистью.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427984" y="1052736"/>
            <a:ext cx="4536504" cy="223224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dirty="0">
                <a:solidFill>
                  <a:srgbClr val="FF0000"/>
                </a:solidFill>
              </a:rPr>
              <a:t>Материалы: </a:t>
            </a:r>
            <a:r>
              <a:rPr lang="ru-RU" sz="2400" dirty="0">
                <a:solidFill>
                  <a:srgbClr val="0070C0"/>
                </a:solidFill>
              </a:rPr>
              <a:t>бумага, гуашь, листья разных деревьев </a:t>
            </a:r>
            <a:r>
              <a:rPr lang="ru-RU" sz="2400" i="1" dirty="0">
                <a:solidFill>
                  <a:srgbClr val="0070C0"/>
                </a:solidFill>
              </a:rPr>
              <a:t>(желательно опавшие)</a:t>
            </a:r>
            <a:r>
              <a:rPr lang="ru-RU" sz="2400" dirty="0">
                <a:solidFill>
                  <a:srgbClr val="0070C0"/>
                </a:solidFill>
              </a:rPr>
              <a:t>, кисти.</a:t>
            </a:r>
          </a:p>
        </p:txBody>
      </p:sp>
    </p:spTree>
    <p:extLst>
      <p:ext uri="{BB962C8B-B14F-4D97-AF65-F5344CB8AC3E}">
        <p14:creationId xmlns:p14="http://schemas.microsoft.com/office/powerpoint/2010/main" val="8442491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1|1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2.4|2|1.1|0.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.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|1.3"/>
</p:tagLst>
</file>

<file path=ppt/theme/theme1.xml><?xml version="1.0" encoding="utf-8"?>
<a:theme xmlns:a="http://schemas.openxmlformats.org/drawingml/2006/main" name="40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Тема Offic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CC00"/>
        </a:lt1>
        <a:dk2>
          <a:srgbClr val="000000"/>
        </a:dk2>
        <a:lt2>
          <a:srgbClr val="CCCCCC"/>
        </a:lt2>
        <a:accent1>
          <a:srgbClr val="A18100"/>
        </a:accent1>
        <a:accent2>
          <a:srgbClr val="916D00"/>
        </a:accent2>
        <a:accent3>
          <a:srgbClr val="FFE2AA"/>
        </a:accent3>
        <a:accent4>
          <a:srgbClr val="000000"/>
        </a:accent4>
        <a:accent5>
          <a:srgbClr val="CDC1AA"/>
        </a:accent5>
        <a:accent6>
          <a:srgbClr val="836200"/>
        </a:accent6>
        <a:hlink>
          <a:srgbClr val="735C00"/>
        </a:hlink>
        <a:folHlink>
          <a:srgbClr val="6652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CC00"/>
        </a:lt1>
        <a:dk2>
          <a:srgbClr val="000000"/>
        </a:dk2>
        <a:lt2>
          <a:srgbClr val="CCCCCC"/>
        </a:lt2>
        <a:accent1>
          <a:srgbClr val="A66708"/>
        </a:accent1>
        <a:accent2>
          <a:srgbClr val="6E6E00"/>
        </a:accent2>
        <a:accent3>
          <a:srgbClr val="FFE2AA"/>
        </a:accent3>
        <a:accent4>
          <a:srgbClr val="000000"/>
        </a:accent4>
        <a:accent5>
          <a:srgbClr val="D0B8AA"/>
        </a:accent5>
        <a:accent6>
          <a:srgbClr val="636300"/>
        </a:accent6>
        <a:hlink>
          <a:srgbClr val="6E5800"/>
        </a:hlink>
        <a:folHlink>
          <a:srgbClr val="2B591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CC00"/>
        </a:lt1>
        <a:dk2>
          <a:srgbClr val="000000"/>
        </a:dk2>
        <a:lt2>
          <a:srgbClr val="CCCCCC"/>
        </a:lt2>
        <a:accent1>
          <a:srgbClr val="3D6399"/>
        </a:accent1>
        <a:accent2>
          <a:srgbClr val="735C00"/>
        </a:accent2>
        <a:accent3>
          <a:srgbClr val="FFE2AA"/>
        </a:accent3>
        <a:accent4>
          <a:srgbClr val="000000"/>
        </a:accent4>
        <a:accent5>
          <a:srgbClr val="AFB7CA"/>
        </a:accent5>
        <a:accent6>
          <a:srgbClr val="685300"/>
        </a:accent6>
        <a:hlink>
          <a:srgbClr val="913A5C"/>
        </a:hlink>
        <a:folHlink>
          <a:srgbClr val="57427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CC00"/>
        </a:lt1>
        <a:dk2>
          <a:srgbClr val="000000"/>
        </a:dk2>
        <a:lt2>
          <a:srgbClr val="CCCCCC"/>
        </a:lt2>
        <a:accent1>
          <a:srgbClr val="198019"/>
        </a:accent1>
        <a:accent2>
          <a:srgbClr val="994545"/>
        </a:accent2>
        <a:accent3>
          <a:srgbClr val="FFE2AA"/>
        </a:accent3>
        <a:accent4>
          <a:srgbClr val="000000"/>
        </a:accent4>
        <a:accent5>
          <a:srgbClr val="ABC0AB"/>
        </a:accent5>
        <a:accent6>
          <a:srgbClr val="8A3E3E"/>
        </a:accent6>
        <a:hlink>
          <a:srgbClr val="574E85"/>
        </a:hlink>
        <a:folHlink>
          <a:srgbClr val="6652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A18100"/>
        </a:accent1>
        <a:accent2>
          <a:srgbClr val="916D00"/>
        </a:accent2>
        <a:accent3>
          <a:srgbClr val="FFFFFF"/>
        </a:accent3>
        <a:accent4>
          <a:srgbClr val="000000"/>
        </a:accent4>
        <a:accent5>
          <a:srgbClr val="CDC1AA"/>
        </a:accent5>
        <a:accent6>
          <a:srgbClr val="836200"/>
        </a:accent6>
        <a:hlink>
          <a:srgbClr val="735C00"/>
        </a:hlink>
        <a:folHlink>
          <a:srgbClr val="6652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A66708"/>
        </a:accent1>
        <a:accent2>
          <a:srgbClr val="6E6E00"/>
        </a:accent2>
        <a:accent3>
          <a:srgbClr val="FFFFFF"/>
        </a:accent3>
        <a:accent4>
          <a:srgbClr val="000000"/>
        </a:accent4>
        <a:accent5>
          <a:srgbClr val="D0B8AA"/>
        </a:accent5>
        <a:accent6>
          <a:srgbClr val="636300"/>
        </a:accent6>
        <a:hlink>
          <a:srgbClr val="6E5800"/>
        </a:hlink>
        <a:folHlink>
          <a:srgbClr val="2B591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8F8F8"/>
        </a:lt1>
        <a:dk2>
          <a:srgbClr val="000000"/>
        </a:dk2>
        <a:lt2>
          <a:srgbClr val="CCCCCC"/>
        </a:lt2>
        <a:accent1>
          <a:srgbClr val="3D6399"/>
        </a:accent1>
        <a:accent2>
          <a:srgbClr val="735C00"/>
        </a:accent2>
        <a:accent3>
          <a:srgbClr val="FBFBFB"/>
        </a:accent3>
        <a:accent4>
          <a:srgbClr val="000000"/>
        </a:accent4>
        <a:accent5>
          <a:srgbClr val="AFB7CA"/>
        </a:accent5>
        <a:accent6>
          <a:srgbClr val="685300"/>
        </a:accent6>
        <a:hlink>
          <a:srgbClr val="913A5C"/>
        </a:hlink>
        <a:folHlink>
          <a:srgbClr val="57427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198019"/>
        </a:accent1>
        <a:accent2>
          <a:srgbClr val="994545"/>
        </a:accent2>
        <a:accent3>
          <a:srgbClr val="FFFFFF"/>
        </a:accent3>
        <a:accent4>
          <a:srgbClr val="000000"/>
        </a:accent4>
        <a:accent5>
          <a:srgbClr val="ABC0AB"/>
        </a:accent5>
        <a:accent6>
          <a:srgbClr val="8A3E3E"/>
        </a:accent6>
        <a:hlink>
          <a:srgbClr val="574E85"/>
        </a:hlink>
        <a:folHlink>
          <a:srgbClr val="6652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2">
      <a:dk1>
        <a:srgbClr val="000000"/>
      </a:dk1>
      <a:lt1>
        <a:srgbClr val="FFCC00"/>
      </a:lt1>
      <a:dk2>
        <a:srgbClr val="000000"/>
      </a:dk2>
      <a:lt2>
        <a:srgbClr val="CCCCCC"/>
      </a:lt2>
      <a:accent1>
        <a:srgbClr val="A66708"/>
      </a:accent1>
      <a:accent2>
        <a:srgbClr val="6E6E00"/>
      </a:accent2>
      <a:accent3>
        <a:srgbClr val="FFE2AA"/>
      </a:accent3>
      <a:accent4>
        <a:srgbClr val="000000"/>
      </a:accent4>
      <a:accent5>
        <a:srgbClr val="D0B8AA"/>
      </a:accent5>
      <a:accent6>
        <a:srgbClr val="636300"/>
      </a:accent6>
      <a:hlink>
        <a:srgbClr val="6E5800"/>
      </a:hlink>
      <a:folHlink>
        <a:srgbClr val="2B5912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CC00"/>
        </a:lt1>
        <a:dk2>
          <a:srgbClr val="000000"/>
        </a:dk2>
        <a:lt2>
          <a:srgbClr val="CCCCCC"/>
        </a:lt2>
        <a:accent1>
          <a:srgbClr val="A18100"/>
        </a:accent1>
        <a:accent2>
          <a:srgbClr val="916D00"/>
        </a:accent2>
        <a:accent3>
          <a:srgbClr val="FFE2AA"/>
        </a:accent3>
        <a:accent4>
          <a:srgbClr val="000000"/>
        </a:accent4>
        <a:accent5>
          <a:srgbClr val="CDC1AA"/>
        </a:accent5>
        <a:accent6>
          <a:srgbClr val="836200"/>
        </a:accent6>
        <a:hlink>
          <a:srgbClr val="735C00"/>
        </a:hlink>
        <a:folHlink>
          <a:srgbClr val="6652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CC00"/>
        </a:lt1>
        <a:dk2>
          <a:srgbClr val="000000"/>
        </a:dk2>
        <a:lt2>
          <a:srgbClr val="CCCCCC"/>
        </a:lt2>
        <a:accent1>
          <a:srgbClr val="A66708"/>
        </a:accent1>
        <a:accent2>
          <a:srgbClr val="6E6E00"/>
        </a:accent2>
        <a:accent3>
          <a:srgbClr val="FFE2AA"/>
        </a:accent3>
        <a:accent4>
          <a:srgbClr val="000000"/>
        </a:accent4>
        <a:accent5>
          <a:srgbClr val="D0B8AA"/>
        </a:accent5>
        <a:accent6>
          <a:srgbClr val="636300"/>
        </a:accent6>
        <a:hlink>
          <a:srgbClr val="6E5800"/>
        </a:hlink>
        <a:folHlink>
          <a:srgbClr val="2B591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CC00"/>
        </a:lt1>
        <a:dk2>
          <a:srgbClr val="000000"/>
        </a:dk2>
        <a:lt2>
          <a:srgbClr val="CCCCCC"/>
        </a:lt2>
        <a:accent1>
          <a:srgbClr val="3D6399"/>
        </a:accent1>
        <a:accent2>
          <a:srgbClr val="735C00"/>
        </a:accent2>
        <a:accent3>
          <a:srgbClr val="FFE2AA"/>
        </a:accent3>
        <a:accent4>
          <a:srgbClr val="000000"/>
        </a:accent4>
        <a:accent5>
          <a:srgbClr val="AFB7CA"/>
        </a:accent5>
        <a:accent6>
          <a:srgbClr val="685300"/>
        </a:accent6>
        <a:hlink>
          <a:srgbClr val="913A5C"/>
        </a:hlink>
        <a:folHlink>
          <a:srgbClr val="57427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CC00"/>
        </a:lt1>
        <a:dk2>
          <a:srgbClr val="000000"/>
        </a:dk2>
        <a:lt2>
          <a:srgbClr val="CCCCCC"/>
        </a:lt2>
        <a:accent1>
          <a:srgbClr val="198019"/>
        </a:accent1>
        <a:accent2>
          <a:srgbClr val="994545"/>
        </a:accent2>
        <a:accent3>
          <a:srgbClr val="FFE2AA"/>
        </a:accent3>
        <a:accent4>
          <a:srgbClr val="000000"/>
        </a:accent4>
        <a:accent5>
          <a:srgbClr val="ABC0AB"/>
        </a:accent5>
        <a:accent6>
          <a:srgbClr val="8A3E3E"/>
        </a:accent6>
        <a:hlink>
          <a:srgbClr val="574E85"/>
        </a:hlink>
        <a:folHlink>
          <a:srgbClr val="6652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A18100"/>
        </a:accent1>
        <a:accent2>
          <a:srgbClr val="916D00"/>
        </a:accent2>
        <a:accent3>
          <a:srgbClr val="FFFFFF"/>
        </a:accent3>
        <a:accent4>
          <a:srgbClr val="000000"/>
        </a:accent4>
        <a:accent5>
          <a:srgbClr val="CDC1AA"/>
        </a:accent5>
        <a:accent6>
          <a:srgbClr val="836200"/>
        </a:accent6>
        <a:hlink>
          <a:srgbClr val="735C00"/>
        </a:hlink>
        <a:folHlink>
          <a:srgbClr val="6652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A66708"/>
        </a:accent1>
        <a:accent2>
          <a:srgbClr val="6E6E00"/>
        </a:accent2>
        <a:accent3>
          <a:srgbClr val="FFFFFF"/>
        </a:accent3>
        <a:accent4>
          <a:srgbClr val="000000"/>
        </a:accent4>
        <a:accent5>
          <a:srgbClr val="D0B8AA"/>
        </a:accent5>
        <a:accent6>
          <a:srgbClr val="636300"/>
        </a:accent6>
        <a:hlink>
          <a:srgbClr val="6E5800"/>
        </a:hlink>
        <a:folHlink>
          <a:srgbClr val="2B591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8F8F8"/>
        </a:lt1>
        <a:dk2>
          <a:srgbClr val="000000"/>
        </a:dk2>
        <a:lt2>
          <a:srgbClr val="CCCCCC"/>
        </a:lt2>
        <a:accent1>
          <a:srgbClr val="3D6399"/>
        </a:accent1>
        <a:accent2>
          <a:srgbClr val="735C00"/>
        </a:accent2>
        <a:accent3>
          <a:srgbClr val="FBFBFB"/>
        </a:accent3>
        <a:accent4>
          <a:srgbClr val="000000"/>
        </a:accent4>
        <a:accent5>
          <a:srgbClr val="AFB7CA"/>
        </a:accent5>
        <a:accent6>
          <a:srgbClr val="685300"/>
        </a:accent6>
        <a:hlink>
          <a:srgbClr val="913A5C"/>
        </a:hlink>
        <a:folHlink>
          <a:srgbClr val="57427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198019"/>
        </a:accent1>
        <a:accent2>
          <a:srgbClr val="994545"/>
        </a:accent2>
        <a:accent3>
          <a:srgbClr val="FFFFFF"/>
        </a:accent3>
        <a:accent4>
          <a:srgbClr val="000000"/>
        </a:accent4>
        <a:accent5>
          <a:srgbClr val="ABC0AB"/>
        </a:accent5>
        <a:accent6>
          <a:srgbClr val="8A3E3E"/>
        </a:accent6>
        <a:hlink>
          <a:srgbClr val="574E85"/>
        </a:hlink>
        <a:folHlink>
          <a:srgbClr val="6652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40</Template>
  <TotalTime>1557</TotalTime>
  <Words>322</Words>
  <Application>Microsoft Office PowerPoint</Application>
  <PresentationFormat>Экран (4:3)</PresentationFormat>
  <Paragraphs>77</Paragraphs>
  <Slides>17</Slides>
  <Notes>1</Notes>
  <HiddenSlides>0</HiddenSlides>
  <MMClips>6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17</vt:i4>
      </vt:variant>
    </vt:vector>
  </HeadingPairs>
  <TitlesOfParts>
    <vt:vector size="19" baseType="lpstr">
      <vt:lpstr>40</vt:lpstr>
      <vt:lpstr>1_Default Design</vt:lpstr>
      <vt:lpstr>     </vt:lpstr>
      <vt:lpstr>Презентация PowerPoint</vt:lpstr>
      <vt:lpstr>Презентация PowerPoint</vt:lpstr>
      <vt:lpstr>Цель: </vt:lpstr>
      <vt:lpstr>    </vt:lpstr>
      <vt:lpstr>Нетрадиционные техники     рисования </vt:lpstr>
      <vt:lpstr>  Рисование по сырому на мятой бумаге  </vt:lpstr>
      <vt:lpstr>Использование нетрадиционных техник </vt:lpstr>
      <vt:lpstr> Отпечатки листьев</vt:lpstr>
      <vt:lpstr>Презентация PowerPoint</vt:lpstr>
      <vt:lpstr>Фантазии ребёнка безграничны</vt:lpstr>
      <vt:lpstr>           Рисование на предметах </vt:lpstr>
      <vt:lpstr>Презентация PowerPoint</vt:lpstr>
      <vt:lpstr>Презентация PowerPoint</vt:lpstr>
      <vt:lpstr> Рисование мыльными                       пузырями</vt:lpstr>
      <vt:lpstr> </vt:lpstr>
      <vt:lpstr>    Спасибо за внимание 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</dc:title>
  <dc:creator>user</dc:creator>
  <cp:keywords>шаблон для презентации</cp:keywords>
  <cp:lastModifiedBy>user</cp:lastModifiedBy>
  <cp:revision>67</cp:revision>
  <dcterms:created xsi:type="dcterms:W3CDTF">2016-02-24T20:36:51Z</dcterms:created>
  <dcterms:modified xsi:type="dcterms:W3CDTF">2016-10-29T20:56:55Z</dcterms:modified>
</cp:coreProperties>
</file>