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60" r:id="rId6"/>
    <p:sldId id="261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82F"/>
    <a:srgbClr val="99FF33"/>
    <a:srgbClr val="CCFF66"/>
    <a:srgbClr val="0099FF"/>
    <a:srgbClr val="FFCCCC"/>
    <a:srgbClr val="CC99FF"/>
    <a:srgbClr val="33CCCC"/>
    <a:srgbClr val="CB700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638" autoAdjust="0"/>
  </p:normalViewPr>
  <p:slideViewPr>
    <p:cSldViewPr>
      <p:cViewPr varScale="1">
        <p:scale>
          <a:sx n="108" d="100"/>
          <a:sy n="108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A728-F63A-4EB1-AA8A-4C82F0A24B5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A415-CD3F-4972-A8D5-D0271ED2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9000">
              <a:schemeClr val="bg1">
                <a:alpha val="67000"/>
              </a:schemeClr>
            </a:gs>
            <a:gs pos="100000">
              <a:srgbClr val="FFFFC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642918"/>
            <a:ext cx="72152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endParaRPr lang="ru-RU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r>
              <a:rPr lang="ru-RU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Взаимодействие </a:t>
            </a:r>
          </a:p>
          <a:p>
            <a:r>
              <a:rPr lang="ru-RU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учителя-логопеда</a:t>
            </a:r>
          </a:p>
          <a:p>
            <a:r>
              <a:rPr lang="ru-RU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и музыкального руководителя</a:t>
            </a:r>
          </a:p>
          <a:p>
            <a:r>
              <a:rPr lang="ru-RU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в коррекционной работе с детьми с </a:t>
            </a:r>
            <a:r>
              <a:rPr lang="ru-RU" sz="3200" b="1">
                <a:solidFill>
                  <a:srgbClr val="C00000"/>
                </a:solidFill>
                <a:latin typeface="Constantia" panose="02030602050306030303" pitchFamily="18" charset="0"/>
              </a:rPr>
              <a:t>нарушениями речи.</a:t>
            </a:r>
            <a:endParaRPr lang="ru-RU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r"/>
            <a:endParaRPr lang="ru-RU" sz="1600" b="1" dirty="0"/>
          </a:p>
          <a:p>
            <a:pPr algn="r"/>
            <a:endParaRPr lang="ru-RU" sz="1600" b="1" dirty="0"/>
          </a:p>
          <a:p>
            <a:pPr algn="r"/>
            <a:endParaRPr lang="ru-RU" sz="1600" b="1" dirty="0"/>
          </a:p>
          <a:p>
            <a:pPr algn="r"/>
            <a:r>
              <a:rPr lang="ru-RU" sz="1400" b="1" dirty="0">
                <a:latin typeface="Constantia" panose="02030602050306030303" pitchFamily="18" charset="0"/>
              </a:rPr>
              <a:t>Подготовила: </a:t>
            </a:r>
          </a:p>
          <a:p>
            <a:pPr algn="r"/>
            <a:r>
              <a:rPr lang="ru-RU" sz="1400" b="1" dirty="0">
                <a:latin typeface="Constantia" panose="02030602050306030303" pitchFamily="18" charset="0"/>
              </a:rPr>
              <a:t>учитель-логопед</a:t>
            </a:r>
          </a:p>
          <a:p>
            <a:pPr algn="r"/>
            <a:r>
              <a:rPr lang="ru-RU" sz="1400" b="1" dirty="0">
                <a:latin typeface="Constantia" panose="02030602050306030303" pitchFamily="18" charset="0"/>
              </a:rPr>
              <a:t>МБДОУ д/с ОВ № 6 </a:t>
            </a:r>
          </a:p>
          <a:p>
            <a:pPr algn="r"/>
            <a:r>
              <a:rPr lang="ru-RU" sz="1400" b="1" dirty="0">
                <a:latin typeface="Constantia" panose="02030602050306030303" pitchFamily="18" charset="0"/>
              </a:rPr>
              <a:t>Ефремова И.Н.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" name="Picture 3" descr="C:\Users\Роман\Desktop\3164_html_58820b15.jpg"/>
          <p:cNvPicPr>
            <a:picLocks noChangeAspect="1" noChangeArrowheads="1"/>
          </p:cNvPicPr>
          <p:nvPr/>
        </p:nvPicPr>
        <p:blipFill>
          <a:blip r:embed="rId2"/>
          <a:srcRect b="5128"/>
          <a:stretch>
            <a:fillRect/>
          </a:stretch>
        </p:blipFill>
        <p:spPr bwMode="auto">
          <a:xfrm>
            <a:off x="5580112" y="571480"/>
            <a:ext cx="2849540" cy="24254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bg1">
                <a:tint val="80000"/>
                <a:satMod val="300000"/>
              </a:schemeClr>
            </a:gs>
            <a:gs pos="100000">
              <a:srgbClr val="33CCC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1052736"/>
            <a:ext cx="59046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b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dirty="0">
                <a:solidFill>
                  <a:srgbClr val="3399FF"/>
                </a:solidFill>
                <a:latin typeface="Constantia" panose="02030602050306030303" pitchFamily="18" charset="0"/>
              </a:rPr>
              <a:t>Коррекционно-развивающее;</a:t>
            </a:r>
          </a:p>
          <a:p>
            <a:pPr lvl="0" algn="ctr"/>
            <a:r>
              <a:rPr lang="ru-RU" dirty="0">
                <a:solidFill>
                  <a:srgbClr val="3399FF"/>
                </a:solidFill>
                <a:latin typeface="Constantia" panose="02030602050306030303" pitchFamily="18" charset="0"/>
              </a:rPr>
              <a:t>2.  Информационно-консультативное</a:t>
            </a:r>
            <a:r>
              <a:rPr lang="ru-RU" dirty="0">
                <a:latin typeface="Constantia" panose="02030602050306030303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Constantia" panose="02030602050306030303" pitchFamily="18" charset="0"/>
              </a:rPr>
              <a:t>Направления: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5896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823918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1600" b="1" dirty="0">
                <a:solidFill>
                  <a:srgbClr val="0070C0"/>
                </a:solidFill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читывать: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структуру речевого нарушения;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осуществлять индивидуальный подход на фоне коллективной деятельности;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закреплять знания, умения и навыки приобретенные на логопедических занятиях;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всесторонне развивать личность дошкольника.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560" y="3921443"/>
            <a:ext cx="80648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Принципы построения совместных занятий: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Занятия проводятся систематически.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Принцип всестороннего воздействия.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Принцип доступности и индивидуального подхода.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Принцип наглядности.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99FF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Принцип постепенного усложнения двигательных, речевых и музыкальных заданий.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399FF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bg1"/>
            </a:gs>
            <a:gs pos="100000">
              <a:srgbClr val="FCC0F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548680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b="0" i="1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8" name="Рисунок 7" descr="0_126f94_2bc4d65e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5961554" cy="23846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95736" y="162880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D60093"/>
                </a:solidFill>
                <a:latin typeface="Constantia" panose="02030602050306030303" pitchFamily="18" charset="0"/>
              </a:rPr>
              <a:t>Задачи коррекционно-образовательной работы учителя-логопеда и музыкального руководителя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955079"/>
              </p:ext>
            </p:extLst>
          </p:nvPr>
        </p:nvGraphicFramePr>
        <p:xfrm>
          <a:off x="1115618" y="2636912"/>
          <a:ext cx="7128789" cy="2808312"/>
        </p:xfrm>
        <a:graphic>
          <a:graphicData uri="http://schemas.openxmlformats.org/drawingml/2006/table">
            <a:tbl>
              <a:tblPr/>
              <a:tblGrid>
                <a:gridCol w="23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11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9966FF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Оздоровительные</a:t>
                      </a:r>
                      <a:endParaRPr lang="ru-RU" sz="1600" u="sng" dirty="0">
                        <a:solidFill>
                          <a:srgbClr val="9966FF"/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45000">
                          <a:schemeClr val="bg1"/>
                        </a:gs>
                        <a:gs pos="100000">
                          <a:srgbClr val="FEECFD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9966FF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Образовательно-воспитательные</a:t>
                      </a:r>
                      <a:endParaRPr lang="ru-RU" sz="1600" u="sng" dirty="0">
                        <a:solidFill>
                          <a:srgbClr val="9966FF"/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45000">
                          <a:schemeClr val="bg1"/>
                        </a:gs>
                        <a:gs pos="100000">
                          <a:srgbClr val="FEECFD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9966FF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Коррекционные</a:t>
                      </a:r>
                      <a:endParaRPr lang="ru-RU" sz="1600" u="sng" dirty="0">
                        <a:solidFill>
                          <a:srgbClr val="9966FF"/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45000">
                          <a:schemeClr val="bg1"/>
                        </a:gs>
                        <a:gs pos="100000">
                          <a:srgbClr val="FEECFD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19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Укреплять костно-мышечный аппарат.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Развивать дыхание.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Развивать координацию движений и моторные функции.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Формировать правильную осанку.</a:t>
                      </a:r>
                      <a:endParaRPr lang="ru-RU" sz="1600" dirty="0">
                        <a:solidFill>
                          <a:srgbClr val="FF3399"/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45000">
                          <a:schemeClr val="bg1"/>
                        </a:gs>
                        <a:gs pos="100000">
                          <a:srgbClr val="FEECFD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Воспитывать и развивать чувство ритма, способность ощущать в музыке, движениях ритмическую выразительность.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Формировать способность восприятия музыкальных образов.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Совершенствовать личностные качества, чувство коллективизма.</a:t>
                      </a:r>
                      <a:endParaRPr lang="ru-RU" sz="1600" dirty="0">
                        <a:solidFill>
                          <a:srgbClr val="FF3399"/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45000">
                          <a:schemeClr val="bg1"/>
                        </a:gs>
                        <a:gs pos="100000">
                          <a:srgbClr val="FEECFD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Развивать речевое дыхание.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Развивать артикуляционный аппарат.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Формировать просодические компоненты речи.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Развивать фонематическое восприятие.</a:t>
                      </a:r>
                      <a:b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FF3399"/>
                          </a:solidFill>
                          <a:latin typeface="Constantia" panose="02030602050306030303" pitchFamily="18" charset="0"/>
                          <a:ea typeface="Times New Roman"/>
                          <a:cs typeface="Times New Roman"/>
                        </a:rPr>
                        <a:t>Развивать грамматический строй и связную речь.</a:t>
                      </a:r>
                      <a:endParaRPr lang="ru-RU" sz="1600" dirty="0">
                        <a:solidFill>
                          <a:srgbClr val="FF3399"/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45000">
                          <a:schemeClr val="bg1"/>
                        </a:gs>
                        <a:gs pos="100000">
                          <a:srgbClr val="FEECFD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FFFF99">
                <a:alpha val="97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785926"/>
            <a:ext cx="1785950" cy="39484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7784" y="1252210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b="0" i="1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5"/>
            <a:ext cx="678661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Constantia" pitchFamily="18" charset="0"/>
              </a:rPr>
              <a:t>Формы и виды взаимодействия</a:t>
            </a:r>
          </a:p>
          <a:p>
            <a:pPr lvl="0" algn="ctr"/>
            <a:endParaRPr lang="ru-RU" sz="2000" b="1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План взаимодействия на учебный год.</a:t>
            </a:r>
          </a:p>
          <a:p>
            <a:pPr lvl="0" algn="just"/>
            <a:endParaRPr lang="ru-RU" sz="1600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Журнал взаимодействия.</a:t>
            </a:r>
          </a:p>
          <a:p>
            <a:pPr lvl="0" algn="just"/>
            <a:endParaRPr lang="ru-RU" sz="1600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Совместный подбор методической литературы, пособий и репертуара.</a:t>
            </a:r>
          </a:p>
          <a:p>
            <a:pPr lvl="0" algn="just"/>
            <a:endParaRPr lang="ru-RU" sz="1600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Участие учителей-логопедов в подготовке и проведении тематических развлечений, праздников, открытых занятий.</a:t>
            </a:r>
          </a:p>
          <a:p>
            <a:pPr lvl="0" algn="just"/>
            <a:endParaRPr lang="ru-RU" sz="1600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Составление картотек речевых игр, игр со словом и т.д.</a:t>
            </a:r>
          </a:p>
          <a:p>
            <a:pPr lvl="0" algn="just"/>
            <a:endParaRPr lang="ru-RU" sz="1600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Выступление музыкального руководителя на педагогических советах на темы, касающиеся коррекционных упражнений, игр со словом, пения и т.д. для профилактики нарушений речи.</a:t>
            </a:r>
          </a:p>
          <a:p>
            <a:pPr lvl="0" algn="just"/>
            <a:endParaRPr lang="ru-RU" sz="1600" dirty="0">
              <a:latin typeface="Constantia" pitchFamily="18" charset="0"/>
            </a:endParaRPr>
          </a:p>
          <a:p>
            <a:pPr lvl="0" algn="just"/>
            <a:r>
              <a:rPr lang="ru-RU" sz="1600" dirty="0">
                <a:latin typeface="Constantia" pitchFamily="18" charset="0"/>
              </a:rPr>
              <a:t>Использование на музыкальных занятиях, праздниках и развлечениях логопедических распевок, речевых игр, логоритмических упражнений, игр со словом, пальчиковых игр, музыкально-ритмических движений с пением, поговорок, небылиц, считалок, подговорок, музыкально-дидактических игр со словом, потешек, частушек, загадок, стихов, скороговорок, инсценировок сказок и песен, вокально-хоровая работа.</a:t>
            </a:r>
          </a:p>
          <a:p>
            <a:pPr algn="just"/>
            <a:r>
              <a:rPr lang="ru-RU" sz="1600" b="1" dirty="0">
                <a:latin typeface="Constantia" pitchFamily="18" charset="0"/>
              </a:rPr>
              <a:t> </a:t>
            </a:r>
            <a:endParaRPr lang="ru-RU" sz="16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7000">
              <a:schemeClr val="bg1">
                <a:tint val="80000"/>
                <a:satMod val="300000"/>
              </a:schemeClr>
            </a:gs>
            <a:gs pos="100000">
              <a:srgbClr val="FAC03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548680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b="0" i="1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71600" y="188640"/>
            <a:ext cx="77048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1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CB700B"/>
                </a:solidFill>
                <a:latin typeface="Constantia" panose="02030602050306030303" pitchFamily="18" charset="0"/>
              </a:rPr>
              <a:t>Направления</a:t>
            </a:r>
            <a:r>
              <a:rPr lang="ru-RU" sz="2400" b="1" dirty="0">
                <a:solidFill>
                  <a:srgbClr val="CB700B"/>
                </a:solidFill>
              </a:rPr>
              <a:t> коррекционно-развивающей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000" i="1" dirty="0">
              <a:solidFill>
                <a:srgbClr val="333333"/>
              </a:solidFill>
              <a:latin typeface="Helvetica" charset="-52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54684"/>
              </p:ext>
            </p:extLst>
          </p:nvPr>
        </p:nvGraphicFramePr>
        <p:xfrm>
          <a:off x="611560" y="1196752"/>
          <a:ext cx="813690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nstantia" panose="02030602050306030303" pitchFamily="18" charset="0"/>
                        </a:rPr>
                        <a:t>УЧИТЕЛЬ</a:t>
                      </a:r>
                      <a:r>
                        <a:rPr lang="ru-RU" baseline="0" dirty="0">
                          <a:latin typeface="Constantia" panose="02030602050306030303" pitchFamily="18" charset="0"/>
                        </a:rPr>
                        <a:t> – </a:t>
                      </a:r>
                      <a:r>
                        <a:rPr lang="ru-RU" dirty="0">
                          <a:latin typeface="Constantia" panose="02030602050306030303" pitchFamily="18" charset="0"/>
                        </a:rPr>
                        <a:t>ЛОГОПЕД </a:t>
                      </a:r>
                    </a:p>
                  </a:txBody>
                  <a:tcP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onstantia" panose="02030602050306030303" pitchFamily="18" charset="0"/>
                        </a:rPr>
                        <a:t>МУЗЫКАЛЬНЫЙ РУКОВОДИТЕЛЬ</a:t>
                      </a:r>
                    </a:p>
                  </a:txBody>
                  <a:tcP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постановка диафрагмально-речевого дыхания;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укрепление мышечного аппарата речевых органов средствами логопедического массажа;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формирование артикуляторной базы для исправления неправильно произносимых звуков;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коррекция нарушенных звуков, их автоматизация и дифференциация;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развитие фонематического восприятия, анализа и синтеза;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совершенствование лексико-грамматической стороны речи;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обучение умению связно выражать свои мысли;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обучение грамоте, профилактика дисграфии и дислексии;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развитие психологической базы речи;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совершенствование мелкой моторики;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логопедизация занятий и режимных моментов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b="1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Развитие</a:t>
                      </a:r>
                      <a:r>
                        <a:rPr lang="ru-RU" sz="1600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формирование</a:t>
                      </a:r>
                      <a:r>
                        <a:rPr lang="ru-RU" sz="1600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i="1" u="sng" kern="12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слухового внимания и слуховой памяти;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оптико-пространственных представлений;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зрительной ориентировки на собеседника;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координации движений;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умения передавать несложный музыкальный ритмический рисунок.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600" kern="12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b="1" i="1" u="sng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Воспитание</a:t>
                      </a: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kern="12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темпа и ритма дыхания и речи;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орального праксиса;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просодики;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фонематического слуха.</a:t>
                      </a:r>
                    </a:p>
                    <a:p>
                      <a:endParaRPr lang="ru-RU" dirty="0">
                        <a:latin typeface="Constantia" panose="02030602050306030303" pitchFamily="18" charset="0"/>
                      </a:endParaRPr>
                    </a:p>
                  </a:txBody>
                  <a:tcP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Рисунок 10" descr="0_11bc96_ed859598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949280"/>
            <a:ext cx="4752528" cy="63474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7000">
              <a:schemeClr val="bg1">
                <a:tint val="80000"/>
                <a:satMod val="300000"/>
              </a:schemeClr>
            </a:gs>
            <a:gs pos="100000">
              <a:srgbClr val="CCFF6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35696" y="0"/>
            <a:ext cx="680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99FF"/>
                </a:solidFill>
                <a:latin typeface="Constantia" panose="02030602050306030303" pitchFamily="18" charset="0"/>
              </a:rPr>
              <a:t>Координационный план проведения совместных занятий</a:t>
            </a:r>
            <a:endParaRPr lang="ru-RU" dirty="0">
              <a:solidFill>
                <a:srgbClr val="0099FF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82307"/>
              </p:ext>
            </p:extLst>
          </p:nvPr>
        </p:nvGraphicFramePr>
        <p:xfrm>
          <a:off x="395536" y="404664"/>
          <a:ext cx="8568951" cy="649567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Педагогические задачи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Логопед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Музыкальный руководитель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мелкой моторики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Упражнения с различным дидактическим материалом.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Пальчиковые игры.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Игра на детских музыкальных инструментах.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Танцевальные движения.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Театр с использованием кукол бибабо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5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мимики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Массаж лица.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Гимнастика мимических мышц.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Произвольное формирование определенных мимических поз.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Связь мимики с интонацией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Развитие выразительности в пении и танце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речевого дыхания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Скороговорки. Упражнения на поддувание. Дифференциация ротового и носового дыхания. Выработка нижнедиафрагмального дыхания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Использование музыкальных духовых инструментов. Распевки. Упражнения на дыхание в танце.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4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голоса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Звуковая гимнастика. Упражнения на развитие гибкости мягкого неба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Хоровое пение.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Движения с речью под музыку.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Использование характерных ролей.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78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фонематического слуха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Чтение стихотворений с выделением фонем. Различение фонем, близких по способу и месту образования и акустическим признакам. Воспитание акустико-артикуляционного образа звука. Формирование контроля за речью через акустический контроль.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Использование пропевок. Хоровое и индивидуальное пение. Музыкально-ритмические движения.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5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артикуляции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Упражнения с зеркалом.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Артикуляционная гимнастика.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Чистоговорки.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Массаж артикуляционного аппарата( индивидуально)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Разучивание и пение песен. Пение песен со звукоподражанием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2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грамматического строя речи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Формирование навыков словообразования и словоизменения.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Преодоление аграмматизма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Разучивание текстов песен. Драматизация.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Музыкальные спектакли, инсценировки.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Кукольный театр.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словаря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Развитие понимания различных речевых структур и грамматических форм.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Развитие номинатного, предикативного и адъективного словаря.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Пополнение словаря музыкальной терминологоией.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Обогащение словаря в процессе занятий.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диалогической речи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Формирование навыков составления диалога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Драматизация.</a:t>
                      </a:r>
                      <a:br>
                        <a:rPr lang="ru-RU" sz="900" dirty="0">
                          <a:latin typeface="Constantia" panose="02030602050306030303" pitchFamily="18" charset="0"/>
                        </a:rPr>
                      </a:br>
                      <a:r>
                        <a:rPr lang="ru-RU" sz="900" dirty="0">
                          <a:latin typeface="Constantia" panose="02030602050306030303" pitchFamily="18" charset="0"/>
                        </a:rPr>
                        <a:t>Кукольный театр и куклы бибабо. Музыкальные спектакли.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монологической речи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Развитие у ребенка желания говорить.</a:t>
                      </a:r>
                      <a:br>
                        <a:rPr lang="ru-RU" sz="1000" dirty="0">
                          <a:latin typeface="Constantia" panose="02030602050306030303" pitchFamily="18" charset="0"/>
                        </a:rPr>
                      </a:br>
                      <a:r>
                        <a:rPr lang="ru-RU" sz="1000" dirty="0">
                          <a:latin typeface="Constantia" panose="02030602050306030303" pitchFamily="18" charset="0"/>
                        </a:rPr>
                        <a:t>Воспитание навыков овладения монологической речью.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Разучивание текстов песен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5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onstantia" panose="02030602050306030303" pitchFamily="18" charset="0"/>
                        </a:rPr>
                        <a:t>Развитие коммуникативных навыков</a:t>
                      </a:r>
                      <a:endParaRPr lang="ru-RU" sz="1100" b="1" i="1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nstantia" panose="02030602050306030303" pitchFamily="18" charset="0"/>
                        </a:rPr>
                        <a:t>Психологические этюды и коммуникативные игры</a:t>
                      </a:r>
                      <a:endParaRPr lang="ru-RU" sz="10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nstantia" panose="02030602050306030303" pitchFamily="18" charset="0"/>
                        </a:rPr>
                        <a:t>Участие детей в музыкальных представлениях.</a:t>
                      </a:r>
                      <a:endParaRPr lang="ru-RU" sz="900" dirty="0"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12595" marR="12595" marT="12595" marB="1259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chemeClr val="bg1">
                <a:tint val="80000"/>
                <a:satMod val="300000"/>
              </a:schemeClr>
            </a:gs>
            <a:gs pos="100000">
              <a:srgbClr val="FFFF9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548680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b="0" i="1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605299"/>
            <a:ext cx="828092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1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400" b="1" dirty="0">
                <a:solidFill>
                  <a:srgbClr val="CB700B"/>
                </a:solidFill>
              </a:rPr>
              <a:t>Спасибо за внимание!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b="1" dirty="0">
              <a:solidFill>
                <a:srgbClr val="0070C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000" i="1" dirty="0">
              <a:solidFill>
                <a:srgbClr val="0070C0"/>
              </a:solidFill>
              <a:latin typeface="Helvetica" charset="-52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2780928"/>
            <a:ext cx="498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 descr="deva37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7452320" cy="423283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793</TotalTime>
  <Words>607</Words>
  <Application>Microsoft Office PowerPoint</Application>
  <PresentationFormat>Экран (4:3)</PresentationFormat>
  <Paragraphs>123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Helvetica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84</cp:revision>
  <dcterms:created xsi:type="dcterms:W3CDTF">2015-11-30T07:58:15Z</dcterms:created>
  <dcterms:modified xsi:type="dcterms:W3CDTF">2016-11-11T08:46:22Z</dcterms:modified>
</cp:coreProperties>
</file>