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65" r:id="rId4"/>
    <p:sldId id="257" r:id="rId5"/>
    <p:sldId id="260" r:id="rId6"/>
    <p:sldId id="262" r:id="rId7"/>
    <p:sldId id="263" r:id="rId8"/>
    <p:sldId id="266" r:id="rId9"/>
    <p:sldId id="284" r:id="rId10"/>
    <p:sldId id="285" r:id="rId11"/>
    <p:sldId id="270" r:id="rId12"/>
    <p:sldId id="288" r:id="rId13"/>
    <p:sldId id="287" r:id="rId14"/>
    <p:sldId id="272" r:id="rId15"/>
    <p:sldId id="282" r:id="rId16"/>
    <p:sldId id="274" r:id="rId17"/>
    <p:sldId id="300" r:id="rId18"/>
    <p:sldId id="275" r:id="rId19"/>
    <p:sldId id="290" r:id="rId20"/>
    <p:sldId id="278" r:id="rId21"/>
    <p:sldId id="279" r:id="rId22"/>
    <p:sldId id="280" r:id="rId23"/>
    <p:sldId id="292" r:id="rId24"/>
    <p:sldId id="291" r:id="rId25"/>
    <p:sldId id="293" r:id="rId26"/>
    <p:sldId id="294" r:id="rId27"/>
    <p:sldId id="301" r:id="rId28"/>
    <p:sldId id="296" r:id="rId29"/>
    <p:sldId id="297" r:id="rId30"/>
    <p:sldId id="298" r:id="rId31"/>
    <p:sldId id="303" r:id="rId32"/>
    <p:sldId id="264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20"/>
    <a:srgbClr val="57D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1" autoAdjust="0"/>
    <p:restoredTop sz="94660"/>
  </p:normalViewPr>
  <p:slideViewPr>
    <p:cSldViewPr>
      <p:cViewPr>
        <p:scale>
          <a:sx n="75" d="100"/>
          <a:sy n="75" d="100"/>
        </p:scale>
        <p:origin x="-105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B60891-DEF3-4DCD-AFD5-ECEAA43A93AF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3EC9590-A0B3-4677-81E1-D0315DF44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pic>
        <p:nvPicPr>
          <p:cNvPr id="5" name="Рисунок 7" descr="0_75c96_b715e7d3_XL.jpe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68CBC-C8AE-4B7B-BD98-C1CCB99817CF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CE0A9-F368-455B-B0B3-91A73A0448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0A528-23CE-479D-B250-1DB301C87805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917CE-EF1E-48D3-B157-2A5F0563F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9CC4-D1C3-437D-ABEB-8E42C44F8961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10F7B-286E-4808-8BAC-C61B0D343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3D6A4-88FE-4152-ADDB-2DFBC980B662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7547D-8711-4993-AF81-9F0AB9A88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D2282-9E19-45A2-8E3A-00EC934624EC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E2D7-9614-4D00-AEBA-6B8D3C779B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96A0B-E2C2-4904-9266-48FED26A4459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D307F-7931-4F74-B8CB-43F91F32F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4777F-5BF7-43BF-BBAC-F3B9638F4017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14B7A-8BEF-415A-AD14-C44E2CA21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5CEDA-419D-415E-BE45-AF85A1884699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AC555-BB08-4D70-B1B2-C3F6C8A02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pic>
        <p:nvPicPr>
          <p:cNvPr id="3" name="Рисунок 7" descr="0_75c96_b715e7d3_XL.jpe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89F6F-4756-4F56-B4FD-A3B8FCFA72BB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52661-DDD8-4A1F-8C58-AF2113102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32A5-04EE-408B-9A0E-5C349B1AA073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4752E-C164-4E9D-929B-51F4EF6EC0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5C83D-7680-4F2C-9D1A-9E3E731EC62D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DAABC-00C4-46DE-B4AC-DA8B93058C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pic>
        <p:nvPicPr>
          <p:cNvPr id="1029" name="Рисунок 7" descr="0_75c96_b715e7d3_XL.jpe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B71ED4-AC77-46AE-B175-BA34C276BC13}" type="datetimeFigureOut">
              <a:rPr lang="ru-RU"/>
              <a:pPr>
                <a:defRPr/>
              </a:pPr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ou102bel.a2b2.ru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3"/>
          <p:cNvSpPr>
            <a:spLocks noGrp="1"/>
          </p:cNvSpPr>
          <p:nvPr>
            <p:ph type="ctrTitle"/>
          </p:nvPr>
        </p:nvSpPr>
        <p:spPr>
          <a:xfrm>
            <a:off x="827088" y="1916113"/>
            <a:ext cx="7772400" cy="2262187"/>
          </a:xfrm>
        </p:spPr>
        <p:txBody>
          <a:bodyPr/>
          <a:lstStyle/>
          <a:p>
            <a:pPr eaLnBrk="1" hangingPunct="1"/>
            <a:r>
              <a:rPr lang="ru-RU" sz="4000" b="1" i="1" smtClean="0"/>
              <a:t>«Система работы с родителями </a:t>
            </a:r>
            <a:br>
              <a:rPr lang="ru-RU" sz="4000" b="1" i="1" smtClean="0"/>
            </a:br>
            <a:r>
              <a:rPr lang="ru-RU" sz="4000" b="1" i="1" smtClean="0"/>
              <a:t>по здоровьесбережению детей дошкольного возраста»</a:t>
            </a:r>
          </a:p>
        </p:txBody>
      </p:sp>
      <p:sp>
        <p:nvSpPr>
          <p:cNvPr id="14338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92275" y="476250"/>
            <a:ext cx="6400800" cy="8651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b="1" i="1" smtClean="0">
                <a:solidFill>
                  <a:schemeClr val="tx1"/>
                </a:solidFill>
              </a:rPr>
              <a:t>Муниципальное автономное дошкольное образовательное учреждение «Детский сад комбинированного вида № 7 г. Шебекино Белгородской области»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3671888" y="5229225"/>
            <a:ext cx="5472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 i="1">
                <a:latin typeface="Calibri" pitchFamily="34" charset="0"/>
              </a:rPr>
              <a:t>Выполнила: Стрельцова Лариса Викторовна</a:t>
            </a:r>
          </a:p>
          <a:p>
            <a:r>
              <a:rPr lang="ru-RU" sz="1800" b="1" i="1">
                <a:latin typeface="Calibri" pitchFamily="34" charset="0"/>
              </a:rPr>
              <a:t> инструктор по физической культуре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11173_p10603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836613"/>
            <a:ext cx="7129462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r>
              <a:rPr lang="ru-RU" sz="3600" b="1" i="1" smtClean="0"/>
              <a:t>Проект «Здоровая семья» </a:t>
            </a:r>
            <a:r>
              <a:rPr lang="ru-RU" smtClean="0"/>
              <a:t> </a:t>
            </a:r>
          </a:p>
        </p:txBody>
      </p:sp>
      <p:pic>
        <p:nvPicPr>
          <p:cNvPr id="24578" name="Picture 4" descr="ф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836613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ф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268413"/>
            <a:ext cx="374332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ф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3676650"/>
            <a:ext cx="42418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IMG_34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836613"/>
            <a:ext cx="7056438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/>
          </p:cNvSpPr>
          <p:nvPr>
            <p:ph type="title" idx="4294967295"/>
          </p:nvPr>
        </p:nvSpPr>
        <p:spPr>
          <a:xfrm>
            <a:off x="1692275" y="476250"/>
            <a:ext cx="3816350" cy="635000"/>
          </a:xfrm>
        </p:spPr>
        <p:txBody>
          <a:bodyPr/>
          <a:lstStyle/>
          <a:p>
            <a:r>
              <a:rPr lang="ru-RU" sz="3600" b="1" i="1" smtClean="0"/>
              <a:t>«Семейный </a:t>
            </a:r>
            <a:br>
              <a:rPr lang="ru-RU" sz="3600" b="1" i="1" smtClean="0"/>
            </a:br>
            <a:r>
              <a:rPr lang="ru-RU" sz="3600" b="1" i="1" smtClean="0"/>
              <a:t>велопробег»</a:t>
            </a:r>
            <a:r>
              <a:rPr lang="ru-RU" sz="3600" smtClean="0"/>
              <a:t> </a:t>
            </a:r>
          </a:p>
        </p:txBody>
      </p:sp>
      <p:pic>
        <p:nvPicPr>
          <p:cNvPr id="26626" name="Picture 4" descr="21456_100_334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46750" y="188913"/>
            <a:ext cx="3397250" cy="4525962"/>
          </a:xfrm>
        </p:spPr>
      </p:pic>
      <p:pic>
        <p:nvPicPr>
          <p:cNvPr id="26627" name="Picture 5" descr="21454_100_33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557338"/>
            <a:ext cx="398145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21453_100_33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4143375"/>
            <a:ext cx="361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74820_DSCN24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141663"/>
            <a:ext cx="4522788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7" descr="74813_DSCN24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88913"/>
            <a:ext cx="45593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8"/>
          <p:cNvSpPr>
            <a:spLocks noGrp="1"/>
          </p:cNvSpPr>
          <p:nvPr>
            <p:ph type="title" idx="4294967295"/>
          </p:nvPr>
        </p:nvSpPr>
        <p:spPr>
          <a:xfrm>
            <a:off x="1187450" y="765175"/>
            <a:ext cx="3097213" cy="2087563"/>
          </a:xfrm>
        </p:spPr>
        <p:txBody>
          <a:bodyPr/>
          <a:lstStyle/>
          <a:p>
            <a:r>
              <a:rPr lang="ru-RU" sz="3600" b="1" i="1" smtClean="0"/>
              <a:t>Лучший </a:t>
            </a:r>
            <a:br>
              <a:rPr lang="ru-RU" sz="3600" b="1" i="1" smtClean="0"/>
            </a:br>
            <a:r>
              <a:rPr lang="ru-RU" sz="3600" b="1" i="1" smtClean="0"/>
              <a:t>витаминный</a:t>
            </a:r>
            <a:br>
              <a:rPr lang="ru-RU" sz="3600" b="1" i="1" smtClean="0"/>
            </a:br>
            <a:r>
              <a:rPr lang="ru-RU" sz="3600" b="1" i="1" smtClean="0"/>
              <a:t> салат</a:t>
            </a:r>
            <a:r>
              <a:rPr lang="ru-RU" sz="4000" smtClean="0"/>
              <a:t> 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74819_DSCN25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765175"/>
            <a:ext cx="7272337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74807_DSCN25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908050"/>
            <a:ext cx="6913562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7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ru-RU" sz="3600" b="1" i="1" smtClean="0"/>
              <a:t>«Весёлый мяч»</a:t>
            </a:r>
            <a:endParaRPr lang="ru-RU" smtClean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600" b="1" i="1" smtClean="0"/>
              <a:t>Стенгазета «Радужные новости»</a:t>
            </a:r>
          </a:p>
        </p:txBody>
      </p:sp>
      <p:pic>
        <p:nvPicPr>
          <p:cNvPr id="30724" name="Рисунок 2" descr="G:\DCIM\100OLYMP\PA3135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557338"/>
            <a:ext cx="58213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200" b="1" i="1" smtClean="0"/>
              <a:t>«Профилактика и коррекции нарушений осанки, плоскостопия, зрения»</a:t>
            </a:r>
          </a:p>
        </p:txBody>
      </p:sp>
      <p:pic>
        <p:nvPicPr>
          <p:cNvPr id="31749" name="Рисунок 2" descr="G:\DCIM\100OLYMP\PA3135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628775"/>
            <a:ext cx="34290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3" descr="G:\DCIM\100OLYMP\PA3136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500438"/>
            <a:ext cx="3878262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600" b="1" i="1" smtClean="0"/>
              <a:t>Коллаж «Мы со спортом дружим»</a:t>
            </a:r>
            <a:r>
              <a:rPr lang="ru-RU" smtClean="0"/>
              <a:t> </a:t>
            </a:r>
          </a:p>
        </p:txBody>
      </p:sp>
      <p:pic>
        <p:nvPicPr>
          <p:cNvPr id="32773" name="Picture 5" descr="фф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268413"/>
            <a:ext cx="67691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3"/>
          <p:cNvSpPr>
            <a:spLocks noGrp="1"/>
          </p:cNvSpPr>
          <p:nvPr>
            <p:ph type="ctrTitle"/>
          </p:nvPr>
        </p:nvSpPr>
        <p:spPr>
          <a:xfrm>
            <a:off x="468313" y="836613"/>
            <a:ext cx="8135937" cy="5243512"/>
          </a:xfrm>
        </p:spPr>
        <p:txBody>
          <a:bodyPr/>
          <a:lstStyle/>
          <a:p>
            <a:pPr marL="762000" indent="-762000" eaLnBrk="1" hangingPunct="1">
              <a:lnSpc>
                <a:spcPct val="150000"/>
              </a:lnSpc>
            </a:pPr>
            <a:r>
              <a:rPr lang="ru-RU" sz="3200" b="1" i="1" smtClean="0"/>
              <a:t>«Родители являются первыми педагогами. Они должны заложить первые основы физического, нравственного и интеллектуального развития личности ребенка в раннем возрасте»</a:t>
            </a:r>
            <a:br>
              <a:rPr lang="ru-RU" sz="3200" b="1" i="1" smtClean="0"/>
            </a:br>
            <a:r>
              <a:rPr lang="ru-RU" sz="3200" b="1" i="1" smtClean="0"/>
              <a:t>Закон РФ «Об образовании» статья 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6"/>
          <p:cNvSpPr>
            <a:spLocks noGrp="1"/>
          </p:cNvSpPr>
          <p:nvPr>
            <p:ph type="title" idx="4294967295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ru-RU" sz="3200" b="1" i="1" smtClean="0"/>
              <a:t>Выставка рисунков </a:t>
            </a:r>
            <a:br>
              <a:rPr lang="ru-RU" sz="3200" b="1" i="1" smtClean="0"/>
            </a:br>
            <a:r>
              <a:rPr lang="ru-RU" sz="3200" b="1" i="1" smtClean="0"/>
              <a:t>                               «Я вырасту спортсменом»</a:t>
            </a:r>
          </a:p>
        </p:txBody>
      </p:sp>
      <p:pic>
        <p:nvPicPr>
          <p:cNvPr id="33794" name="Picture 7" descr="13376_Vlasenk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68413"/>
            <a:ext cx="338455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9" descr="13375_bag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4221163"/>
            <a:ext cx="3132137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0" descr="13374_Stryu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2781300"/>
            <a:ext cx="22320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1" descr="13373_Klevtsov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221163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2" descr="13372_petrenk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1341438"/>
            <a:ext cx="3059113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ru-RU" sz="3600" b="1" i="1" smtClean="0"/>
              <a:t>«Папа, мама, я – спортивная семья!»</a:t>
            </a:r>
          </a:p>
        </p:txBody>
      </p:sp>
      <p:pic>
        <p:nvPicPr>
          <p:cNvPr id="34818" name="Picture 4" descr="5893_P52013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557338"/>
            <a:ext cx="47529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 descr="5897_P52013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716338"/>
            <a:ext cx="3668713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200" b="1" i="1" smtClean="0"/>
              <a:t>«Чтобы значок ГТО получить, мы с физкультурой будем дружить»</a:t>
            </a:r>
            <a:endParaRPr lang="ru-RU" sz="3200" smtClean="0"/>
          </a:p>
        </p:txBody>
      </p:sp>
      <p:pic>
        <p:nvPicPr>
          <p:cNvPr id="35842" name="Picture 5" descr="17082_p10607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84313"/>
            <a:ext cx="5040313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 descr="17081_p10607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916113"/>
            <a:ext cx="34036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17083_p10607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908050"/>
            <a:ext cx="7127875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200" b="1" i="1" smtClean="0"/>
              <a:t>Семейная Олимпиада </a:t>
            </a:r>
            <a:br>
              <a:rPr lang="ru-RU" sz="3200" b="1" i="1" smtClean="0"/>
            </a:br>
            <a:r>
              <a:rPr lang="ru-RU" sz="3200" b="1" i="1" smtClean="0"/>
              <a:t>                                  «Олимпийцы среди нас»</a:t>
            </a:r>
          </a:p>
        </p:txBody>
      </p:sp>
      <p:pic>
        <p:nvPicPr>
          <p:cNvPr id="37890" name="Picture 4" descr="PA18076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358900"/>
            <a:ext cx="6697663" cy="5022850"/>
          </a:xfr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PA1807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3960813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5" descr="PA1807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3348038"/>
            <a:ext cx="4392613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" descr="PA1807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88913"/>
            <a:ext cx="39243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PA180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908050"/>
            <a:ext cx="6983412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200" b="1" i="1" smtClean="0"/>
              <a:t>День Здоровья «Стартуем вместе»</a:t>
            </a:r>
            <a:r>
              <a:rPr lang="ru-RU" smtClean="0"/>
              <a:t> </a:t>
            </a:r>
          </a:p>
        </p:txBody>
      </p:sp>
      <p:pic>
        <p:nvPicPr>
          <p:cNvPr id="40962" name="Picture 5" descr="44926_img201609050934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41438"/>
            <a:ext cx="3816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44924_img201609050916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068638"/>
            <a:ext cx="4291012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 descr="44925_img201609050931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476250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7" descr="44683_1004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500438"/>
            <a:ext cx="37909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200" b="1" i="1" smtClean="0"/>
              <a:t>«Здоровье - богатство, его сохраним и к этому дару детей приобщим»</a:t>
            </a:r>
            <a:r>
              <a:rPr lang="ru-RU" sz="4000" smtClean="0"/>
              <a:t> </a:t>
            </a:r>
          </a:p>
        </p:txBody>
      </p:sp>
      <p:pic>
        <p:nvPicPr>
          <p:cNvPr id="43010" name="Picture 4" descr="21287_p10402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700213"/>
            <a:ext cx="38735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 descr="21286_p10402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29000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/>
          </p:cNvSpPr>
          <p:nvPr>
            <p:ph type="title" idx="4294967295"/>
          </p:nvPr>
        </p:nvSpPr>
        <p:spPr>
          <a:xfrm>
            <a:off x="323850" y="1989138"/>
            <a:ext cx="8229600" cy="1143000"/>
          </a:xfrm>
        </p:spPr>
        <p:txBody>
          <a:bodyPr/>
          <a:lstStyle/>
          <a:p>
            <a:r>
              <a:rPr lang="ru-RU" sz="3200" b="1" i="1" smtClean="0"/>
              <a:t/>
            </a:r>
            <a:br>
              <a:rPr lang="ru-RU" sz="3200" b="1" i="1" smtClean="0"/>
            </a:br>
            <a:r>
              <a:rPr lang="ru-RU" sz="3200" b="1" i="1" smtClean="0"/>
              <a:t/>
            </a:r>
            <a:br>
              <a:rPr lang="ru-RU" sz="3200" b="1" i="1" smtClean="0"/>
            </a:br>
            <a:r>
              <a:rPr lang="ru-RU" sz="3200" b="1" i="1" smtClean="0"/>
              <a:t/>
            </a:r>
            <a:br>
              <a:rPr lang="ru-RU" sz="3200" b="1" i="1" smtClean="0"/>
            </a:br>
            <a:r>
              <a:rPr lang="ru-RU" sz="3200" b="1" i="1" smtClean="0"/>
              <a:t>«Обеспечение психолого-педагогической поддержки семьи и повышения компетентности родителей в вопросах развития и образования, охраны и укрепления здоровья детей»… ФГОС ДО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21288_p10403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88913"/>
            <a:ext cx="60579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5" descr="21285_p10402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005263"/>
            <a:ext cx="34559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ctrTitle"/>
          </p:nvPr>
        </p:nvSpPr>
        <p:spPr>
          <a:xfrm>
            <a:off x="685800" y="1643063"/>
            <a:ext cx="7772400" cy="1957387"/>
          </a:xfrm>
        </p:spPr>
        <p:txBody>
          <a:bodyPr/>
          <a:lstStyle/>
          <a:p>
            <a:r>
              <a:rPr lang="ru-RU" b="1" i="1" smtClean="0"/>
              <a:t>«Детский сад – территория здоровья»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chemeClr val="tx1"/>
                </a:solidFill>
              </a:rPr>
              <a:t>Официальный сайт ДОУ:</a:t>
            </a:r>
          </a:p>
          <a:p>
            <a:pPr>
              <a:defRPr/>
            </a:pPr>
            <a:r>
              <a:rPr lang="ru-RU" u="sng" dirty="0">
                <a:hlinkClick r:id="rId2"/>
              </a:rPr>
              <a:t>http://ou102bel.a2b2.ru</a:t>
            </a:r>
            <a:endParaRPr lang="ru-RU" dirty="0"/>
          </a:p>
          <a:p>
            <a:pPr>
              <a:defRPr/>
            </a:pPr>
            <a:endParaRPr lang="ru-RU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"/>
          <p:cNvSpPr txBox="1">
            <a:spLocks noChangeArrowheads="1"/>
          </p:cNvSpPr>
          <p:nvPr/>
        </p:nvSpPr>
        <p:spPr bwMode="auto">
          <a:xfrm>
            <a:off x="1619250" y="404813"/>
            <a:ext cx="6423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solidFill>
                  <a:srgbClr val="002060"/>
                </a:solidFill>
                <a:latin typeface="Calibri" pitchFamily="34" charset="0"/>
              </a:rPr>
              <a:t>Спасибо за внимание!</a:t>
            </a:r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5791200"/>
            <a:ext cx="46974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" descr="44927_img201609050937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981075"/>
            <a:ext cx="6697662" cy="502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1763713" y="5084763"/>
            <a:ext cx="6480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chemeClr val="bg1"/>
                </a:solidFill>
              </a:rPr>
              <a:t>Мы за здоровый образ жизни!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ъект 4"/>
          <p:cNvSpPr txBox="1">
            <a:spLocks/>
          </p:cNvSpPr>
          <p:nvPr/>
        </p:nvSpPr>
        <p:spPr bwMode="auto">
          <a:xfrm>
            <a:off x="611188" y="1628775"/>
            <a:ext cx="82200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ru-RU">
              <a:latin typeface="Calibri" pitchFamily="34" charset="0"/>
            </a:endParaRPr>
          </a:p>
        </p:txBody>
      </p:sp>
      <p:sp>
        <p:nvSpPr>
          <p:cNvPr id="17410" name="Rectangle 5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800225"/>
          </a:xfrm>
        </p:spPr>
        <p:txBody>
          <a:bodyPr/>
          <a:lstStyle/>
          <a:p>
            <a:r>
              <a:rPr lang="ru-RU" sz="3200" b="1" i="1" smtClean="0"/>
              <a:t/>
            </a:r>
            <a:br>
              <a:rPr lang="ru-RU" sz="3200" b="1" i="1" smtClean="0"/>
            </a:br>
            <a:r>
              <a:rPr lang="ru-RU" sz="3200" b="1" i="1" smtClean="0"/>
              <a:t/>
            </a:r>
            <a:br>
              <a:rPr lang="ru-RU" sz="3200" b="1" i="1" smtClean="0"/>
            </a:br>
            <a:r>
              <a:rPr lang="ru-RU" sz="3200" b="1" i="1" smtClean="0"/>
              <a:t/>
            </a:r>
            <a:br>
              <a:rPr lang="ru-RU" sz="3200" b="1" i="1" smtClean="0"/>
            </a:br>
            <a:r>
              <a:rPr lang="ru-RU" sz="3200" b="1" i="1" smtClean="0"/>
              <a:t/>
            </a:r>
            <a:br>
              <a:rPr lang="ru-RU" sz="3200" b="1" i="1" smtClean="0"/>
            </a:br>
            <a:r>
              <a:rPr lang="ru-RU" sz="3200" b="1" i="1" smtClean="0"/>
              <a:t/>
            </a:r>
            <a:br>
              <a:rPr lang="ru-RU" sz="3200" b="1" i="1" smtClean="0"/>
            </a:br>
            <a:r>
              <a:rPr lang="ru-RU" sz="3200" b="1" i="1" smtClean="0"/>
              <a:t/>
            </a:r>
            <a:br>
              <a:rPr lang="ru-RU" sz="3200" b="1" i="1" smtClean="0"/>
            </a:br>
            <a:r>
              <a:rPr lang="ru-RU" sz="3600" b="1" i="1" smtClean="0"/>
              <a:t>Цель:</a:t>
            </a:r>
            <a:br>
              <a:rPr lang="ru-RU" sz="3600" b="1" i="1" smtClean="0"/>
            </a:br>
            <a:r>
              <a:rPr lang="ru-RU" sz="3200" b="1" i="1" smtClean="0"/>
              <a:t>Повышение педагогической грамотности родителей в вопросах формирования навыков здоровья и воспитания физически развитого, жизнерадостного ребенка.</a:t>
            </a:r>
            <a:r>
              <a:rPr lang="ru-RU" sz="4000" smtClean="0"/>
              <a:t> 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2"/>
          <p:cNvSpPr>
            <a:spLocks noChangeArrowheads="1"/>
          </p:cNvSpPr>
          <p:nvPr/>
        </p:nvSpPr>
        <p:spPr bwMode="auto">
          <a:xfrm>
            <a:off x="558800" y="4149725"/>
            <a:ext cx="828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895350" algn="l"/>
              </a:tabLst>
            </a:pPr>
            <a:endParaRPr lang="ru-RU" sz="2400" b="1" i="1">
              <a:solidFill>
                <a:srgbClr val="17375E"/>
              </a:solidFill>
              <a:latin typeface="Century Schoolbook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title" idx="4294967295"/>
          </p:nvPr>
        </p:nvSpPr>
        <p:spPr>
          <a:xfrm>
            <a:off x="323850" y="2492375"/>
            <a:ext cx="8229600" cy="1143000"/>
          </a:xfrm>
        </p:spPr>
        <p:txBody>
          <a:bodyPr/>
          <a:lstStyle/>
          <a:p>
            <a:r>
              <a:rPr lang="ru-RU" sz="2800" b="1" i="1" smtClean="0"/>
              <a:t> </a:t>
            </a:r>
            <a:br>
              <a:rPr lang="ru-RU" sz="2800" b="1" i="1" smtClean="0"/>
            </a:br>
            <a:r>
              <a:rPr lang="ru-RU" sz="2800" b="1" i="1" smtClean="0"/>
              <a:t/>
            </a:r>
            <a:br>
              <a:rPr lang="ru-RU" sz="2800" b="1" i="1" smtClean="0"/>
            </a:br>
            <a:r>
              <a:rPr lang="ru-RU" sz="3200" b="1" i="1" smtClean="0"/>
              <a:t>Задачи:</a:t>
            </a:r>
            <a:r>
              <a:rPr lang="ru-RU" sz="2800" b="1" i="1" smtClean="0"/>
              <a:t> </a:t>
            </a:r>
            <a:br>
              <a:rPr lang="ru-RU" sz="2800" b="1" i="1" smtClean="0"/>
            </a:br>
            <a:r>
              <a:rPr lang="ru-RU" sz="2800" b="1" i="1" smtClean="0"/>
              <a:t>      1. Создание системы взаимодействия с семьей в процессе воспитания у детей интереса к занятиям физкультурой и спортом на основе открытости.</a:t>
            </a:r>
            <a:br>
              <a:rPr lang="ru-RU" sz="2800" b="1" i="1" smtClean="0"/>
            </a:br>
            <a:r>
              <a:rPr lang="ru-RU" sz="2800" b="1" i="1" smtClean="0"/>
              <a:t>      2.  Формирование у детей системы знаний о собственном теле, здоровом образе жизни, культурно-гигиенических навыков.</a:t>
            </a:r>
            <a:br>
              <a:rPr lang="ru-RU" sz="2800" b="1" i="1" smtClean="0"/>
            </a:br>
            <a:r>
              <a:rPr lang="ru-RU" sz="2800" b="1" i="1" smtClean="0"/>
              <a:t>      3. Обучение родителей приемам эффективного взаимодействия с ребенком с целью сохранения его здоровья и создание в семье здорового нравственно-психологического климата.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9"/>
          <p:cNvSpPr>
            <a:spLocks noChangeArrowheads="1"/>
          </p:cNvSpPr>
          <p:nvPr/>
        </p:nvSpPr>
        <p:spPr bwMode="auto">
          <a:xfrm>
            <a:off x="1547813" y="334963"/>
            <a:ext cx="7488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228600" algn="l"/>
                <a:tab pos="323850" algn="l"/>
                <a:tab pos="5060950" algn="ctr"/>
              </a:tabLst>
            </a:pPr>
            <a:endParaRPr lang="en-US" sz="2400" b="1" i="1">
              <a:solidFill>
                <a:srgbClr val="FF0000"/>
              </a:solidFill>
            </a:endParaRPr>
          </a:p>
        </p:txBody>
      </p:sp>
      <p:sp>
        <p:nvSpPr>
          <p:cNvPr id="19458" name="Rectangle 3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441700"/>
          </a:xfrm>
        </p:spPr>
        <p:txBody>
          <a:bodyPr/>
          <a:lstStyle/>
          <a:p>
            <a:pPr marL="762000" indent="-762000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3600" b="1" i="1" smtClean="0"/>
              <a:t>Традиционные и нетрадиционные формы:</a:t>
            </a:r>
            <a:br>
              <a:rPr lang="ru-RU" sz="3600" b="1" i="1" smtClean="0"/>
            </a:br>
            <a:r>
              <a:rPr lang="ru-RU" sz="3600" b="1" i="1" smtClean="0"/>
              <a:t> коллективные, </a:t>
            </a:r>
            <a:br>
              <a:rPr lang="ru-RU" sz="3600" b="1" i="1" smtClean="0"/>
            </a:br>
            <a:r>
              <a:rPr lang="ru-RU" sz="3600" b="1" i="1" smtClean="0"/>
              <a:t>индивидуальные, </a:t>
            </a:r>
            <a:br>
              <a:rPr lang="ru-RU" sz="3600" b="1" i="1" smtClean="0"/>
            </a:br>
            <a:r>
              <a:rPr lang="ru-RU" sz="3600" b="1" i="1" smtClean="0"/>
              <a:t>наглядно-информационные.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971550" y="188913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sz="2000" b="1" i="1">
              <a:solidFill>
                <a:srgbClr val="632523"/>
              </a:solidFill>
              <a:latin typeface="Calibri" pitchFamily="34" charset="0"/>
            </a:endParaRPr>
          </a:p>
        </p:txBody>
      </p:sp>
      <p:sp>
        <p:nvSpPr>
          <p:cNvPr id="20482" name="Rectang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600" b="1" i="1" smtClean="0"/>
              <a:t>День открытых дверей</a:t>
            </a:r>
            <a:r>
              <a:rPr lang="ru-RU" smtClean="0"/>
              <a:t> </a:t>
            </a:r>
          </a:p>
        </p:txBody>
      </p:sp>
      <p:pic>
        <p:nvPicPr>
          <p:cNvPr id="20483" name="Рисунок 4" descr="C:\Documents and Settings\Admin\Рабочий стол\Фото 3\P40322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357313"/>
            <a:ext cx="40719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5" descr="C:\Documents and Settings\Admin\Рабочий стол\Фото 3\P40322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357313"/>
            <a:ext cx="40005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7" descr="C:\Documents and Settings\Admin\Рабочий стол\Фото 3\P40322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4071938"/>
            <a:ext cx="35004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936625"/>
          </a:xfrm>
        </p:spPr>
        <p:txBody>
          <a:bodyPr/>
          <a:lstStyle/>
          <a:p>
            <a:r>
              <a:rPr lang="ru-RU" sz="3600" b="1" i="1" smtClean="0"/>
              <a:t>«Азбука здорового образа жизни»</a:t>
            </a:r>
            <a:r>
              <a:rPr lang="ru-RU" smtClean="0"/>
              <a:t> </a:t>
            </a:r>
          </a:p>
        </p:txBody>
      </p:sp>
      <p:pic>
        <p:nvPicPr>
          <p:cNvPr id="21506" name="Picture 4" descr="Азбука здорового образа жизн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981075"/>
            <a:ext cx="6913562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11171_p10603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15888"/>
            <a:ext cx="4175125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5" descr="11170_p10603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357563"/>
            <a:ext cx="4362450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 descr="11172_p106039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57563"/>
            <a:ext cx="43211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241</Words>
  <Application>Microsoft Office PowerPoint</Application>
  <PresentationFormat>Экран (4:3)</PresentationFormat>
  <Paragraphs>29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32</vt:i4>
      </vt:variant>
    </vt:vector>
  </HeadingPairs>
  <TitlesOfParts>
    <vt:vector size="47" baseType="lpstr">
      <vt:lpstr>Arial</vt:lpstr>
      <vt:lpstr>Calibri</vt:lpstr>
      <vt:lpstr>Century Schoolbook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«Система работы с родителями  по здоровьесбережению детей дошкольного возраста»</vt:lpstr>
      <vt:lpstr>«Родители являются первыми педагогами. Они должны заложить первые основы физического, нравственного и интеллектуального развития личности ребенка в раннем возрасте» Закон РФ «Об образовании» статья 18</vt:lpstr>
      <vt:lpstr>   «Обеспечение психолого-педагогической поддержки семьи и повышения компетентности родителей в вопросах развития и образования, охраны и укрепления здоровья детей»… ФГОС ДО </vt:lpstr>
      <vt:lpstr>      Цель: Повышение педагогической грамотности родителей в вопросах формирования навыков здоровья и воспитания физически развитого, жизнерадостного ребенка. </vt:lpstr>
      <vt:lpstr>   Задачи:        1. Создание системы взаимодействия с семьей в процессе воспитания у детей интереса к занятиям физкультурой и спортом на основе открытости.       2.  Формирование у детей системы знаний о собственном теле, здоровом образе жизни, культурно-гигиенических навыков.       3. Обучение родителей приемам эффективного взаимодействия с ребенком с целью сохранения его здоровья и создание в семье здорового нравственно-психологического климата.</vt:lpstr>
      <vt:lpstr>   Традиционные и нетрадиционные формы:  коллективные,  индивидуальные,  наглядно-информационные.</vt:lpstr>
      <vt:lpstr>День открытых дверей </vt:lpstr>
      <vt:lpstr>«Азбука здорового образа жизни» </vt:lpstr>
      <vt:lpstr>Слайд 9</vt:lpstr>
      <vt:lpstr>Слайд 10</vt:lpstr>
      <vt:lpstr>Проект «Здоровая семья»  </vt:lpstr>
      <vt:lpstr>Слайд 12</vt:lpstr>
      <vt:lpstr>«Семейный  велопробег» </vt:lpstr>
      <vt:lpstr>Лучший  витаминный  салат </vt:lpstr>
      <vt:lpstr>Слайд 15</vt:lpstr>
      <vt:lpstr>«Весёлый мяч»</vt:lpstr>
      <vt:lpstr>Стенгазета «Радужные новости»</vt:lpstr>
      <vt:lpstr>«Профилактика и коррекции нарушений осанки, плоскостопия, зрения»</vt:lpstr>
      <vt:lpstr>Коллаж «Мы со спортом дружим» </vt:lpstr>
      <vt:lpstr>Выставка рисунков                                 «Я вырасту спортсменом»</vt:lpstr>
      <vt:lpstr>«Папа, мама, я – спортивная семья!»</vt:lpstr>
      <vt:lpstr>«Чтобы значок ГТО получить, мы с физкультурой будем дружить»</vt:lpstr>
      <vt:lpstr>Слайд 23</vt:lpstr>
      <vt:lpstr>Семейная Олимпиада                                    «Олимпийцы среди нас»</vt:lpstr>
      <vt:lpstr>Слайд 25</vt:lpstr>
      <vt:lpstr>Слайд 26</vt:lpstr>
      <vt:lpstr>День Здоровья «Стартуем вместе» </vt:lpstr>
      <vt:lpstr>Слайд 28</vt:lpstr>
      <vt:lpstr>«Здоровье - богатство, его сохраним и к этому дару детей приобщим» </vt:lpstr>
      <vt:lpstr>Слайд 30</vt:lpstr>
      <vt:lpstr>«Детский сад – территория здоровья»</vt:lpstr>
      <vt:lpstr>Слайд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PIRYS</cp:lastModifiedBy>
  <cp:revision>32</cp:revision>
  <dcterms:created xsi:type="dcterms:W3CDTF">2013-01-06T18:32:13Z</dcterms:created>
  <dcterms:modified xsi:type="dcterms:W3CDTF">2016-11-01T17:50:31Z</dcterms:modified>
</cp:coreProperties>
</file>