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79" r:id="rId4"/>
    <p:sldId id="262" r:id="rId5"/>
    <p:sldId id="263" r:id="rId6"/>
    <p:sldId id="264" r:id="rId7"/>
    <p:sldId id="266" r:id="rId8"/>
    <p:sldId id="267" r:id="rId9"/>
    <p:sldId id="282" r:id="rId10"/>
    <p:sldId id="269" r:id="rId11"/>
    <p:sldId id="280" r:id="rId12"/>
    <p:sldId id="271" r:id="rId13"/>
    <p:sldId id="273" r:id="rId14"/>
    <p:sldId id="283" r:id="rId15"/>
    <p:sldId id="276" r:id="rId16"/>
    <p:sldId id="272" r:id="rId17"/>
    <p:sldId id="275" r:id="rId18"/>
    <p:sldId id="268" r:id="rId19"/>
    <p:sldId id="277" r:id="rId20"/>
    <p:sldId id="278" r:id="rId21"/>
    <p:sldId id="285" r:id="rId22"/>
    <p:sldId id="257" r:id="rId23"/>
    <p:sldId id="284" r:id="rId2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B4C654-A650-4447-A853-54084058ED54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183D7F-32C0-478E-B189-2EC45ED3D400}">
      <dgm:prSet phldrT="[Текст]" custT="1"/>
      <dgm:spPr>
        <a:solidFill>
          <a:srgbClr val="7030A0"/>
        </a:solidFill>
      </dgm:spPr>
      <dgm:t>
        <a:bodyPr/>
        <a:lstStyle/>
        <a:p>
          <a:pPr algn="ctr"/>
          <a:r>
            <a:rPr lang="ru-RU" sz="2400" b="1" dirty="0" err="1" smtClean="0">
              <a:solidFill>
                <a:srgbClr val="FFFF00"/>
              </a:solidFill>
            </a:rPr>
            <a:t>Сохра-нение</a:t>
          </a:r>
          <a:r>
            <a:rPr lang="ru-RU" sz="2400" b="1" dirty="0" smtClean="0">
              <a:solidFill>
                <a:srgbClr val="FFFF00"/>
              </a:solidFill>
            </a:rPr>
            <a:t> </a:t>
          </a:r>
          <a:r>
            <a:rPr lang="ru-RU" sz="2400" b="1" dirty="0">
              <a:solidFill>
                <a:srgbClr val="FFFF00"/>
              </a:solidFill>
            </a:rPr>
            <a:t>зрения</a:t>
          </a:r>
        </a:p>
      </dgm:t>
    </dgm:pt>
    <dgm:pt modelId="{B4D5E18B-BAFD-4D2E-B200-CF220B35E5F6}" type="parTrans" cxnId="{C8447C6C-FCD1-4D03-92F7-2C245806EEB6}">
      <dgm:prSet/>
      <dgm:spPr/>
      <dgm:t>
        <a:bodyPr/>
        <a:lstStyle/>
        <a:p>
          <a:pPr algn="ctr"/>
          <a:endParaRPr lang="ru-RU"/>
        </a:p>
      </dgm:t>
    </dgm:pt>
    <dgm:pt modelId="{68FA34FC-3DF1-4D51-B2B6-234DDFC8F29F}" type="sibTrans" cxnId="{C8447C6C-FCD1-4D03-92F7-2C245806EEB6}">
      <dgm:prSet/>
      <dgm:spPr/>
      <dgm:t>
        <a:bodyPr/>
        <a:lstStyle/>
        <a:p>
          <a:pPr algn="ctr"/>
          <a:endParaRPr lang="ru-RU"/>
        </a:p>
      </dgm:t>
    </dgm:pt>
    <dgm:pt modelId="{15150948-D6EB-43E8-8C21-AC50799F7BD7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800" dirty="0" err="1" smtClean="0">
              <a:solidFill>
                <a:srgbClr val="FF0000"/>
              </a:solidFill>
            </a:rPr>
            <a:t>Познава-тельная</a:t>
          </a:r>
          <a:r>
            <a:rPr lang="ru-RU" sz="1800" dirty="0" smtClean="0">
              <a:solidFill>
                <a:srgbClr val="FF0000"/>
              </a:solidFill>
            </a:rPr>
            <a:t> </a:t>
          </a:r>
        </a:p>
        <a:p>
          <a:pPr algn="ctr"/>
          <a:r>
            <a:rPr lang="ru-RU" sz="1800" dirty="0" smtClean="0">
              <a:solidFill>
                <a:srgbClr val="FF0000"/>
              </a:solidFill>
            </a:rPr>
            <a:t>НОД</a:t>
          </a:r>
          <a:endParaRPr lang="ru-RU" sz="1800" dirty="0">
            <a:solidFill>
              <a:srgbClr val="FF0000"/>
            </a:solidFill>
          </a:endParaRPr>
        </a:p>
      </dgm:t>
    </dgm:pt>
    <dgm:pt modelId="{69773407-1518-42C1-BFC2-58BED4490C6C}" type="parTrans" cxnId="{48A15D5F-7DF7-45D7-84FD-D0879002371A}">
      <dgm:prSet/>
      <dgm:spPr/>
      <dgm:t>
        <a:bodyPr/>
        <a:lstStyle/>
        <a:p>
          <a:pPr algn="ctr"/>
          <a:endParaRPr lang="ru-RU"/>
        </a:p>
      </dgm:t>
    </dgm:pt>
    <dgm:pt modelId="{F179EA84-DA64-40D1-91B0-68ED1CE104AB}" type="sibTrans" cxnId="{48A15D5F-7DF7-45D7-84FD-D0879002371A}">
      <dgm:prSet/>
      <dgm:spPr/>
      <dgm:t>
        <a:bodyPr/>
        <a:lstStyle/>
        <a:p>
          <a:pPr algn="ctr"/>
          <a:endParaRPr lang="ru-RU"/>
        </a:p>
      </dgm:t>
    </dgm:pt>
    <dgm:pt modelId="{81B4D546-D973-43C4-953A-81546B187A6D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800" dirty="0">
              <a:solidFill>
                <a:srgbClr val="FF0000"/>
              </a:solidFill>
            </a:rPr>
            <a:t>Чтение  научной и худ. литературы</a:t>
          </a:r>
        </a:p>
      </dgm:t>
    </dgm:pt>
    <dgm:pt modelId="{030B7342-A671-4FC0-A68E-371C43E379A1}" type="parTrans" cxnId="{FB4A5BFB-3C28-4613-8F01-98EDAAB6E8D2}">
      <dgm:prSet/>
      <dgm:spPr/>
      <dgm:t>
        <a:bodyPr/>
        <a:lstStyle/>
        <a:p>
          <a:pPr algn="ctr"/>
          <a:endParaRPr lang="ru-RU"/>
        </a:p>
      </dgm:t>
    </dgm:pt>
    <dgm:pt modelId="{C8F32995-B567-4343-B81C-09F53E13F343}" type="sibTrans" cxnId="{FB4A5BFB-3C28-4613-8F01-98EDAAB6E8D2}">
      <dgm:prSet/>
      <dgm:spPr/>
      <dgm:t>
        <a:bodyPr/>
        <a:lstStyle/>
        <a:p>
          <a:pPr algn="ctr"/>
          <a:endParaRPr lang="ru-RU"/>
        </a:p>
      </dgm:t>
    </dgm:pt>
    <dgm:pt modelId="{7604932F-F956-4D0D-B8D2-2A5D1E61EEC7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800" dirty="0" err="1">
              <a:solidFill>
                <a:srgbClr val="FF0000"/>
              </a:solidFill>
            </a:rPr>
            <a:t>Рассм-ие</a:t>
          </a:r>
          <a:r>
            <a:rPr lang="ru-RU" sz="1800" dirty="0">
              <a:solidFill>
                <a:srgbClr val="FF0000"/>
              </a:solidFill>
            </a:rPr>
            <a:t>  плакатов, альбомов</a:t>
          </a:r>
        </a:p>
      </dgm:t>
    </dgm:pt>
    <dgm:pt modelId="{021D496B-5185-4ECD-B57B-CD1AE42BB240}" type="parTrans" cxnId="{3110EB4B-DA51-49B3-9130-56C3E32D2EBD}">
      <dgm:prSet/>
      <dgm:spPr/>
      <dgm:t>
        <a:bodyPr/>
        <a:lstStyle/>
        <a:p>
          <a:pPr algn="ctr"/>
          <a:endParaRPr lang="ru-RU"/>
        </a:p>
      </dgm:t>
    </dgm:pt>
    <dgm:pt modelId="{B7CF681B-36DA-4A3C-8673-773CB5CFB7D5}" type="sibTrans" cxnId="{3110EB4B-DA51-49B3-9130-56C3E32D2EBD}">
      <dgm:prSet/>
      <dgm:spPr/>
      <dgm:t>
        <a:bodyPr/>
        <a:lstStyle/>
        <a:p>
          <a:pPr algn="ctr"/>
          <a:endParaRPr lang="ru-RU"/>
        </a:p>
      </dgm:t>
    </dgm:pt>
    <dgm:pt modelId="{F44D9D24-B086-4F89-99EE-E09AAEC70F69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800" dirty="0">
              <a:solidFill>
                <a:srgbClr val="FF0000"/>
              </a:solidFill>
            </a:rPr>
            <a:t>Опыты</a:t>
          </a:r>
        </a:p>
      </dgm:t>
    </dgm:pt>
    <dgm:pt modelId="{CDCA675B-477A-4380-8D61-04D4FC11A7B2}" type="parTrans" cxnId="{DC658A32-7377-4544-A060-7310B6C76E3D}">
      <dgm:prSet/>
      <dgm:spPr/>
      <dgm:t>
        <a:bodyPr/>
        <a:lstStyle/>
        <a:p>
          <a:pPr algn="ctr"/>
          <a:endParaRPr lang="ru-RU"/>
        </a:p>
      </dgm:t>
    </dgm:pt>
    <dgm:pt modelId="{233F5B57-D3D4-4A23-8241-907282F47101}" type="sibTrans" cxnId="{DC658A32-7377-4544-A060-7310B6C76E3D}">
      <dgm:prSet/>
      <dgm:spPr/>
      <dgm:t>
        <a:bodyPr/>
        <a:lstStyle/>
        <a:p>
          <a:pPr algn="ctr"/>
          <a:endParaRPr lang="ru-RU"/>
        </a:p>
      </dgm:t>
    </dgm:pt>
    <dgm:pt modelId="{158875E6-EA02-4608-9C57-5B05F4729BD0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800" dirty="0">
              <a:solidFill>
                <a:srgbClr val="FF0000"/>
              </a:solidFill>
            </a:rPr>
            <a:t>Экскурсии</a:t>
          </a:r>
        </a:p>
      </dgm:t>
    </dgm:pt>
    <dgm:pt modelId="{C73BAA13-70D5-4070-8B58-83B30F38DD7A}" type="parTrans" cxnId="{06C9F756-E62C-4E2C-AD8F-920C602FA387}">
      <dgm:prSet/>
      <dgm:spPr/>
      <dgm:t>
        <a:bodyPr/>
        <a:lstStyle/>
        <a:p>
          <a:pPr algn="ctr"/>
          <a:endParaRPr lang="ru-RU"/>
        </a:p>
      </dgm:t>
    </dgm:pt>
    <dgm:pt modelId="{07380DE6-A984-49EF-AD92-63E8CE757836}" type="sibTrans" cxnId="{06C9F756-E62C-4E2C-AD8F-920C602FA387}">
      <dgm:prSet/>
      <dgm:spPr/>
      <dgm:t>
        <a:bodyPr/>
        <a:lstStyle/>
        <a:p>
          <a:pPr algn="ctr"/>
          <a:endParaRPr lang="ru-RU"/>
        </a:p>
      </dgm:t>
    </dgm:pt>
    <dgm:pt modelId="{88561674-3B6F-4DE2-869B-3B40A6AFB4A5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800" dirty="0">
              <a:solidFill>
                <a:srgbClr val="FF0000"/>
              </a:solidFill>
            </a:rPr>
            <a:t>Беседы</a:t>
          </a:r>
        </a:p>
      </dgm:t>
    </dgm:pt>
    <dgm:pt modelId="{127CBA89-4377-4B19-8D68-42514BF1D5DF}" type="parTrans" cxnId="{274E0399-3A8F-42DA-883F-9FEDA4BE5F07}">
      <dgm:prSet/>
      <dgm:spPr/>
      <dgm:t>
        <a:bodyPr/>
        <a:lstStyle/>
        <a:p>
          <a:pPr algn="ctr"/>
          <a:endParaRPr lang="ru-RU"/>
        </a:p>
      </dgm:t>
    </dgm:pt>
    <dgm:pt modelId="{34278909-3EE9-4686-8A38-C5251093F336}" type="sibTrans" cxnId="{274E0399-3A8F-42DA-883F-9FEDA4BE5F07}">
      <dgm:prSet/>
      <dgm:spPr/>
      <dgm:t>
        <a:bodyPr/>
        <a:lstStyle/>
        <a:p>
          <a:pPr algn="ctr"/>
          <a:endParaRPr lang="ru-RU"/>
        </a:p>
      </dgm:t>
    </dgm:pt>
    <dgm:pt modelId="{AF09716D-5FBE-4DAF-AA14-332EB6B13DE5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800" dirty="0">
              <a:solidFill>
                <a:srgbClr val="FF0000"/>
              </a:solidFill>
            </a:rPr>
            <a:t>Дидактические игры</a:t>
          </a:r>
        </a:p>
      </dgm:t>
    </dgm:pt>
    <dgm:pt modelId="{61FE598F-7C3A-47EB-9AA1-D233A8FA54CF}" type="parTrans" cxnId="{058CB30C-C4D0-44E8-9D60-30872841B58C}">
      <dgm:prSet/>
      <dgm:spPr/>
      <dgm:t>
        <a:bodyPr/>
        <a:lstStyle/>
        <a:p>
          <a:pPr algn="ctr"/>
          <a:endParaRPr lang="ru-RU"/>
        </a:p>
      </dgm:t>
    </dgm:pt>
    <dgm:pt modelId="{E15D9C65-C0FB-45D6-A616-6F29C0B71F3C}" type="sibTrans" cxnId="{058CB30C-C4D0-44E8-9D60-30872841B58C}">
      <dgm:prSet/>
      <dgm:spPr/>
      <dgm:t>
        <a:bodyPr/>
        <a:lstStyle/>
        <a:p>
          <a:pPr algn="ctr"/>
          <a:endParaRPr lang="ru-RU"/>
        </a:p>
      </dgm:t>
    </dgm:pt>
    <dgm:pt modelId="{A1F5C4BA-18D7-4BAB-BC18-1D454AE42E69}" type="pres">
      <dgm:prSet presAssocID="{BFB4C654-A650-4447-A853-54084058ED5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32E317-E150-4062-8339-B66480F1E5B4}" type="pres">
      <dgm:prSet presAssocID="{A6183D7F-32C0-478E-B189-2EC45ED3D400}" presName="centerShape" presStyleLbl="node0" presStyleIdx="0" presStyleCnt="1" custScaleX="139511" custScaleY="128850" custLinFactNeighborY="-1749"/>
      <dgm:spPr/>
      <dgm:t>
        <a:bodyPr/>
        <a:lstStyle/>
        <a:p>
          <a:endParaRPr lang="ru-RU"/>
        </a:p>
      </dgm:t>
    </dgm:pt>
    <dgm:pt modelId="{B9632A9C-7296-4716-87C7-67EC3954424D}" type="pres">
      <dgm:prSet presAssocID="{69773407-1518-42C1-BFC2-58BED4490C6C}" presName="parTrans" presStyleLbl="sibTrans2D1" presStyleIdx="0" presStyleCnt="7"/>
      <dgm:spPr/>
      <dgm:t>
        <a:bodyPr/>
        <a:lstStyle/>
        <a:p>
          <a:endParaRPr lang="ru-RU"/>
        </a:p>
      </dgm:t>
    </dgm:pt>
    <dgm:pt modelId="{9B58B890-738F-481E-A6FE-D4DE76AB01CA}" type="pres">
      <dgm:prSet presAssocID="{69773407-1518-42C1-BFC2-58BED4490C6C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F01F972E-78E0-46A2-9081-7E2D4B0905C0}" type="pres">
      <dgm:prSet presAssocID="{15150948-D6EB-43E8-8C21-AC50799F7BD7}" presName="node" presStyleLbl="node1" presStyleIdx="0" presStyleCnt="7" custScaleX="150898" custScaleY="128455" custRadScaleRad="99260" custRadScaleInc="-4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92C46-2D7E-436F-8ED0-75E0ADCE963A}" type="pres">
      <dgm:prSet presAssocID="{030B7342-A671-4FC0-A68E-371C43E379A1}" presName="parTrans" presStyleLbl="sibTrans2D1" presStyleIdx="1" presStyleCnt="7"/>
      <dgm:spPr/>
      <dgm:t>
        <a:bodyPr/>
        <a:lstStyle/>
        <a:p>
          <a:endParaRPr lang="ru-RU"/>
        </a:p>
      </dgm:t>
    </dgm:pt>
    <dgm:pt modelId="{8D71D8E6-B264-4226-B56E-DCFDFA8B2100}" type="pres">
      <dgm:prSet presAssocID="{030B7342-A671-4FC0-A68E-371C43E379A1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D3300BE7-04B1-4EAE-800F-5705CFBF0C35}" type="pres">
      <dgm:prSet presAssocID="{81B4D546-D973-43C4-953A-81546B187A6D}" presName="node" presStyleLbl="node1" presStyleIdx="1" presStyleCnt="7" custScaleX="153376" custScaleY="135613" custRadScaleRad="119584" custRadScaleInc="4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FD685-6713-4998-89FF-C7150EB6617D}" type="pres">
      <dgm:prSet presAssocID="{021D496B-5185-4ECD-B57B-CD1AE42BB240}" presName="parTrans" presStyleLbl="sibTrans2D1" presStyleIdx="2" presStyleCnt="7"/>
      <dgm:spPr/>
      <dgm:t>
        <a:bodyPr/>
        <a:lstStyle/>
        <a:p>
          <a:endParaRPr lang="ru-RU"/>
        </a:p>
      </dgm:t>
    </dgm:pt>
    <dgm:pt modelId="{75A22CDB-8925-4E51-8D50-9B2493752E63}" type="pres">
      <dgm:prSet presAssocID="{021D496B-5185-4ECD-B57B-CD1AE42BB240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9536505F-CDA0-4F08-B8B9-040A0F9EEDCC}" type="pres">
      <dgm:prSet presAssocID="{7604932F-F956-4D0D-B8D2-2A5D1E61EEC7}" presName="node" presStyleLbl="node1" presStyleIdx="2" presStyleCnt="7" custScaleX="153459" custScaleY="141731" custRadScaleRad="126811" custRadScaleInc="-19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37D23-929E-4123-8421-AE1CFA587100}" type="pres">
      <dgm:prSet presAssocID="{CDCA675B-477A-4380-8D61-04D4FC11A7B2}" presName="parTrans" presStyleLbl="sibTrans2D1" presStyleIdx="3" presStyleCnt="7"/>
      <dgm:spPr/>
      <dgm:t>
        <a:bodyPr/>
        <a:lstStyle/>
        <a:p>
          <a:endParaRPr lang="ru-RU"/>
        </a:p>
      </dgm:t>
    </dgm:pt>
    <dgm:pt modelId="{F4CA86C7-66A9-4FF4-A2D5-94393963E887}" type="pres">
      <dgm:prSet presAssocID="{CDCA675B-477A-4380-8D61-04D4FC11A7B2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61D3B0E7-E33D-48A4-B677-80B4BAAEA023}" type="pres">
      <dgm:prSet presAssocID="{F44D9D24-B086-4F89-99EE-E09AAEC70F69}" presName="node" presStyleLbl="node1" presStyleIdx="3" presStyleCnt="7" custScaleX="152569" custScaleY="142331" custRadScaleRad="102543" custRadScaleInc="-27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2C50CD-7D0E-4064-8EA8-0F55FA590D73}" type="pres">
      <dgm:prSet presAssocID="{C73BAA13-70D5-4070-8B58-83B30F38DD7A}" presName="parTrans" presStyleLbl="sibTrans2D1" presStyleIdx="4" presStyleCnt="7"/>
      <dgm:spPr/>
      <dgm:t>
        <a:bodyPr/>
        <a:lstStyle/>
        <a:p>
          <a:endParaRPr lang="ru-RU"/>
        </a:p>
      </dgm:t>
    </dgm:pt>
    <dgm:pt modelId="{4441AA05-1CE1-43ED-9441-E405D6531A6C}" type="pres">
      <dgm:prSet presAssocID="{C73BAA13-70D5-4070-8B58-83B30F38DD7A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054A991E-5418-4A88-BD1D-34A7F793A84D}" type="pres">
      <dgm:prSet presAssocID="{158875E6-EA02-4608-9C57-5B05F4729BD0}" presName="node" presStyleLbl="node1" presStyleIdx="4" presStyleCnt="7" custScaleX="152752" custScaleY="142767" custRadScaleRad="99338" custRadScaleInc="13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2A3DB-3BBF-4A01-8552-E1FB2BE3D83E}" type="pres">
      <dgm:prSet presAssocID="{127CBA89-4377-4B19-8D68-42514BF1D5DF}" presName="parTrans" presStyleLbl="sibTrans2D1" presStyleIdx="5" presStyleCnt="7"/>
      <dgm:spPr/>
      <dgm:t>
        <a:bodyPr/>
        <a:lstStyle/>
        <a:p>
          <a:endParaRPr lang="ru-RU"/>
        </a:p>
      </dgm:t>
    </dgm:pt>
    <dgm:pt modelId="{FB24252F-0E67-4F0D-8E53-A402B79356A6}" type="pres">
      <dgm:prSet presAssocID="{127CBA89-4377-4B19-8D68-42514BF1D5DF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1E3EFD9B-6D21-4FAF-AB5E-65506CBA227B}" type="pres">
      <dgm:prSet presAssocID="{88561674-3B6F-4DE2-869B-3B40A6AFB4A5}" presName="node" presStyleLbl="node1" presStyleIdx="5" presStyleCnt="7" custScaleX="152330" custScaleY="145585" custRadScaleRad="123311" custRadScaleInc="13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252D6-AFCD-4951-B3F8-0250B8122EF1}" type="pres">
      <dgm:prSet presAssocID="{61FE598F-7C3A-47EB-9AA1-D233A8FA54CF}" presName="parTrans" presStyleLbl="sibTrans2D1" presStyleIdx="6" presStyleCnt="7"/>
      <dgm:spPr/>
      <dgm:t>
        <a:bodyPr/>
        <a:lstStyle/>
        <a:p>
          <a:endParaRPr lang="ru-RU"/>
        </a:p>
      </dgm:t>
    </dgm:pt>
    <dgm:pt modelId="{AE2E9B67-4CDD-4955-AD92-490AE79678D5}" type="pres">
      <dgm:prSet presAssocID="{61FE598F-7C3A-47EB-9AA1-D233A8FA54CF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0E4D5797-D0C9-43F9-8014-866D6D4D6A60}" type="pres">
      <dgm:prSet presAssocID="{AF09716D-5FBE-4DAF-AA14-332EB6B13DE5}" presName="node" presStyleLbl="node1" presStyleIdx="6" presStyleCnt="7" custScaleX="149803" custScaleY="134128" custRadScaleRad="120460" custRadScaleInc="-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2F1E27-A849-4150-9C25-40B95288B08D}" type="presOf" srcId="{69773407-1518-42C1-BFC2-58BED4490C6C}" destId="{9B58B890-738F-481E-A6FE-D4DE76AB01CA}" srcOrd="1" destOrd="0" presId="urn:microsoft.com/office/officeart/2005/8/layout/radial5"/>
    <dgm:cxn modelId="{D1768F96-4AEF-4F2C-A551-A4A81AD685A9}" type="presOf" srcId="{158875E6-EA02-4608-9C57-5B05F4729BD0}" destId="{054A991E-5418-4A88-BD1D-34A7F793A84D}" srcOrd="0" destOrd="0" presId="urn:microsoft.com/office/officeart/2005/8/layout/radial5"/>
    <dgm:cxn modelId="{058CB30C-C4D0-44E8-9D60-30872841B58C}" srcId="{A6183D7F-32C0-478E-B189-2EC45ED3D400}" destId="{AF09716D-5FBE-4DAF-AA14-332EB6B13DE5}" srcOrd="6" destOrd="0" parTransId="{61FE598F-7C3A-47EB-9AA1-D233A8FA54CF}" sibTransId="{E15D9C65-C0FB-45D6-A616-6F29C0B71F3C}"/>
    <dgm:cxn modelId="{C522EA8A-8402-45F4-ABD9-3F43CD8F723F}" type="presOf" srcId="{15150948-D6EB-43E8-8C21-AC50799F7BD7}" destId="{F01F972E-78E0-46A2-9081-7E2D4B0905C0}" srcOrd="0" destOrd="0" presId="urn:microsoft.com/office/officeart/2005/8/layout/radial5"/>
    <dgm:cxn modelId="{8ACD842D-59C2-4CE3-B06E-E48FD9D7039C}" type="presOf" srcId="{C73BAA13-70D5-4070-8B58-83B30F38DD7A}" destId="{4441AA05-1CE1-43ED-9441-E405D6531A6C}" srcOrd="1" destOrd="0" presId="urn:microsoft.com/office/officeart/2005/8/layout/radial5"/>
    <dgm:cxn modelId="{4087CCAD-995C-466F-9AD1-05C131FA86D0}" type="presOf" srcId="{61FE598F-7C3A-47EB-9AA1-D233A8FA54CF}" destId="{580252D6-AFCD-4951-B3F8-0250B8122EF1}" srcOrd="0" destOrd="0" presId="urn:microsoft.com/office/officeart/2005/8/layout/radial5"/>
    <dgm:cxn modelId="{6E1CE60F-0963-44C1-A2B0-FBB7182E6044}" type="presOf" srcId="{F44D9D24-B086-4F89-99EE-E09AAEC70F69}" destId="{61D3B0E7-E33D-48A4-B677-80B4BAAEA023}" srcOrd="0" destOrd="0" presId="urn:microsoft.com/office/officeart/2005/8/layout/radial5"/>
    <dgm:cxn modelId="{48A15D5F-7DF7-45D7-84FD-D0879002371A}" srcId="{A6183D7F-32C0-478E-B189-2EC45ED3D400}" destId="{15150948-D6EB-43E8-8C21-AC50799F7BD7}" srcOrd="0" destOrd="0" parTransId="{69773407-1518-42C1-BFC2-58BED4490C6C}" sibTransId="{F179EA84-DA64-40D1-91B0-68ED1CE104AB}"/>
    <dgm:cxn modelId="{2A508628-9CB9-4064-B04E-A4F34D2D00EE}" type="presOf" srcId="{CDCA675B-477A-4380-8D61-04D4FC11A7B2}" destId="{B9D37D23-929E-4123-8421-AE1CFA587100}" srcOrd="0" destOrd="0" presId="urn:microsoft.com/office/officeart/2005/8/layout/radial5"/>
    <dgm:cxn modelId="{2B6F7B9D-246A-4A07-9E13-A9E8C10DB04E}" type="presOf" srcId="{A6183D7F-32C0-478E-B189-2EC45ED3D400}" destId="{8132E317-E150-4062-8339-B66480F1E5B4}" srcOrd="0" destOrd="0" presId="urn:microsoft.com/office/officeart/2005/8/layout/radial5"/>
    <dgm:cxn modelId="{710DEAE7-C480-4453-89DC-77B082CB9DA6}" type="presOf" srcId="{021D496B-5185-4ECD-B57B-CD1AE42BB240}" destId="{49EFD685-6713-4998-89FF-C7150EB6617D}" srcOrd="0" destOrd="0" presId="urn:microsoft.com/office/officeart/2005/8/layout/radial5"/>
    <dgm:cxn modelId="{EF5FE65E-19A5-4192-920C-F0B9C9A967DE}" type="presOf" srcId="{69773407-1518-42C1-BFC2-58BED4490C6C}" destId="{B9632A9C-7296-4716-87C7-67EC3954424D}" srcOrd="0" destOrd="0" presId="urn:microsoft.com/office/officeart/2005/8/layout/radial5"/>
    <dgm:cxn modelId="{056EEF64-1453-4DCB-A720-CB039A0BDD57}" type="presOf" srcId="{127CBA89-4377-4B19-8D68-42514BF1D5DF}" destId="{9B52A3DB-3BBF-4A01-8552-E1FB2BE3D83E}" srcOrd="0" destOrd="0" presId="urn:microsoft.com/office/officeart/2005/8/layout/radial5"/>
    <dgm:cxn modelId="{06C9F756-E62C-4E2C-AD8F-920C602FA387}" srcId="{A6183D7F-32C0-478E-B189-2EC45ED3D400}" destId="{158875E6-EA02-4608-9C57-5B05F4729BD0}" srcOrd="4" destOrd="0" parTransId="{C73BAA13-70D5-4070-8B58-83B30F38DD7A}" sibTransId="{07380DE6-A984-49EF-AD92-63E8CE757836}"/>
    <dgm:cxn modelId="{3110EB4B-DA51-49B3-9130-56C3E32D2EBD}" srcId="{A6183D7F-32C0-478E-B189-2EC45ED3D400}" destId="{7604932F-F956-4D0D-B8D2-2A5D1E61EEC7}" srcOrd="2" destOrd="0" parTransId="{021D496B-5185-4ECD-B57B-CD1AE42BB240}" sibTransId="{B7CF681B-36DA-4A3C-8673-773CB5CFB7D5}"/>
    <dgm:cxn modelId="{66D3487B-A3CB-45C4-A566-A724F028F915}" type="presOf" srcId="{030B7342-A671-4FC0-A68E-371C43E379A1}" destId="{A1B92C46-2D7E-436F-8ED0-75E0ADCE963A}" srcOrd="0" destOrd="0" presId="urn:microsoft.com/office/officeart/2005/8/layout/radial5"/>
    <dgm:cxn modelId="{2DEE4B6D-9278-493B-89F6-5270C735B007}" type="presOf" srcId="{030B7342-A671-4FC0-A68E-371C43E379A1}" destId="{8D71D8E6-B264-4226-B56E-DCFDFA8B2100}" srcOrd="1" destOrd="0" presId="urn:microsoft.com/office/officeart/2005/8/layout/radial5"/>
    <dgm:cxn modelId="{C8447C6C-FCD1-4D03-92F7-2C245806EEB6}" srcId="{BFB4C654-A650-4447-A853-54084058ED54}" destId="{A6183D7F-32C0-478E-B189-2EC45ED3D400}" srcOrd="0" destOrd="0" parTransId="{B4D5E18B-BAFD-4D2E-B200-CF220B35E5F6}" sibTransId="{68FA34FC-3DF1-4D51-B2B6-234DDFC8F29F}"/>
    <dgm:cxn modelId="{274E0399-3A8F-42DA-883F-9FEDA4BE5F07}" srcId="{A6183D7F-32C0-478E-B189-2EC45ED3D400}" destId="{88561674-3B6F-4DE2-869B-3B40A6AFB4A5}" srcOrd="5" destOrd="0" parTransId="{127CBA89-4377-4B19-8D68-42514BF1D5DF}" sibTransId="{34278909-3EE9-4686-8A38-C5251093F336}"/>
    <dgm:cxn modelId="{ED64DBA5-7E68-4556-9BBF-3524AA2149AE}" type="presOf" srcId="{127CBA89-4377-4B19-8D68-42514BF1D5DF}" destId="{FB24252F-0E67-4F0D-8E53-A402B79356A6}" srcOrd="1" destOrd="0" presId="urn:microsoft.com/office/officeart/2005/8/layout/radial5"/>
    <dgm:cxn modelId="{3E988639-CFD1-4BCD-A3D6-D0719ED6B341}" type="presOf" srcId="{61FE598F-7C3A-47EB-9AA1-D233A8FA54CF}" destId="{AE2E9B67-4CDD-4955-AD92-490AE79678D5}" srcOrd="1" destOrd="0" presId="urn:microsoft.com/office/officeart/2005/8/layout/radial5"/>
    <dgm:cxn modelId="{FB4A5BFB-3C28-4613-8F01-98EDAAB6E8D2}" srcId="{A6183D7F-32C0-478E-B189-2EC45ED3D400}" destId="{81B4D546-D973-43C4-953A-81546B187A6D}" srcOrd="1" destOrd="0" parTransId="{030B7342-A671-4FC0-A68E-371C43E379A1}" sibTransId="{C8F32995-B567-4343-B81C-09F53E13F343}"/>
    <dgm:cxn modelId="{EE648F43-F4F0-4FBC-9050-38942A4FEA5C}" type="presOf" srcId="{C73BAA13-70D5-4070-8B58-83B30F38DD7A}" destId="{FF2C50CD-7D0E-4064-8EA8-0F55FA590D73}" srcOrd="0" destOrd="0" presId="urn:microsoft.com/office/officeart/2005/8/layout/radial5"/>
    <dgm:cxn modelId="{191FD5D2-72F8-44A6-A072-E86A6936AE1F}" type="presOf" srcId="{AF09716D-5FBE-4DAF-AA14-332EB6B13DE5}" destId="{0E4D5797-D0C9-43F9-8014-866D6D4D6A60}" srcOrd="0" destOrd="0" presId="urn:microsoft.com/office/officeart/2005/8/layout/radial5"/>
    <dgm:cxn modelId="{D0571B53-12A5-4D25-8BBE-041E9E80D23D}" type="presOf" srcId="{BFB4C654-A650-4447-A853-54084058ED54}" destId="{A1F5C4BA-18D7-4BAB-BC18-1D454AE42E69}" srcOrd="0" destOrd="0" presId="urn:microsoft.com/office/officeart/2005/8/layout/radial5"/>
    <dgm:cxn modelId="{BFD4FCE0-37DB-4170-B9FF-D5C1F481ECB8}" type="presOf" srcId="{7604932F-F956-4D0D-B8D2-2A5D1E61EEC7}" destId="{9536505F-CDA0-4F08-B8B9-040A0F9EEDCC}" srcOrd="0" destOrd="0" presId="urn:microsoft.com/office/officeart/2005/8/layout/radial5"/>
    <dgm:cxn modelId="{ED6517D9-7B44-462C-BC85-D5EAA9F83613}" type="presOf" srcId="{021D496B-5185-4ECD-B57B-CD1AE42BB240}" destId="{75A22CDB-8925-4E51-8D50-9B2493752E63}" srcOrd="1" destOrd="0" presId="urn:microsoft.com/office/officeart/2005/8/layout/radial5"/>
    <dgm:cxn modelId="{1C63EAA1-E1F1-4487-8ED8-4DCB4A8240DC}" type="presOf" srcId="{81B4D546-D973-43C4-953A-81546B187A6D}" destId="{D3300BE7-04B1-4EAE-800F-5705CFBF0C35}" srcOrd="0" destOrd="0" presId="urn:microsoft.com/office/officeart/2005/8/layout/radial5"/>
    <dgm:cxn modelId="{3E8A645D-FEE5-471C-BBBC-314902BF1E0D}" type="presOf" srcId="{CDCA675B-477A-4380-8D61-04D4FC11A7B2}" destId="{F4CA86C7-66A9-4FF4-A2D5-94393963E887}" srcOrd="1" destOrd="0" presId="urn:microsoft.com/office/officeart/2005/8/layout/radial5"/>
    <dgm:cxn modelId="{DC658A32-7377-4544-A060-7310B6C76E3D}" srcId="{A6183D7F-32C0-478E-B189-2EC45ED3D400}" destId="{F44D9D24-B086-4F89-99EE-E09AAEC70F69}" srcOrd="3" destOrd="0" parTransId="{CDCA675B-477A-4380-8D61-04D4FC11A7B2}" sibTransId="{233F5B57-D3D4-4A23-8241-907282F47101}"/>
    <dgm:cxn modelId="{6117B92B-4934-4121-93FD-2D3466715567}" type="presOf" srcId="{88561674-3B6F-4DE2-869B-3B40A6AFB4A5}" destId="{1E3EFD9B-6D21-4FAF-AB5E-65506CBA227B}" srcOrd="0" destOrd="0" presId="urn:microsoft.com/office/officeart/2005/8/layout/radial5"/>
    <dgm:cxn modelId="{44118318-290F-4AF6-A783-2CC79DD68918}" type="presParOf" srcId="{A1F5C4BA-18D7-4BAB-BC18-1D454AE42E69}" destId="{8132E317-E150-4062-8339-B66480F1E5B4}" srcOrd="0" destOrd="0" presId="urn:microsoft.com/office/officeart/2005/8/layout/radial5"/>
    <dgm:cxn modelId="{6FBAC316-38BA-4D5C-8AC3-22FE255A8CA1}" type="presParOf" srcId="{A1F5C4BA-18D7-4BAB-BC18-1D454AE42E69}" destId="{B9632A9C-7296-4716-87C7-67EC3954424D}" srcOrd="1" destOrd="0" presId="urn:microsoft.com/office/officeart/2005/8/layout/radial5"/>
    <dgm:cxn modelId="{40F2C27C-4882-4B0F-911B-FAA608B4979D}" type="presParOf" srcId="{B9632A9C-7296-4716-87C7-67EC3954424D}" destId="{9B58B890-738F-481E-A6FE-D4DE76AB01CA}" srcOrd="0" destOrd="0" presId="urn:microsoft.com/office/officeart/2005/8/layout/radial5"/>
    <dgm:cxn modelId="{F1BD2D1A-11EB-4423-BBCF-EFADF8F9397E}" type="presParOf" srcId="{A1F5C4BA-18D7-4BAB-BC18-1D454AE42E69}" destId="{F01F972E-78E0-46A2-9081-7E2D4B0905C0}" srcOrd="2" destOrd="0" presId="urn:microsoft.com/office/officeart/2005/8/layout/radial5"/>
    <dgm:cxn modelId="{C13978ED-F92B-4EDE-82E1-4E01576F80BF}" type="presParOf" srcId="{A1F5C4BA-18D7-4BAB-BC18-1D454AE42E69}" destId="{A1B92C46-2D7E-436F-8ED0-75E0ADCE963A}" srcOrd="3" destOrd="0" presId="urn:microsoft.com/office/officeart/2005/8/layout/radial5"/>
    <dgm:cxn modelId="{F6658FB0-A18E-48BC-9DBB-8BB1034F7F09}" type="presParOf" srcId="{A1B92C46-2D7E-436F-8ED0-75E0ADCE963A}" destId="{8D71D8E6-B264-4226-B56E-DCFDFA8B2100}" srcOrd="0" destOrd="0" presId="urn:microsoft.com/office/officeart/2005/8/layout/radial5"/>
    <dgm:cxn modelId="{BF741C47-70B4-4522-8C67-99920871C256}" type="presParOf" srcId="{A1F5C4BA-18D7-4BAB-BC18-1D454AE42E69}" destId="{D3300BE7-04B1-4EAE-800F-5705CFBF0C35}" srcOrd="4" destOrd="0" presId="urn:microsoft.com/office/officeart/2005/8/layout/radial5"/>
    <dgm:cxn modelId="{74862F47-76BD-4D6A-AECE-FEA8ED2A02B1}" type="presParOf" srcId="{A1F5C4BA-18D7-4BAB-BC18-1D454AE42E69}" destId="{49EFD685-6713-4998-89FF-C7150EB6617D}" srcOrd="5" destOrd="0" presId="urn:microsoft.com/office/officeart/2005/8/layout/radial5"/>
    <dgm:cxn modelId="{8B1DECD7-0124-44A7-B5A2-3FF30473599A}" type="presParOf" srcId="{49EFD685-6713-4998-89FF-C7150EB6617D}" destId="{75A22CDB-8925-4E51-8D50-9B2493752E63}" srcOrd="0" destOrd="0" presId="urn:microsoft.com/office/officeart/2005/8/layout/radial5"/>
    <dgm:cxn modelId="{548DA2D9-F9F1-4711-8F30-C3B60840840F}" type="presParOf" srcId="{A1F5C4BA-18D7-4BAB-BC18-1D454AE42E69}" destId="{9536505F-CDA0-4F08-B8B9-040A0F9EEDCC}" srcOrd="6" destOrd="0" presId="urn:microsoft.com/office/officeart/2005/8/layout/radial5"/>
    <dgm:cxn modelId="{366A470F-983B-433A-B0C4-3C65D980B66B}" type="presParOf" srcId="{A1F5C4BA-18D7-4BAB-BC18-1D454AE42E69}" destId="{B9D37D23-929E-4123-8421-AE1CFA587100}" srcOrd="7" destOrd="0" presId="urn:microsoft.com/office/officeart/2005/8/layout/radial5"/>
    <dgm:cxn modelId="{29A8BE8E-0FCF-42B4-9E36-D379DE4B30DD}" type="presParOf" srcId="{B9D37D23-929E-4123-8421-AE1CFA587100}" destId="{F4CA86C7-66A9-4FF4-A2D5-94393963E887}" srcOrd="0" destOrd="0" presId="urn:microsoft.com/office/officeart/2005/8/layout/radial5"/>
    <dgm:cxn modelId="{EE552FA2-FB8F-48A2-BD50-AE11745EFE9B}" type="presParOf" srcId="{A1F5C4BA-18D7-4BAB-BC18-1D454AE42E69}" destId="{61D3B0E7-E33D-48A4-B677-80B4BAAEA023}" srcOrd="8" destOrd="0" presId="urn:microsoft.com/office/officeart/2005/8/layout/radial5"/>
    <dgm:cxn modelId="{D2F38898-D97C-4894-936E-024C4B2F9E82}" type="presParOf" srcId="{A1F5C4BA-18D7-4BAB-BC18-1D454AE42E69}" destId="{FF2C50CD-7D0E-4064-8EA8-0F55FA590D73}" srcOrd="9" destOrd="0" presId="urn:microsoft.com/office/officeart/2005/8/layout/radial5"/>
    <dgm:cxn modelId="{D3B5056C-AA73-4079-858D-DDE30E13BDAE}" type="presParOf" srcId="{FF2C50CD-7D0E-4064-8EA8-0F55FA590D73}" destId="{4441AA05-1CE1-43ED-9441-E405D6531A6C}" srcOrd="0" destOrd="0" presId="urn:microsoft.com/office/officeart/2005/8/layout/radial5"/>
    <dgm:cxn modelId="{7DCBC50B-3E1D-47F3-93F2-E96F2085B011}" type="presParOf" srcId="{A1F5C4BA-18D7-4BAB-BC18-1D454AE42E69}" destId="{054A991E-5418-4A88-BD1D-34A7F793A84D}" srcOrd="10" destOrd="0" presId="urn:microsoft.com/office/officeart/2005/8/layout/radial5"/>
    <dgm:cxn modelId="{A5709CCA-883B-46C8-A702-EDC49C24D092}" type="presParOf" srcId="{A1F5C4BA-18D7-4BAB-BC18-1D454AE42E69}" destId="{9B52A3DB-3BBF-4A01-8552-E1FB2BE3D83E}" srcOrd="11" destOrd="0" presId="urn:microsoft.com/office/officeart/2005/8/layout/radial5"/>
    <dgm:cxn modelId="{459DB66C-2530-4F52-BA45-B7EAE3E290D3}" type="presParOf" srcId="{9B52A3DB-3BBF-4A01-8552-E1FB2BE3D83E}" destId="{FB24252F-0E67-4F0D-8E53-A402B79356A6}" srcOrd="0" destOrd="0" presId="urn:microsoft.com/office/officeart/2005/8/layout/radial5"/>
    <dgm:cxn modelId="{514FE591-1D41-454D-97FA-FDBB4DBF28B9}" type="presParOf" srcId="{A1F5C4BA-18D7-4BAB-BC18-1D454AE42E69}" destId="{1E3EFD9B-6D21-4FAF-AB5E-65506CBA227B}" srcOrd="12" destOrd="0" presId="urn:microsoft.com/office/officeart/2005/8/layout/radial5"/>
    <dgm:cxn modelId="{EA048267-5621-45DF-A642-D859EB61665F}" type="presParOf" srcId="{A1F5C4BA-18D7-4BAB-BC18-1D454AE42E69}" destId="{580252D6-AFCD-4951-B3F8-0250B8122EF1}" srcOrd="13" destOrd="0" presId="urn:microsoft.com/office/officeart/2005/8/layout/radial5"/>
    <dgm:cxn modelId="{686C9CE1-BA63-4812-86EF-09E700AFF669}" type="presParOf" srcId="{580252D6-AFCD-4951-B3F8-0250B8122EF1}" destId="{AE2E9B67-4CDD-4955-AD92-490AE79678D5}" srcOrd="0" destOrd="0" presId="urn:microsoft.com/office/officeart/2005/8/layout/radial5"/>
    <dgm:cxn modelId="{09C735F4-A47C-48B1-AE81-C9319EF9D9D3}" type="presParOf" srcId="{A1F5C4BA-18D7-4BAB-BC18-1D454AE42E69}" destId="{0E4D5797-D0C9-43F9-8014-866D6D4D6A60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32E317-E150-4062-8339-B66480F1E5B4}">
      <dsp:nvSpPr>
        <dsp:cNvPr id="0" name=""/>
        <dsp:cNvSpPr/>
      </dsp:nvSpPr>
      <dsp:spPr>
        <a:xfrm>
          <a:off x="2605890" y="1589463"/>
          <a:ext cx="2053549" cy="189662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FFFF00"/>
              </a:solidFill>
            </a:rPr>
            <a:t>Сохра-нение</a:t>
          </a:r>
          <a:r>
            <a:rPr lang="ru-RU" sz="2400" b="1" kern="1200" dirty="0" smtClean="0">
              <a:solidFill>
                <a:srgbClr val="FFFF00"/>
              </a:solidFill>
            </a:rPr>
            <a:t> </a:t>
          </a:r>
          <a:r>
            <a:rPr lang="ru-RU" sz="2400" b="1" kern="1200" dirty="0">
              <a:solidFill>
                <a:srgbClr val="FFFF00"/>
              </a:solidFill>
            </a:rPr>
            <a:t>зрения</a:t>
          </a:r>
        </a:p>
      </dsp:txBody>
      <dsp:txXfrm>
        <a:off x="2605890" y="1589463"/>
        <a:ext cx="2053549" cy="1896623"/>
      </dsp:txXfrm>
    </dsp:sp>
    <dsp:sp modelId="{B9632A9C-7296-4716-87C7-67EC3954424D}">
      <dsp:nvSpPr>
        <dsp:cNvPr id="0" name=""/>
        <dsp:cNvSpPr/>
      </dsp:nvSpPr>
      <dsp:spPr>
        <a:xfrm rot="16126212">
          <a:off x="3583635" y="1288929"/>
          <a:ext cx="55183" cy="500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6126212">
        <a:off x="3583635" y="1288929"/>
        <a:ext cx="55183" cy="500467"/>
      </dsp:txXfrm>
    </dsp:sp>
    <dsp:sp modelId="{F01F972E-78E0-46A2-9081-7E2D4B0905C0}">
      <dsp:nvSpPr>
        <dsp:cNvPr id="0" name=""/>
        <dsp:cNvSpPr/>
      </dsp:nvSpPr>
      <dsp:spPr>
        <a:xfrm>
          <a:off x="2592291" y="-216032"/>
          <a:ext cx="1999045" cy="1701728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rgbClr val="FF0000"/>
              </a:solidFill>
            </a:rPr>
            <a:t>Познава-тельная</a:t>
          </a:r>
          <a:r>
            <a:rPr lang="ru-RU" sz="1800" kern="1200" dirty="0" smtClean="0">
              <a:solidFill>
                <a:srgbClr val="FF0000"/>
              </a:solidFill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НОД</a:t>
          </a:r>
          <a:endParaRPr lang="ru-RU" sz="1800" kern="1200" dirty="0">
            <a:solidFill>
              <a:srgbClr val="FF0000"/>
            </a:solidFill>
          </a:endParaRPr>
        </a:p>
      </dsp:txBody>
      <dsp:txXfrm>
        <a:off x="2592291" y="-216032"/>
        <a:ext cx="1999045" cy="1701728"/>
      </dsp:txXfrm>
    </dsp:sp>
    <dsp:sp modelId="{A1B92C46-2D7E-436F-8ED0-75E0ADCE963A}">
      <dsp:nvSpPr>
        <dsp:cNvPr id="0" name=""/>
        <dsp:cNvSpPr/>
      </dsp:nvSpPr>
      <dsp:spPr>
        <a:xfrm rot="19436427">
          <a:off x="4485721" y="1595449"/>
          <a:ext cx="194893" cy="500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9436427">
        <a:off x="4485721" y="1595449"/>
        <a:ext cx="194893" cy="500467"/>
      </dsp:txXfrm>
    </dsp:sp>
    <dsp:sp modelId="{D3300BE7-04B1-4EAE-800F-5705CFBF0C35}">
      <dsp:nvSpPr>
        <dsp:cNvPr id="0" name=""/>
        <dsp:cNvSpPr/>
      </dsp:nvSpPr>
      <dsp:spPr>
        <a:xfrm>
          <a:off x="4504567" y="264901"/>
          <a:ext cx="2031873" cy="1796555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FF0000"/>
              </a:solidFill>
            </a:rPr>
            <a:t>Чтение  научной и худ. литературы</a:t>
          </a:r>
        </a:p>
      </dsp:txBody>
      <dsp:txXfrm>
        <a:off x="4504567" y="264901"/>
        <a:ext cx="2031873" cy="1796555"/>
      </dsp:txXfrm>
    </dsp:sp>
    <dsp:sp modelId="{49EFD685-6713-4998-89FF-C7150EB6617D}">
      <dsp:nvSpPr>
        <dsp:cNvPr id="0" name=""/>
        <dsp:cNvSpPr/>
      </dsp:nvSpPr>
      <dsp:spPr>
        <a:xfrm rot="569328">
          <a:off x="4748116" y="2495795"/>
          <a:ext cx="261041" cy="500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569328">
        <a:off x="4748116" y="2495795"/>
        <a:ext cx="261041" cy="500467"/>
      </dsp:txXfrm>
    </dsp:sp>
    <dsp:sp modelId="{9536505F-CDA0-4F08-B8B9-040A0F9EEDCC}">
      <dsp:nvSpPr>
        <dsp:cNvPr id="0" name=""/>
        <dsp:cNvSpPr/>
      </dsp:nvSpPr>
      <dsp:spPr>
        <a:xfrm>
          <a:off x="5112573" y="2016224"/>
          <a:ext cx="2032972" cy="187760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rgbClr val="FF0000"/>
              </a:solidFill>
            </a:rPr>
            <a:t>Рассм-ие</a:t>
          </a:r>
          <a:r>
            <a:rPr lang="ru-RU" sz="1800" kern="1200" dirty="0">
              <a:solidFill>
                <a:srgbClr val="FF0000"/>
              </a:solidFill>
            </a:rPr>
            <a:t>  плакатов, альбомов</a:t>
          </a:r>
        </a:p>
      </dsp:txBody>
      <dsp:txXfrm>
        <a:off x="5112573" y="2016224"/>
        <a:ext cx="2032972" cy="1877604"/>
      </dsp:txXfrm>
    </dsp:sp>
    <dsp:sp modelId="{B9D37D23-929E-4123-8421-AE1CFA587100}">
      <dsp:nvSpPr>
        <dsp:cNvPr id="0" name=""/>
        <dsp:cNvSpPr/>
      </dsp:nvSpPr>
      <dsp:spPr>
        <a:xfrm rot="3501224">
          <a:off x="4138823" y="3181397"/>
          <a:ext cx="89481" cy="500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3501224">
        <a:off x="4138823" y="3181397"/>
        <a:ext cx="89481" cy="500467"/>
      </dsp:txXfrm>
    </dsp:sp>
    <dsp:sp modelId="{61D3B0E7-E33D-48A4-B677-80B4BAAEA023}">
      <dsp:nvSpPr>
        <dsp:cNvPr id="0" name=""/>
        <dsp:cNvSpPr/>
      </dsp:nvSpPr>
      <dsp:spPr>
        <a:xfrm>
          <a:off x="3722317" y="3380187"/>
          <a:ext cx="2021182" cy="1885552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FF0000"/>
              </a:solidFill>
            </a:rPr>
            <a:t>Опыты</a:t>
          </a:r>
        </a:p>
      </dsp:txBody>
      <dsp:txXfrm>
        <a:off x="3722317" y="3380187"/>
        <a:ext cx="2021182" cy="1885552"/>
      </dsp:txXfrm>
    </dsp:sp>
    <dsp:sp modelId="{FF2C50CD-7D0E-4064-8EA8-0F55FA590D73}">
      <dsp:nvSpPr>
        <dsp:cNvPr id="0" name=""/>
        <dsp:cNvSpPr/>
      </dsp:nvSpPr>
      <dsp:spPr>
        <a:xfrm rot="7097469">
          <a:off x="3120357" y="3184389"/>
          <a:ext cx="59165" cy="500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7097469">
        <a:off x="3120357" y="3184389"/>
        <a:ext cx="59165" cy="500467"/>
      </dsp:txXfrm>
    </dsp:sp>
    <dsp:sp modelId="{054A991E-5418-4A88-BD1D-34A7F793A84D}">
      <dsp:nvSpPr>
        <dsp:cNvPr id="0" name=""/>
        <dsp:cNvSpPr/>
      </dsp:nvSpPr>
      <dsp:spPr>
        <a:xfrm>
          <a:off x="1656184" y="3384373"/>
          <a:ext cx="2023606" cy="1891328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FF0000"/>
              </a:solidFill>
            </a:rPr>
            <a:t>Экскурсии</a:t>
          </a:r>
        </a:p>
      </dsp:txBody>
      <dsp:txXfrm>
        <a:off x="1656184" y="3384373"/>
        <a:ext cx="2023606" cy="1891328"/>
      </dsp:txXfrm>
    </dsp:sp>
    <dsp:sp modelId="{9B52A3DB-3BBF-4A01-8552-E1FB2BE3D83E}">
      <dsp:nvSpPr>
        <dsp:cNvPr id="0" name=""/>
        <dsp:cNvSpPr/>
      </dsp:nvSpPr>
      <dsp:spPr>
        <a:xfrm rot="10138195">
          <a:off x="2307544" y="2523501"/>
          <a:ext cx="229208" cy="500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138195">
        <a:off x="2307544" y="2523501"/>
        <a:ext cx="229208" cy="500467"/>
      </dsp:txXfrm>
    </dsp:sp>
    <dsp:sp modelId="{1E3EFD9B-6D21-4FAF-AB5E-65506CBA227B}">
      <dsp:nvSpPr>
        <dsp:cNvPr id="0" name=""/>
        <dsp:cNvSpPr/>
      </dsp:nvSpPr>
      <dsp:spPr>
        <a:xfrm>
          <a:off x="205879" y="2044730"/>
          <a:ext cx="2018016" cy="1928660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FF0000"/>
              </a:solidFill>
            </a:rPr>
            <a:t>Беседы</a:t>
          </a:r>
        </a:p>
      </dsp:txBody>
      <dsp:txXfrm>
        <a:off x="205879" y="2044730"/>
        <a:ext cx="2018016" cy="1928660"/>
      </dsp:txXfrm>
    </dsp:sp>
    <dsp:sp modelId="{580252D6-AFCD-4951-B3F8-0250B8122EF1}">
      <dsp:nvSpPr>
        <dsp:cNvPr id="0" name=""/>
        <dsp:cNvSpPr/>
      </dsp:nvSpPr>
      <dsp:spPr>
        <a:xfrm rot="12962824">
          <a:off x="2561416" y="1585599"/>
          <a:ext cx="213551" cy="500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2962824">
        <a:off x="2561416" y="1585599"/>
        <a:ext cx="213551" cy="500467"/>
      </dsp:txXfrm>
    </dsp:sp>
    <dsp:sp modelId="{0E4D5797-D0C9-43F9-8014-866D6D4D6A60}">
      <dsp:nvSpPr>
        <dsp:cNvPr id="0" name=""/>
        <dsp:cNvSpPr/>
      </dsp:nvSpPr>
      <dsp:spPr>
        <a:xfrm>
          <a:off x="738165" y="264893"/>
          <a:ext cx="1984539" cy="1776882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FF0000"/>
              </a:solidFill>
            </a:rPr>
            <a:t>Дидактические игры</a:t>
          </a:r>
        </a:p>
      </dsp:txBody>
      <dsp:txXfrm>
        <a:off x="738165" y="264893"/>
        <a:ext cx="1984539" cy="1776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ortal.ru/" TargetMode="External"/><Relationship Id="rId2" Type="http://schemas.openxmlformats.org/officeDocument/2006/relationships/hyperlink" Target="http://www.maam.ru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ртем\Desktop\проекты в ДОО\5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934670"/>
            <a:ext cx="1671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Подготовила: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воспитатель 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Киселева Н.В.</a:t>
            </a:r>
            <a:endParaRPr lang="ru-RU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1"/>
            <a:ext cx="5576078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детский сад № 11 «Берёзка»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476673"/>
            <a:ext cx="842493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ПРОЕКТ</a:t>
            </a:r>
            <a:endParaRPr lang="ru-RU" sz="4000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«Как сохранить хорошее зрение?»</a:t>
            </a:r>
            <a:endParaRPr lang="ru-RU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400" dirty="0" smtClean="0">
                <a:solidFill>
                  <a:srgbClr val="FF0000"/>
                </a:solidFill>
              </a:rPr>
              <a:t>Чтение  научной и художественной литературы</a:t>
            </a:r>
            <a:br>
              <a:rPr lang="ru-RU" sz="44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3074" name="Picture 2" descr="G:\проекты в ДОО\фото проект\P31816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788024" cy="3888432"/>
          </a:xfrm>
          <a:prstGeom prst="rect">
            <a:avLst/>
          </a:prstGeom>
          <a:noFill/>
        </p:spPr>
      </p:pic>
      <p:pic>
        <p:nvPicPr>
          <p:cNvPr id="3075" name="Picture 3" descr="G:\проекты в ДОО\фото проект\P31816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08920"/>
            <a:ext cx="4499992" cy="3605014"/>
          </a:xfrm>
          <a:prstGeom prst="rect">
            <a:avLst/>
          </a:prstGeom>
          <a:noFill/>
        </p:spPr>
      </p:pic>
      <p:pic>
        <p:nvPicPr>
          <p:cNvPr id="7" name="Picture 2" descr="G:\проекты в ДОО\1400x1400_8224457.jpg"/>
          <p:cNvPicPr>
            <a:picLocks noChangeAspect="1" noChangeArrowheads="1"/>
          </p:cNvPicPr>
          <p:nvPr/>
        </p:nvPicPr>
        <p:blipFill>
          <a:blip r:embed="rId4" cstate="print"/>
          <a:srcRect l="10954" r="15943" b="39355"/>
          <a:stretch>
            <a:fillRect/>
          </a:stretch>
        </p:blipFill>
        <p:spPr bwMode="auto">
          <a:xfrm>
            <a:off x="3131840" y="4725144"/>
            <a:ext cx="1512168" cy="122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G:\проекты в ДОО\1400x1400_8224457.jpg"/>
          <p:cNvPicPr>
            <a:picLocks noChangeAspect="1" noChangeArrowheads="1"/>
          </p:cNvPicPr>
          <p:nvPr/>
        </p:nvPicPr>
        <p:blipFill>
          <a:blip r:embed="rId4" cstate="print"/>
          <a:srcRect l="10954" r="15943" b="39355"/>
          <a:stretch>
            <a:fillRect/>
          </a:stretch>
        </p:blipFill>
        <p:spPr bwMode="auto">
          <a:xfrm>
            <a:off x="7631832" y="5632921"/>
            <a:ext cx="1512168" cy="122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проекты в ДОО\фото проект\P3181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52120" cy="41490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56176" y="404664"/>
            <a:ext cx="2383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нарушения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зрения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G:\проекты в ДОО\0011-011-Beregite-zreni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645024"/>
            <a:ext cx="5004048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проекты в ДОО\фото проект\P31815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43651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76056" y="260648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Строение глаза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124" name="Picture 4" descr="G:\проекты в ДОО\img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429000"/>
            <a:ext cx="5508104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:\проекты в ДОО\фото проект\P31815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noFill/>
        </p:spPr>
      </p:pic>
      <p:pic>
        <p:nvPicPr>
          <p:cNvPr id="6" name="Picture 2" descr="G:\проекты в ДОО\фото проект\P31815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28424"/>
          <a:stretch>
            <a:fillRect/>
          </a:stretch>
        </p:blipFill>
        <p:spPr bwMode="auto">
          <a:xfrm>
            <a:off x="5389602" y="0"/>
            <a:ext cx="3754398" cy="3894513"/>
          </a:xfrm>
          <a:prstGeom prst="rect">
            <a:avLst/>
          </a:prstGeom>
          <a:noFill/>
        </p:spPr>
      </p:pic>
      <p:pic>
        <p:nvPicPr>
          <p:cNvPr id="7" name="Picture 2" descr="G:\проекты в ДОО\фото проект\P3181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140968"/>
            <a:ext cx="5346048" cy="35283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271792" y="6093296"/>
            <a:ext cx="1872208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Опыты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" name="Picture 3" descr="G:\проекты в ДОО\sm_full.png"/>
          <p:cNvPicPr>
            <a:picLocks noChangeAspect="1" noChangeArrowheads="1"/>
          </p:cNvPicPr>
          <p:nvPr/>
        </p:nvPicPr>
        <p:blipFill>
          <a:blip r:embed="rId5" cstate="print"/>
          <a:srcRect l="10669" r="35983" b="50033"/>
          <a:stretch>
            <a:fillRect/>
          </a:stretch>
        </p:blipFill>
        <p:spPr bwMode="auto">
          <a:xfrm>
            <a:off x="-108520" y="4941168"/>
            <a:ext cx="1800200" cy="1705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проекты в ДОО\фото проект\P31815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515" y="332656"/>
            <a:ext cx="6048672" cy="45365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77850" y="188640"/>
            <a:ext cx="3966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Знакомство с лупой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её свойствами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Артем\Desktop\проекты в ДОО\Depositphotos_3994636_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3576" y="3770235"/>
            <a:ext cx="4940424" cy="3087765"/>
          </a:xfrm>
          <a:prstGeom prst="rect">
            <a:avLst/>
          </a:prstGeom>
          <a:noFill/>
        </p:spPr>
      </p:pic>
      <p:pic>
        <p:nvPicPr>
          <p:cNvPr id="10" name="Picture 3" descr="G:\проекты в ДОО\sm_full.png"/>
          <p:cNvPicPr>
            <a:picLocks noChangeAspect="1" noChangeArrowheads="1"/>
          </p:cNvPicPr>
          <p:nvPr/>
        </p:nvPicPr>
        <p:blipFill>
          <a:blip r:embed="rId4" cstate="print"/>
          <a:srcRect l="10669" r="35983" b="50033"/>
          <a:stretch>
            <a:fillRect/>
          </a:stretch>
        </p:blipFill>
        <p:spPr bwMode="auto">
          <a:xfrm>
            <a:off x="0" y="5013176"/>
            <a:ext cx="1800200" cy="1705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проекты в ДОО\фото проект\P31815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9024" r="56952" b="33429"/>
          <a:stretch>
            <a:fillRect/>
          </a:stretch>
        </p:blipFill>
        <p:spPr bwMode="auto">
          <a:xfrm>
            <a:off x="0" y="620688"/>
            <a:ext cx="5947032" cy="5256584"/>
          </a:xfrm>
          <a:prstGeom prst="rect">
            <a:avLst/>
          </a:prstGeom>
          <a:noFill/>
        </p:spPr>
      </p:pic>
      <p:pic>
        <p:nvPicPr>
          <p:cNvPr id="10243" name="Picture 3" descr="G:\проекты в ДОО\фото проект\P31815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8735" t="9515" r="16303" b="19165"/>
          <a:stretch>
            <a:fillRect/>
          </a:stretch>
        </p:blipFill>
        <p:spPr bwMode="auto">
          <a:xfrm>
            <a:off x="5940152" y="188640"/>
            <a:ext cx="2600517" cy="5688631"/>
          </a:xfrm>
          <a:prstGeom prst="rect">
            <a:avLst/>
          </a:prstGeom>
          <a:noFill/>
        </p:spPr>
      </p:pic>
      <p:pic>
        <p:nvPicPr>
          <p:cNvPr id="5" name="Picture 3" descr="G:\проекты в ДОО\sm_full.png"/>
          <p:cNvPicPr>
            <a:picLocks noChangeAspect="1" noChangeArrowheads="1"/>
          </p:cNvPicPr>
          <p:nvPr/>
        </p:nvPicPr>
        <p:blipFill>
          <a:blip r:embed="rId4" cstate="print"/>
          <a:srcRect l="10669" r="35983" b="50033"/>
          <a:stretch>
            <a:fillRect/>
          </a:stretch>
        </p:blipFill>
        <p:spPr bwMode="auto">
          <a:xfrm>
            <a:off x="0" y="0"/>
            <a:ext cx="1619672" cy="1534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проекты в ДОО\фото проект\P31815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05"/>
          <a:stretch>
            <a:fillRect/>
          </a:stretch>
        </p:blipFill>
        <p:spPr bwMode="auto">
          <a:xfrm>
            <a:off x="0" y="0"/>
            <a:ext cx="5148064" cy="40903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63011" y="0"/>
            <a:ext cx="40809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Продукты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для зрения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4" descr="F:\проекты в ДОО\slide_3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7388" t="20344" r="7028" b="19165"/>
          <a:stretch>
            <a:fillRect/>
          </a:stretch>
        </p:blipFill>
        <p:spPr bwMode="auto">
          <a:xfrm>
            <a:off x="3707904" y="3212976"/>
            <a:ext cx="543609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проекты в ДОО\ac5ac079ddcdd57651651d04ef9f945b.jpg"/>
          <p:cNvPicPr/>
          <p:nvPr/>
        </p:nvPicPr>
        <p:blipFill>
          <a:blip r:embed="rId4" cstate="print"/>
          <a:srcRect l="58267" t="18098" b="54539"/>
          <a:stretch>
            <a:fillRect/>
          </a:stretch>
        </p:blipFill>
        <p:spPr bwMode="auto">
          <a:xfrm>
            <a:off x="5508104" y="4437112"/>
            <a:ext cx="22322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" name="Рисунок 9" descr="F:\проекты в ДОО\slide_31.jpg"/>
          <p:cNvPicPr/>
          <p:nvPr/>
        </p:nvPicPr>
        <p:blipFill>
          <a:blip r:embed="rId3" cstate="print"/>
          <a:srcRect l="39666" t="40799" r="37318" b="35214"/>
          <a:stretch>
            <a:fillRect/>
          </a:stretch>
        </p:blipFill>
        <p:spPr bwMode="auto">
          <a:xfrm>
            <a:off x="4860032" y="3284984"/>
            <a:ext cx="20162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G:\проекты в ДОО\фото проект\P31815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3075" t="19024" r="53746" b="46637"/>
          <a:stretch>
            <a:fillRect/>
          </a:stretch>
        </p:blipFill>
        <p:spPr bwMode="auto">
          <a:xfrm>
            <a:off x="3707904" y="828876"/>
            <a:ext cx="5436096" cy="60291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5157192"/>
            <a:ext cx="2840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Гимнастика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глаз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G:\проекты в ДОО\фото проект\P31815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0594" t="7138" r="66227" b="35806"/>
          <a:stretch>
            <a:fillRect/>
          </a:stretch>
        </p:blipFill>
        <p:spPr bwMode="auto">
          <a:xfrm>
            <a:off x="0" y="0"/>
            <a:ext cx="2304256" cy="4253282"/>
          </a:xfrm>
          <a:prstGeom prst="rect">
            <a:avLst/>
          </a:prstGeom>
          <a:noFill/>
        </p:spPr>
      </p:pic>
      <p:pic>
        <p:nvPicPr>
          <p:cNvPr id="3074" name="Picture 2" descr="G:\проекты в ДОО\Gimnastika-dlya-glaz-624x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16632"/>
            <a:ext cx="4425941" cy="2191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роекты в ДОО\фото проект\P31815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72608" cy="41044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24813" y="0"/>
            <a:ext cx="31191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медицинский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G:\проекты в ДОО\creni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06932"/>
            <a:ext cx="4932040" cy="3551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G:\проекты в ДОО\фото проект\P31815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0"/>
            <a:ext cx="4932040" cy="36990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108520" y="548680"/>
            <a:ext cx="4778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НОД, беседы,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игровая деятельность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G:\проекты в ДОО\фото проект\P31815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104962"/>
            <a:ext cx="5004049" cy="3753037"/>
          </a:xfrm>
          <a:prstGeom prst="rect">
            <a:avLst/>
          </a:prstGeom>
          <a:noFill/>
        </p:spPr>
      </p:pic>
      <p:pic>
        <p:nvPicPr>
          <p:cNvPr id="8" name="Picture 2" descr="G:\проекты в ДОО\1400x1400_8224457.jpg"/>
          <p:cNvPicPr>
            <a:picLocks noChangeAspect="1" noChangeArrowheads="1"/>
          </p:cNvPicPr>
          <p:nvPr/>
        </p:nvPicPr>
        <p:blipFill>
          <a:blip r:embed="rId4" cstate="print"/>
          <a:srcRect l="10954" r="15943" b="39355"/>
          <a:stretch>
            <a:fillRect/>
          </a:stretch>
        </p:blipFill>
        <p:spPr bwMode="auto">
          <a:xfrm>
            <a:off x="3923928" y="5866269"/>
            <a:ext cx="1224136" cy="99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G:\проекты в ДОО\1400x1400_8224457.jpg"/>
          <p:cNvPicPr>
            <a:picLocks noChangeAspect="1" noChangeArrowheads="1"/>
          </p:cNvPicPr>
          <p:nvPr/>
        </p:nvPicPr>
        <p:blipFill>
          <a:blip r:embed="rId4" cstate="print"/>
          <a:srcRect l="10954" r="15943" b="39355"/>
          <a:stretch>
            <a:fillRect/>
          </a:stretch>
        </p:blipFill>
        <p:spPr bwMode="auto">
          <a:xfrm>
            <a:off x="7452320" y="2852936"/>
            <a:ext cx="1691680" cy="137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проекты в ДОО\5623b448ce7d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0648"/>
            <a:ext cx="8219256" cy="62646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71800" y="1196752"/>
            <a:ext cx="4968552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b="1" u="sng" dirty="0" smtClean="0">
                <a:solidFill>
                  <a:srgbClr val="FF0000"/>
                </a:solidFill>
              </a:rPr>
              <a:t>Вид проекта: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 информационно - исследовательский.</a:t>
            </a:r>
          </a:p>
          <a:p>
            <a:pPr fontAlgn="t"/>
            <a:r>
              <a:rPr lang="ru-RU" b="1" u="sng" dirty="0" smtClean="0">
                <a:solidFill>
                  <a:srgbClr val="FF0000"/>
                </a:solidFill>
              </a:rPr>
              <a:t>Продолжительность: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 среднесрочный.</a:t>
            </a:r>
          </a:p>
          <a:p>
            <a:pPr fontAlgn="t"/>
            <a:r>
              <a:rPr lang="ru-RU" b="1" u="sng" dirty="0" smtClean="0">
                <a:solidFill>
                  <a:srgbClr val="FF0000"/>
                </a:solidFill>
              </a:rPr>
              <a:t>Участники:</a:t>
            </a:r>
            <a:r>
              <a:rPr lang="ru-RU" u="sng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дети подготовительной группы, воспитатели, родители.</a:t>
            </a:r>
          </a:p>
          <a:p>
            <a:pPr fontAlgn="t"/>
            <a:r>
              <a:rPr lang="ru-RU" b="1" u="sng" dirty="0" smtClean="0">
                <a:solidFill>
                  <a:srgbClr val="FF0000"/>
                </a:solidFill>
              </a:rPr>
              <a:t>Интеграция образовательных областей:</a:t>
            </a:r>
            <a:r>
              <a:rPr lang="ru-RU" u="sng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«Физическое развитие», «Познавательное развитие», «Речевое развитие», «Социально-коммуникативное развитие», «Художественно-эстетическое развитие».</a:t>
            </a: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4941168"/>
            <a:ext cx="43204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проекты в ДОО\фото проект\P31815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6396203" cy="4797152"/>
          </a:xfrm>
          <a:prstGeom prst="rect">
            <a:avLst/>
          </a:prstGeom>
          <a:noFill/>
        </p:spPr>
      </p:pic>
      <p:pic>
        <p:nvPicPr>
          <p:cNvPr id="12291" name="Picture 3" descr="G:\проекты в ДОО\фото проект\P31815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2688" t="14270" r="35916" b="31052"/>
          <a:stretch>
            <a:fillRect/>
          </a:stretch>
        </p:blipFill>
        <p:spPr bwMode="auto">
          <a:xfrm>
            <a:off x="6156176" y="0"/>
            <a:ext cx="2987824" cy="54393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48123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Знакомство с очками,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свойствами, историей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G:\проекты в ДОО\sm_full.png"/>
          <p:cNvPicPr>
            <a:picLocks noChangeAspect="1" noChangeArrowheads="1"/>
          </p:cNvPicPr>
          <p:nvPr/>
        </p:nvPicPr>
        <p:blipFill>
          <a:blip r:embed="rId4" cstate="print"/>
          <a:srcRect l="10669" r="35983" b="50033"/>
          <a:stretch>
            <a:fillRect/>
          </a:stretch>
        </p:blipFill>
        <p:spPr bwMode="auto">
          <a:xfrm>
            <a:off x="4716016" y="5357201"/>
            <a:ext cx="1584176" cy="1500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91880" y="0"/>
            <a:ext cx="565212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 lvl="0">
              <a:buNone/>
            </a:pPr>
            <a:endParaRPr lang="ru-RU" sz="3300" dirty="0" smtClean="0">
              <a:solidFill>
                <a:srgbClr val="7030A0"/>
              </a:solidFill>
            </a:endParaRPr>
          </a:p>
          <a:p>
            <a:pPr lvl="0">
              <a:buNone/>
            </a:pPr>
            <a:endParaRPr lang="ru-RU" sz="33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84692" y="0"/>
            <a:ext cx="355930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родителей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сохранению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зрения детей</a:t>
            </a:r>
          </a:p>
          <a:p>
            <a:endParaRPr lang="ru-RU" dirty="0"/>
          </a:p>
        </p:txBody>
      </p:sp>
      <p:pic>
        <p:nvPicPr>
          <p:cNvPr id="5" name="Picture 2" descr="M:\DCIM\100OLYMP\P32116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088" cy="4023066"/>
          </a:xfrm>
          <a:prstGeom prst="rect">
            <a:avLst/>
          </a:prstGeom>
          <a:noFill/>
        </p:spPr>
      </p:pic>
      <p:pic>
        <p:nvPicPr>
          <p:cNvPr id="7" name="Picture 3" descr="M:\DCIM\100OLYMP\P32116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7416" y="2915562"/>
            <a:ext cx="5256584" cy="394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22662" y="0"/>
            <a:ext cx="5121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Мини-музей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«История создания очков»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P32116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76" y="548680"/>
            <a:ext cx="4183112" cy="5577483"/>
          </a:xfrm>
          <a:prstGeom prst="rect">
            <a:avLst/>
          </a:prstGeom>
          <a:noFill/>
        </p:spPr>
      </p:pic>
      <p:pic>
        <p:nvPicPr>
          <p:cNvPr id="1027" name="Picture 3" descr="C:\Users\user\Desktop\P32116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791079">
            <a:off x="3716611" y="1867942"/>
            <a:ext cx="5061193" cy="3795895"/>
          </a:xfrm>
          <a:prstGeom prst="rect">
            <a:avLst/>
          </a:prstGeom>
          <a:noFill/>
        </p:spPr>
      </p:pic>
      <p:pic>
        <p:nvPicPr>
          <p:cNvPr id="1029" name="Picture 5" descr="F:\проекты в ДОО\ochkid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5294709"/>
            <a:ext cx="1805186" cy="1563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8219256" cy="5361459"/>
          </a:xfrm>
        </p:spPr>
        <p:txBody>
          <a:bodyPr>
            <a:normAutofit fontScale="77500" lnSpcReduction="20000"/>
          </a:bodyPr>
          <a:lstStyle/>
          <a:p>
            <a:pPr algn="ctr" fontAlgn="t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</a:t>
            </a:r>
          </a:p>
          <a:p>
            <a:pPr lvl="0"/>
            <a:r>
              <a:rPr lang="ru-RU" dirty="0" err="1" smtClean="0">
                <a:solidFill>
                  <a:srgbClr val="002060"/>
                </a:solidFill>
              </a:rPr>
              <a:t>МосягинаЛ.И</a:t>
            </a:r>
            <a:r>
              <a:rPr lang="ru-RU" dirty="0" smtClean="0">
                <a:solidFill>
                  <a:srgbClr val="002060"/>
                </a:solidFill>
              </a:rPr>
              <a:t>. Целостная система физкультурно-оздоровительной работы в </a:t>
            </a:r>
            <a:r>
              <a:rPr lang="ru-RU" dirty="0" err="1" smtClean="0">
                <a:solidFill>
                  <a:srgbClr val="002060"/>
                </a:solidFill>
              </a:rPr>
              <a:t>ДОУ.-СПб</a:t>
            </a:r>
            <a:r>
              <a:rPr lang="ru-RU" dirty="0" smtClean="0">
                <a:solidFill>
                  <a:srgbClr val="002060"/>
                </a:solidFill>
              </a:rPr>
              <a:t>.: ДЕТСТВО-ПРЕСС, 2013-288с.</a:t>
            </a:r>
          </a:p>
          <a:p>
            <a:pPr lvl="0"/>
            <a:r>
              <a:rPr lang="ru-RU" dirty="0" err="1" smtClean="0">
                <a:solidFill>
                  <a:srgbClr val="002060"/>
                </a:solidFill>
              </a:rPr>
              <a:t>Гуменюк</a:t>
            </a:r>
            <a:r>
              <a:rPr lang="ru-RU" dirty="0" smtClean="0">
                <a:solidFill>
                  <a:srgbClr val="002060"/>
                </a:solidFill>
              </a:rPr>
              <a:t> Е.И., </a:t>
            </a:r>
            <a:r>
              <a:rPr lang="ru-RU" dirty="0" err="1" smtClean="0">
                <a:solidFill>
                  <a:srgbClr val="002060"/>
                </a:solidFill>
              </a:rPr>
              <a:t>Слисенко</a:t>
            </a:r>
            <a:r>
              <a:rPr lang="ru-RU" dirty="0" smtClean="0">
                <a:solidFill>
                  <a:srgbClr val="002060"/>
                </a:solidFill>
              </a:rPr>
              <a:t> Н.А. Недели здоровья в детском саду. – СПб.: ДЕТСТВО-ПРЕСС, 2013. – 160с.</a:t>
            </a:r>
          </a:p>
          <a:p>
            <a:pPr lvl="0"/>
            <a:r>
              <a:rPr lang="ru-RU" dirty="0" err="1" smtClean="0">
                <a:solidFill>
                  <a:srgbClr val="002060"/>
                </a:solidFill>
              </a:rPr>
              <a:t>АлександроваЕ.Ю</a:t>
            </a:r>
            <a:r>
              <a:rPr lang="ru-RU" dirty="0" smtClean="0">
                <a:solidFill>
                  <a:srgbClr val="002060"/>
                </a:solidFill>
              </a:rPr>
              <a:t>. Оздоровительная работа в ДОУ по программе «Остров здоровья». – Волгоград: Учитель, 2016.-151с.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Иванова А.И. </a:t>
            </a:r>
            <a:r>
              <a:rPr lang="ru-RU" dirty="0" err="1" smtClean="0">
                <a:solidFill>
                  <a:srgbClr val="002060"/>
                </a:solidFill>
              </a:rPr>
              <a:t>Естественно-научные</a:t>
            </a:r>
            <a:r>
              <a:rPr lang="ru-RU" dirty="0" smtClean="0">
                <a:solidFill>
                  <a:srgbClr val="002060"/>
                </a:solidFill>
              </a:rPr>
              <a:t> наблюдения и эксперименты в детском саду. Человек.- М.:ТЦ Сфера, 2008.-224с.</a:t>
            </a:r>
          </a:p>
          <a:p>
            <a:pPr lvl="0"/>
            <a:r>
              <a:rPr lang="ru-RU" dirty="0" err="1" smtClean="0">
                <a:solidFill>
                  <a:srgbClr val="002060"/>
                </a:solidFill>
              </a:rPr>
              <a:t>Гарнышева</a:t>
            </a:r>
            <a:r>
              <a:rPr lang="ru-RU" dirty="0" smtClean="0">
                <a:solidFill>
                  <a:srgbClr val="002060"/>
                </a:solidFill>
              </a:rPr>
              <a:t> Т.П. ОБЖ для дошкольников. Планирование работы, конспекты занятий, </a:t>
            </a:r>
            <a:r>
              <a:rPr lang="ru-RU" dirty="0" err="1" smtClean="0">
                <a:solidFill>
                  <a:srgbClr val="002060"/>
                </a:solidFill>
              </a:rPr>
              <a:t>игры.-СПб</a:t>
            </a:r>
            <a:r>
              <a:rPr lang="ru-RU" dirty="0" smtClean="0">
                <a:solidFill>
                  <a:srgbClr val="002060"/>
                </a:solidFill>
              </a:rPr>
              <a:t>.: ДЕТСТВО-ПРЕСС, 2012.-143с.</a:t>
            </a:r>
          </a:p>
          <a:p>
            <a:pPr lvl="0"/>
            <a:r>
              <a:rPr lang="ru-RU" dirty="0" err="1" smtClean="0">
                <a:solidFill>
                  <a:srgbClr val="002060"/>
                </a:solidFill>
              </a:rPr>
              <a:t>ГолицынаН.С</a:t>
            </a:r>
            <a:r>
              <a:rPr lang="ru-RU" dirty="0" smtClean="0">
                <a:solidFill>
                  <a:srgbClr val="002060"/>
                </a:solidFill>
              </a:rPr>
              <a:t>., </a:t>
            </a:r>
            <a:r>
              <a:rPr lang="ru-RU" dirty="0" err="1" smtClean="0">
                <a:solidFill>
                  <a:srgbClr val="002060"/>
                </a:solidFill>
              </a:rPr>
              <a:t>ЛюзинаС.В</a:t>
            </a:r>
            <a:r>
              <a:rPr lang="ru-RU" dirty="0" smtClean="0">
                <a:solidFill>
                  <a:srgbClr val="002060"/>
                </a:solidFill>
              </a:rPr>
              <a:t>., </a:t>
            </a:r>
            <a:r>
              <a:rPr lang="ru-RU" dirty="0" err="1" smtClean="0">
                <a:solidFill>
                  <a:srgbClr val="002060"/>
                </a:solidFill>
              </a:rPr>
              <a:t>БухароваЕ.Е</a:t>
            </a:r>
            <a:r>
              <a:rPr lang="ru-RU" dirty="0" smtClean="0">
                <a:solidFill>
                  <a:srgbClr val="002060"/>
                </a:solidFill>
              </a:rPr>
              <a:t>. ОБЖ для старших дошкольников –М.: Скрипторий-2003, 2010-68с.</a:t>
            </a:r>
          </a:p>
          <a:p>
            <a:pPr lvl="0"/>
            <a:r>
              <a:rPr lang="ru-RU" dirty="0" err="1" smtClean="0">
                <a:solidFill>
                  <a:srgbClr val="002060"/>
                </a:solidFill>
              </a:rPr>
              <a:t>Кочкина</a:t>
            </a:r>
            <a:r>
              <a:rPr lang="ru-RU" dirty="0" smtClean="0">
                <a:solidFill>
                  <a:srgbClr val="002060"/>
                </a:solidFill>
              </a:rPr>
              <a:t> Н.А. Метод проектов в дошкольном образовании – М.: МОЗАИКА-СИНТЕЗ, 2012-72с.</a:t>
            </a:r>
          </a:p>
          <a:p>
            <a:pPr lvl="0"/>
            <a:r>
              <a:rPr lang="ru-RU" dirty="0" err="1" smtClean="0">
                <a:solidFill>
                  <a:srgbClr val="002060"/>
                </a:solidFill>
              </a:rPr>
              <a:t>Деркунская</a:t>
            </a:r>
            <a:r>
              <a:rPr lang="ru-RU" dirty="0" smtClean="0">
                <a:solidFill>
                  <a:srgbClr val="002060"/>
                </a:solidFill>
              </a:rPr>
              <a:t> В.А. Проектная деятельность дошкольников.- М.: Центр </a:t>
            </a:r>
            <a:r>
              <a:rPr lang="ru-RU" dirty="0" err="1" smtClean="0">
                <a:solidFill>
                  <a:srgbClr val="002060"/>
                </a:solidFill>
              </a:rPr>
              <a:t>пед.образования</a:t>
            </a:r>
            <a:r>
              <a:rPr lang="ru-RU" dirty="0" smtClean="0">
                <a:solidFill>
                  <a:srgbClr val="002060"/>
                </a:solidFill>
              </a:rPr>
              <a:t>, 2013-144с.</a:t>
            </a:r>
          </a:p>
          <a:p>
            <a:pPr lvl="0"/>
            <a:r>
              <a:rPr 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www.maam.ru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www.nsportal.ru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проекты в ДОО\фото проект\P31815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19256" cy="5805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64088" y="5085184"/>
            <a:ext cx="377991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Проблема</a:t>
            </a:r>
            <a:r>
              <a:rPr lang="ru-RU" u="sng" dirty="0" smtClean="0">
                <a:solidFill>
                  <a:srgbClr val="FF0000"/>
                </a:solidFill>
              </a:rPr>
              <a:t>: </a:t>
            </a:r>
          </a:p>
          <a:p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Почему многие дети ходят в очках, отчего ухудшается зрение?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проекты в ДОО\5623b448ce7d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0648"/>
            <a:ext cx="8219256" cy="62646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71800" y="1052736"/>
            <a:ext cx="4968552" cy="48013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b="1" u="sng" dirty="0" smtClean="0">
                <a:solidFill>
                  <a:srgbClr val="FF0000"/>
                </a:solidFill>
              </a:rPr>
              <a:t>Актуальность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Проблема, связанная со снижением остроты зрения у детей, очень актуальна на сегодняшний день, так как занимает одно из первых мест в ряду наиболее распространенных болезней. Больше всего сведений об окружающем мире человек получает с помощью глаз. Зрение помогает различать цвет предметов, размер предметов, их форму, узнавать далеко находится предмет или близко, движется ли он.</a:t>
            </a:r>
            <a:b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   Работа с детьми нацелена на формирование у ребенка ценности здоровья, чувства ответственности за сохранение и укрепление здоровья глаз, на расширение знаний и навыков по гигиенической культуре. </a:t>
            </a:r>
          </a:p>
          <a:p>
            <a:pPr fontAlgn="t"/>
            <a:endParaRPr lang="ru-RU" dirty="0" smtClean="0">
              <a:solidFill>
                <a:schemeClr val="accent4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проекты в ДОО\5623b448ce7d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19256" cy="62646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71800" y="1124744"/>
            <a:ext cx="4968552" cy="535531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b="1" u="sng" dirty="0" smtClean="0">
                <a:solidFill>
                  <a:srgbClr val="FF0000"/>
                </a:solidFill>
              </a:rPr>
              <a:t> Цель проекта</a:t>
            </a:r>
            <a:r>
              <a:rPr lang="ru-RU" u="sng" dirty="0" smtClean="0">
                <a:solidFill>
                  <a:srgbClr val="FF0000"/>
                </a:solidFill>
              </a:rPr>
              <a:t>: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укрепление и сохранение зрения детей дошкольного возраста</a:t>
            </a:r>
          </a:p>
          <a:p>
            <a:pPr fontAlgn="t"/>
            <a:r>
              <a:rPr lang="ru-RU" b="1" u="sng" dirty="0" smtClean="0">
                <a:solidFill>
                  <a:srgbClr val="FF0000"/>
                </a:solidFill>
              </a:rPr>
              <a:t>Задачи:</a:t>
            </a:r>
            <a:endParaRPr lang="ru-RU" u="sng" dirty="0" smtClean="0">
              <a:solidFill>
                <a:srgbClr val="FF0000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Выяснить причины ухудшения зрения.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Познакомить детей со строением органов зрения.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Познакомить детей с лупой и свойствами увеличительного стекла.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Научить детей правилам бережного отношения к  своим глазам.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Создать буклет для родителей.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Создать мини-музей «История создания очков».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Заинтересовать и обучить родителей практическим навыкам сохранения и укрепления зрения детей, показать важность данной проблемы.</a:t>
            </a:r>
          </a:p>
          <a:p>
            <a:pPr fontAlgn="t"/>
            <a:endParaRPr lang="ru-RU" dirty="0" smtClean="0">
              <a:solidFill>
                <a:schemeClr val="accent4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проекты в ДОО\5623b448ce7d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0648"/>
            <a:ext cx="8219256" cy="62646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71800" y="1052736"/>
            <a:ext cx="4968552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b="1" u="sng" dirty="0" smtClean="0">
                <a:solidFill>
                  <a:srgbClr val="FF0000"/>
                </a:solidFill>
              </a:rPr>
              <a:t>Ожидаемые результаты проекта:</a:t>
            </a:r>
            <a:endParaRPr lang="ru-RU" u="sng" dirty="0" smtClean="0">
              <a:solidFill>
                <a:srgbClr val="FF0000"/>
              </a:solidFill>
            </a:endParaRPr>
          </a:p>
          <a:p>
            <a:pPr marL="342900" lvl="0" indent="-342900" fontAlgn="t">
              <a:buFont typeface="+mj-lt"/>
              <a:buAutoNum type="arabicPeriod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Дети получат первичные представления об органах зрения.</a:t>
            </a:r>
          </a:p>
          <a:p>
            <a:pPr marL="342900" lvl="0" indent="-342900" fontAlgn="t">
              <a:buFont typeface="+mj-lt"/>
              <a:buAutoNum type="arabicPeriod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Научатся пользоваться лупой.</a:t>
            </a:r>
          </a:p>
          <a:p>
            <a:pPr marL="342900" lvl="0" indent="-342900" fontAlgn="t">
              <a:buFont typeface="+mj-lt"/>
              <a:buAutoNum type="arabicPeriod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Приобретут знания о полезных продуктах для глаз и содержащихся в них витаминах.</a:t>
            </a:r>
          </a:p>
          <a:p>
            <a:pPr marL="342900" lvl="0" indent="-342900" fontAlgn="t">
              <a:buFont typeface="+mj-lt"/>
              <a:buAutoNum type="arabicPeriod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Научаться правилам бережного отношения к своим глазам.</a:t>
            </a:r>
          </a:p>
          <a:p>
            <a:pPr marL="342900" lvl="0" indent="-342900" fontAlgn="t">
              <a:buFont typeface="+mj-lt"/>
              <a:buAutoNum type="arabicPeriod"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Приобретут знания о создании очков, их разнообразии и свойствах.</a:t>
            </a:r>
          </a:p>
          <a:p>
            <a:pPr fontAlgn="t"/>
            <a:endParaRPr lang="ru-RU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4941168"/>
            <a:ext cx="417646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G:\проекты в ДОО\um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1" cy="62646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59832" y="4509120"/>
            <a:ext cx="2952328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</a:rPr>
              <a:t>Объект исследования:</a:t>
            </a:r>
            <a:r>
              <a:rPr lang="ru-RU" sz="2000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глаза как органы зрения.</a:t>
            </a:r>
          </a:p>
          <a:p>
            <a:r>
              <a:rPr lang="ru-RU" sz="2000" b="1" u="sng" dirty="0" smtClean="0">
                <a:solidFill>
                  <a:srgbClr val="FF0000"/>
                </a:solidFill>
              </a:rPr>
              <a:t>Предмет исследования:</a:t>
            </a:r>
          </a:p>
          <a:p>
            <a:r>
              <a:rPr lang="ru-RU" sz="2000" u="sng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бережное отношение к своему зрению.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Сетевая паутинка проекта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971600" y="1412776"/>
          <a:ext cx="727280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ртем\Desktop\проекты в ДОО\2_1_curios_child_looking_at_butterfl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7112"/>
            <a:ext cx="3625754" cy="2420888"/>
          </a:xfrm>
          <a:prstGeom prst="rect">
            <a:avLst/>
          </a:prstGeom>
          <a:noFill/>
        </p:spPr>
      </p:pic>
      <p:pic>
        <p:nvPicPr>
          <p:cNvPr id="1026" name="Picture 2" descr="G:\проекты в ДОО\13070947a-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2317" y="4365104"/>
            <a:ext cx="3741683" cy="2492896"/>
          </a:xfrm>
          <a:prstGeom prst="rect">
            <a:avLst/>
          </a:prstGeom>
          <a:noFill/>
        </p:spPr>
      </p:pic>
      <p:pic>
        <p:nvPicPr>
          <p:cNvPr id="10" name="Picture 2" descr="G:\проекты в ДОО\zrenie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64894" cy="2420888"/>
          </a:xfrm>
          <a:prstGeom prst="rect">
            <a:avLst/>
          </a:prstGeom>
          <a:noFill/>
        </p:spPr>
      </p:pic>
      <p:pic>
        <p:nvPicPr>
          <p:cNvPr id="11" name="Picture 2" descr="G:\скачанные файл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-1"/>
            <a:ext cx="3779913" cy="2515361"/>
          </a:xfrm>
          <a:prstGeom prst="rect">
            <a:avLst/>
          </a:prstGeom>
          <a:noFill/>
        </p:spPr>
      </p:pic>
      <p:pic>
        <p:nvPicPr>
          <p:cNvPr id="1028" name="Picture 4" descr="K:\проекты в ДОО\d77595a371c828130f2a61c055d959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700808"/>
            <a:ext cx="2520280" cy="3285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691680" y="3212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156176" y="3212976"/>
            <a:ext cx="2639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информацию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3140968"/>
            <a:ext cx="2027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найти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rgbClr val="56925A"/>
      </a:dk1>
      <a:lt1>
        <a:srgbClr val="FFFFFF"/>
      </a:lt1>
      <a:dk2>
        <a:srgbClr val="91BE94"/>
      </a:dk2>
      <a:lt2>
        <a:srgbClr val="FFFFCC"/>
      </a:lt2>
      <a:accent1>
        <a:srgbClr val="9ADED6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DAE9DB"/>
      </a:accent6>
      <a:hlink>
        <a:srgbClr val="99FF33"/>
      </a:hlink>
      <a:folHlink>
        <a:srgbClr val="DDFFB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395</TotalTime>
  <Words>400</Words>
  <Application>Microsoft Office PowerPoint</Application>
  <PresentationFormat>Экран (4:3)</PresentationFormat>
  <Paragraphs>86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Сетевая паутинка проекта</vt:lpstr>
      <vt:lpstr>Слайд 9</vt:lpstr>
      <vt:lpstr>Чтение  научной и художественной литературы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89</cp:revision>
  <dcterms:created xsi:type="dcterms:W3CDTF">2016-03-17T16:56:19Z</dcterms:created>
  <dcterms:modified xsi:type="dcterms:W3CDTF">2016-03-21T11:01:05Z</dcterms:modified>
</cp:coreProperties>
</file>