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59" r:id="rId3"/>
    <p:sldId id="261" r:id="rId4"/>
    <p:sldId id="263" r:id="rId5"/>
    <p:sldId id="274" r:id="rId6"/>
    <p:sldId id="273" r:id="rId7"/>
    <p:sldId id="276" r:id="rId8"/>
    <p:sldId id="275" r:id="rId9"/>
    <p:sldId id="277" r:id="rId10"/>
    <p:sldId id="269" r:id="rId11"/>
    <p:sldId id="280" r:id="rId12"/>
    <p:sldId id="264" r:id="rId13"/>
    <p:sldId id="258" r:id="rId14"/>
    <p:sldId id="257" r:id="rId15"/>
    <p:sldId id="279" r:id="rId16"/>
    <p:sldId id="278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7"/>
    <a:srgbClr val="ADDB7B"/>
    <a:srgbClr val="A4D76B"/>
    <a:srgbClr val="BFB78F"/>
    <a:srgbClr val="050C15"/>
    <a:srgbClr val="FFFF66"/>
    <a:srgbClr val="33CC33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CE73-DA66-4A5B-AA50-E734A37A346B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00C12-6670-4E35-9B2D-996A5588D7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00C12-6670-4E35-9B2D-996A5588D72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545F-0ED1-4021-B478-B98DC228FE6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820A-21AD-4512-A674-B21A95155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56;&#1054;&#1057;&#1057;&#1048;&#1071;\&#1091;&#1088;&#1086;&#1082;&#1080;\&#1075;&#1083;%20bring.%20&#1057;&#1083;&#1086;&#1074;&#1086;&#1086;&#1073;&#1088;%20-ise\Amelia%2520Lily_-_You%2520Bring%2520Me%2520Jo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eep-calm-and-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0"/>
            <a:ext cx="72152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melia%20Lily_-_You%20Bring%20Me%20J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5857892"/>
            <a:ext cx="1000108" cy="100010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39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8509" y="5214950"/>
            <a:ext cx="1959409" cy="1371607"/>
          </a:xfrm>
          <a:prstGeom prst="rect">
            <a:avLst/>
          </a:prstGeom>
        </p:spPr>
      </p:pic>
      <p:pic>
        <p:nvPicPr>
          <p:cNvPr id="17" name="Рисунок 16" descr="Как-быстро-заработать-много-денег-без-вложений.jpg"/>
          <p:cNvPicPr>
            <a:picLocks noChangeAspect="1"/>
          </p:cNvPicPr>
          <p:nvPr/>
        </p:nvPicPr>
        <p:blipFill>
          <a:blip r:embed="rId3" cstate="print"/>
          <a:srcRect l="8571"/>
          <a:stretch>
            <a:fillRect/>
          </a:stretch>
        </p:blipFill>
        <p:spPr>
          <a:xfrm>
            <a:off x="1714480" y="5286388"/>
            <a:ext cx="2071686" cy="1359544"/>
          </a:xfrm>
          <a:prstGeom prst="rect">
            <a:avLst/>
          </a:prstGeom>
        </p:spPr>
      </p:pic>
      <p:sp>
        <p:nvSpPr>
          <p:cNvPr id="2" name="Rectangle 7"/>
          <p:cNvSpPr txBox="1">
            <a:spLocks/>
          </p:cNvSpPr>
          <p:nvPr/>
        </p:nvSpPr>
        <p:spPr>
          <a:xfrm>
            <a:off x="642910" y="1357298"/>
            <a:ext cx="235745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</a:t>
            </a:r>
            <a:endParaRPr kumimoji="0" lang="ru-RU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2571744"/>
            <a:ext cx="26432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BRING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Rectangle 8"/>
          <p:cNvSpPr txBox="1">
            <a:spLocks/>
          </p:cNvSpPr>
          <p:nvPr/>
        </p:nvSpPr>
        <p:spPr>
          <a:xfrm>
            <a:off x="0" y="0"/>
            <a:ext cx="2209816" cy="200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342900"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make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somebody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remember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something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or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think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about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it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again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cause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(</a:t>
            </a:r>
            <a:r>
              <a:rPr lang="ru-RU" sz="1600" dirty="0" err="1" smtClean="0">
                <a:latin typeface="Cambria" pitchFamily="18" charset="0"/>
              </a:rPr>
              <a:t>причирна</a:t>
            </a:r>
            <a:r>
              <a:rPr lang="ru-RU" sz="1600" dirty="0" smtClean="0">
                <a:latin typeface="Cambria" pitchFamily="18" charset="0"/>
              </a:rPr>
              <a:t>)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 recall)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5" name="Рисунок 4" descr="1383983574_fotoalbom_nostalgiya_340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0"/>
            <a:ext cx="3000396" cy="16430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16" y="1428736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UP</a:t>
            </a:r>
            <a:endParaRPr lang="ru-RU" sz="4000" u="sng" dirty="0"/>
          </a:p>
        </p:txBody>
      </p:sp>
      <p:sp>
        <p:nvSpPr>
          <p:cNvPr id="7" name="Rectangle 5"/>
          <p:cNvSpPr txBox="1">
            <a:spLocks/>
          </p:cNvSpPr>
          <p:nvPr/>
        </p:nvSpPr>
        <p:spPr>
          <a:xfrm>
            <a:off x="7286644" y="0"/>
            <a:ext cx="1857356" cy="1571612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care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for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a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child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teaching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him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or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her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how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behave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etc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.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(raise)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8" name="Рисунок 7" descr="14730268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7752" y="0"/>
            <a:ext cx="2331684" cy="15716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15140" y="4214818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/>
              <a:t>ABOUT</a:t>
            </a:r>
            <a:endParaRPr lang="ru-RU" sz="4000" u="sng" dirty="0"/>
          </a:p>
        </p:txBody>
      </p:sp>
      <p:sp>
        <p:nvSpPr>
          <p:cNvPr id="10" name="Rectangle 5"/>
          <p:cNvSpPr txBox="1">
            <a:spLocks/>
          </p:cNvSpPr>
          <p:nvPr/>
        </p:nvSpPr>
        <p:spPr>
          <a:xfrm>
            <a:off x="6072198" y="3571876"/>
            <a:ext cx="3071802" cy="71438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make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something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happen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</a:p>
          <a:p>
            <a:pPr lvl="0" indent="-342900"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(cause </a:t>
            </a:r>
            <a:r>
              <a:rPr lang="en-US" sz="1600" dirty="0" smtClean="0">
                <a:latin typeface="Cambria" pitchFamily="18" charset="0"/>
              </a:rPr>
              <a:t>(</a:t>
            </a:r>
            <a:r>
              <a:rPr lang="ru-RU" sz="1600" dirty="0" smtClean="0">
                <a:latin typeface="Cambria" pitchFamily="18" charset="0"/>
              </a:rPr>
              <a:t>причина)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happen)</a:t>
            </a:r>
          </a:p>
          <a:p>
            <a:pPr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11" name="Рисунок 10" descr="20141027-what-you-think-abo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285992"/>
            <a:ext cx="2536534" cy="12858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57950" y="6000769"/>
            <a:ext cx="13573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smtClean="0"/>
              <a:t>OUT</a:t>
            </a:r>
            <a:endParaRPr lang="ru-RU" sz="4400" u="sng" dirty="0"/>
          </a:p>
        </p:txBody>
      </p:sp>
      <p:sp>
        <p:nvSpPr>
          <p:cNvPr id="13" name="Rectangle 5"/>
          <p:cNvSpPr txBox="1">
            <a:spLocks/>
          </p:cNvSpPr>
          <p:nvPr/>
        </p:nvSpPr>
        <p:spPr>
          <a:xfrm>
            <a:off x="6572232" y="5214950"/>
            <a:ext cx="2571768" cy="1500198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produce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something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;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publish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something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(put on a market)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6088559"/>
            <a:ext cx="785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smtClean="0"/>
              <a:t>IN</a:t>
            </a:r>
            <a:endParaRPr lang="ru-RU" sz="4400" u="sng" dirty="0"/>
          </a:p>
        </p:txBody>
      </p:sp>
      <p:sp>
        <p:nvSpPr>
          <p:cNvPr id="16" name="Rectangle 7"/>
          <p:cNvSpPr txBox="1">
            <a:spLocks/>
          </p:cNvSpPr>
          <p:nvPr/>
        </p:nvSpPr>
        <p:spPr>
          <a:xfrm>
            <a:off x="0" y="5500702"/>
            <a:ext cx="2285984" cy="1357298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make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or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earn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(зарабатывать)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4214818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smtClean="0"/>
              <a:t>ROUND</a:t>
            </a:r>
            <a:endParaRPr lang="ru-RU" sz="4400" u="sng" dirty="0"/>
          </a:p>
        </p:txBody>
      </p:sp>
      <p:sp>
        <p:nvSpPr>
          <p:cNvPr id="19" name="Rectangle 9"/>
          <p:cNvSpPr txBox="1">
            <a:spLocks/>
          </p:cNvSpPr>
          <p:nvPr/>
        </p:nvSpPr>
        <p:spPr>
          <a:xfrm>
            <a:off x="0" y="3500438"/>
            <a:ext cx="3714744" cy="1143008"/>
          </a:xfrm>
          <a:prstGeom prst="rect">
            <a:avLst/>
          </a:prstGeom>
        </p:spPr>
        <p:txBody>
          <a:bodyPr/>
          <a:lstStyle/>
          <a:p>
            <a:pPr lvl="0" indent="-342900"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make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somebody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who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is</a:t>
            </a:r>
            <a:r>
              <a:rPr lang="ru-RU" b="1" dirty="0"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unconscious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(</a:t>
            </a:r>
            <a:r>
              <a:rPr lang="ru-RU" dirty="0" smtClean="0">
                <a:latin typeface="Cambria" pitchFamily="18" charset="0"/>
              </a:rPr>
              <a:t>находящийся без сознания</a:t>
            </a:r>
            <a:r>
              <a:rPr lang="en-US" dirty="0" smtClean="0">
                <a:latin typeface="Cambria" pitchFamily="18" charset="0"/>
              </a:rPr>
              <a:t>)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become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conscious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again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20" name="Picture 10" descr="prichiny_obmorok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14282" y="2143116"/>
            <a:ext cx="2732377" cy="123189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3999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ambria" pitchFamily="18" charset="0"/>
              </a:rPr>
              <a:t>Replace words in red with phrasal verb</a:t>
            </a:r>
            <a:endParaRPr lang="ru-RU" sz="4000" dirty="0">
              <a:latin typeface="Cambria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357298"/>
            <a:ext cx="8858312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war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great changes in living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these stories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recall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any memories?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reason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illness?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raised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his grandmother.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 nearly died of a heart attack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fear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the Internet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created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 changes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Match the two halves of each dialogue</a:t>
            </a:r>
          </a:p>
          <a:p>
            <a:pPr algn="ctr"/>
            <a:endParaRPr lang="ru-RU" sz="4000" dirty="0">
              <a:latin typeface="Cambria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0034" y="2000240"/>
            <a:ext cx="4071966" cy="42148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I borrow your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camera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while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 you let your children go camping on their own?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was  an amazing film about Italy, wasn’t it?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714876" y="1928802"/>
            <a:ext cx="4429124" cy="4225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Yes. It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brought back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memories of my stay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Venice [‘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not? I tried 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them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independent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if you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before weekend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000240"/>
          <a:ext cx="500034" cy="42426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0034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</a:t>
                      </a:r>
                      <a:endParaRPr lang="ru-RU" sz="2800" dirty="0"/>
                    </a:p>
                  </a:txBody>
                  <a:tcPr/>
                </a:tc>
              </a:tr>
              <a:tr h="17145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ru-RU" sz="2800" dirty="0"/>
                    </a:p>
                  </a:txBody>
                  <a:tcPr/>
                </a:tc>
              </a:tr>
              <a:tr h="12422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B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36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Cambria" pitchFamily="18" charset="0"/>
              </a:rPr>
              <a:t>Word formation</a:t>
            </a:r>
            <a:endParaRPr lang="ru-RU" sz="9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" name="Рисунок 2" descr="June21_2010_8232965_LittleMenPushPuzzlePieces_ValeantBiovailMerge1889191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928934"/>
            <a:ext cx="6350000" cy="3721100"/>
          </a:xfrm>
          <a:prstGeom prst="rect">
            <a:avLst/>
          </a:prstGeom>
          <a:ln>
            <a:solidFill>
              <a:srgbClr val="A4D76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positphotos_1058981-Jumping-puppet.jpg"/>
          <p:cNvPicPr>
            <a:picLocks noChangeAspect="1"/>
          </p:cNvPicPr>
          <p:nvPr/>
        </p:nvPicPr>
        <p:blipFill>
          <a:blip r:embed="rId2" cstate="print"/>
          <a:srcRect l="10889" t="6558" r="12730" b="24452"/>
          <a:stretch>
            <a:fillRect/>
          </a:stretch>
        </p:blipFill>
        <p:spPr>
          <a:xfrm>
            <a:off x="5429256" y="2058897"/>
            <a:ext cx="3714744" cy="479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andshake_3-300x300.jpg"/>
          <p:cNvPicPr>
            <a:picLocks noChangeAspect="1"/>
          </p:cNvPicPr>
          <p:nvPr/>
        </p:nvPicPr>
        <p:blipFill>
          <a:blip r:embed="rId3" cstate="print"/>
          <a:srcRect l="7246"/>
          <a:stretch>
            <a:fillRect/>
          </a:stretch>
        </p:blipFill>
        <p:spPr>
          <a:xfrm>
            <a:off x="0" y="2082816"/>
            <a:ext cx="5500694" cy="477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7146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ambria" pitchFamily="18" charset="0"/>
              </a:rPr>
              <a:t>Noun</a:t>
            </a:r>
          </a:p>
          <a:p>
            <a:r>
              <a:rPr lang="en-US" sz="6600" dirty="0" smtClean="0">
                <a:latin typeface="Cambria" pitchFamily="18" charset="0"/>
              </a:rPr>
              <a:t>Adj.</a:t>
            </a:r>
            <a:endParaRPr lang="ru-RU" sz="6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14290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mbria" pitchFamily="18" charset="0"/>
              </a:rPr>
              <a:t>+</a:t>
            </a:r>
            <a:endParaRPr lang="ru-RU" sz="8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357166"/>
            <a:ext cx="492922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-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ise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/-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ize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285728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mbria" pitchFamily="18" charset="0"/>
              </a:rPr>
              <a:t>=</a:t>
            </a:r>
            <a:endParaRPr lang="ru-RU" sz="8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428604"/>
            <a:ext cx="2071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ambria" pitchFamily="18" charset="0"/>
              </a:rPr>
              <a:t>Verb</a:t>
            </a:r>
            <a:endParaRPr lang="ru-RU" sz="6600" dirty="0"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1071570" cy="78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Cambria" pitchFamily="18" charset="0"/>
              </a:rPr>
              <a:t>at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5715016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 pitchFamily="18" charset="0"/>
              </a:rPr>
              <a:t>at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286124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Cambria" pitchFamily="18" charset="0"/>
              </a:rPr>
              <a:t>in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4643446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 pitchFamily="18" charset="0"/>
              </a:rPr>
              <a:t>in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928802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 pitchFamily="18" charset="0"/>
              </a:rPr>
              <a:t>at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642918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 pitchFamily="18" charset="0"/>
              </a:rPr>
              <a:t>…the </a:t>
            </a:r>
            <a:r>
              <a:rPr lang="en-US" sz="4400" b="1" dirty="0" smtClean="0">
                <a:latin typeface="Cambria" pitchFamily="18" charset="0"/>
              </a:rPr>
              <a:t>age of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1928802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 pitchFamily="18" charset="0"/>
              </a:rPr>
              <a:t>…the </a:t>
            </a:r>
            <a:r>
              <a:rPr lang="en-US" sz="4400" b="1" dirty="0" smtClean="0">
                <a:latin typeface="Cambria" pitchFamily="18" charset="0"/>
              </a:rPr>
              <a:t>end of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3286124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Cambria" pitchFamily="18" charset="0"/>
              </a:rPr>
              <a:t>…charge of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4643446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 pitchFamily="18" charset="0"/>
              </a:rPr>
              <a:t>career…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5715016"/>
            <a:ext cx="5500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mbria" pitchFamily="18" charset="0"/>
              </a:rPr>
              <a:t>… the </a:t>
            </a:r>
            <a:r>
              <a:rPr lang="en-US" sz="4400" b="1" dirty="0" smtClean="0">
                <a:latin typeface="Cambria" pitchFamily="18" charset="0"/>
              </a:rPr>
              <a:t>beginning </a:t>
            </a:r>
            <a:r>
              <a:rPr lang="en-US" sz="4400" b="1" dirty="0" smtClean="0">
                <a:latin typeface="Cambria" pitchFamily="18" charset="0"/>
              </a:rPr>
              <a:t>of</a:t>
            </a:r>
            <a:endParaRPr lang="ru-RU" sz="4400" dirty="0" smtClean="0"/>
          </a:p>
          <a:p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Cambria" pitchFamily="18" charset="0"/>
              </a:rPr>
              <a:t>PREPOSITIONS         at</a:t>
            </a:r>
            <a:r>
              <a:rPr lang="en-US" sz="4400" dirty="0" smtClean="0">
                <a:solidFill>
                  <a:srgbClr val="FF0000"/>
                </a:solidFill>
                <a:latin typeface="Cambria" pitchFamily="18" charset="0"/>
              </a:rPr>
              <a:t>, in, under</a:t>
            </a:r>
            <a:endParaRPr lang="ru-RU" sz="44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142984"/>
            <a:ext cx="878687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1) He </a:t>
            </a:r>
            <a:r>
              <a:rPr lang="en-US" sz="2800" dirty="0" smtClean="0">
                <a:latin typeface="Cambria" pitchFamily="18" charset="0"/>
              </a:rPr>
              <a:t>left school </a:t>
            </a:r>
            <a:r>
              <a:rPr lang="en-US" sz="2800" dirty="0" smtClean="0">
                <a:latin typeface="Cambria" pitchFamily="18" charset="0"/>
              </a:rPr>
              <a:t>seven </a:t>
            </a:r>
            <a:r>
              <a:rPr lang="en-US" sz="2800" u="sng" dirty="0" smtClean="0">
                <a:latin typeface="Cambria" pitchFamily="18" charset="0"/>
              </a:rPr>
              <a:t>                                   </a:t>
            </a:r>
            <a:r>
              <a:rPr lang="en-US" sz="2800" dirty="0" smtClean="0">
                <a:latin typeface="Cambria" pitchFamily="18" charset="0"/>
              </a:rPr>
              <a:t>because </a:t>
            </a:r>
            <a:r>
              <a:rPr lang="en-US" sz="2800" dirty="0" smtClean="0">
                <a:latin typeface="Cambria" pitchFamily="18" charset="0"/>
              </a:rPr>
              <a:t>he couldn't learn ... pressure</a:t>
            </a:r>
            <a:r>
              <a:rPr lang="en-US" sz="2800" dirty="0" smtClean="0">
                <a:latin typeface="Cambria" pitchFamily="18" charset="0"/>
              </a:rPr>
              <a:t>.</a:t>
            </a:r>
            <a:r>
              <a:rPr lang="en-US" sz="2800" dirty="0" smtClean="0">
                <a:latin typeface="Cambria" pitchFamily="18" charset="0"/>
              </a:rPr>
              <a:t> 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 A </a:t>
            </a:r>
            <a:r>
              <a:rPr lang="en-US" sz="2800" dirty="0" smtClean="0">
                <a:latin typeface="Cambria" pitchFamily="18" charset="0"/>
              </a:rPr>
              <a:t>Thomas </a:t>
            </a:r>
            <a:r>
              <a:rPr lang="en-US" sz="2800" dirty="0" smtClean="0">
                <a:latin typeface="Cambria" pitchFamily="18" charset="0"/>
              </a:rPr>
              <a:t>Edison                                          В </a:t>
            </a:r>
            <a:r>
              <a:rPr lang="en-US" sz="2800" dirty="0" smtClean="0">
                <a:latin typeface="Cambria" pitchFamily="18" charset="0"/>
              </a:rPr>
              <a:t>Isaac Newton </a:t>
            </a:r>
            <a:endParaRPr lang="en-US" sz="2800" dirty="0" smtClean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itchFamily="18" charset="0"/>
              </a:rPr>
              <a:t>DO THE QUIZ</a:t>
            </a:r>
            <a:endParaRPr lang="ru-RU" sz="40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786058"/>
            <a:ext cx="878687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2) </a:t>
            </a:r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</a:rPr>
              <a:t>                                         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his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career, he worked as a professor at the Boston School for the Deaf. 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A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Alexander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Graham Bell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                         В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Charles Darwin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429132"/>
            <a:ext cx="87868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3)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In 1448, he was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</a:rPr>
              <a:t>                            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his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own printing shop. 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A Johannes Gutenberg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                       В 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</a:rPr>
              <a:t>Miguel de Cervantes 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643578"/>
            <a:ext cx="878687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4) </a:t>
            </a:r>
            <a:r>
              <a:rPr lang="en-US" sz="2800" dirty="0" smtClean="0">
                <a:latin typeface="Cambria" pitchFamily="18" charset="0"/>
              </a:rPr>
              <a:t>He started his </a:t>
            </a:r>
            <a:r>
              <a:rPr lang="en-US" sz="2800" u="sng" dirty="0" smtClean="0">
                <a:latin typeface="Cambria" pitchFamily="18" charset="0"/>
              </a:rPr>
              <a:t>                       </a:t>
            </a:r>
            <a:r>
              <a:rPr lang="en-US" sz="2800" dirty="0" smtClean="0">
                <a:latin typeface="Cambria" pitchFamily="18" charset="0"/>
              </a:rPr>
              <a:t>politics </a:t>
            </a:r>
            <a:r>
              <a:rPr lang="en-US" sz="2800" u="sng" dirty="0" smtClean="0">
                <a:latin typeface="Cambria" pitchFamily="18" charset="0"/>
              </a:rPr>
              <a:t>                           </a:t>
            </a:r>
            <a:r>
              <a:rPr lang="en-US" sz="2800" dirty="0" smtClean="0">
                <a:latin typeface="Cambria" pitchFamily="18" charset="0"/>
              </a:rPr>
              <a:t>1951</a:t>
            </a:r>
            <a:r>
              <a:rPr lang="en-US" sz="2800" dirty="0" smtClean="0">
                <a:latin typeface="Cambria" pitchFamily="18" charset="0"/>
              </a:rPr>
              <a:t>.</a:t>
            </a:r>
          </a:p>
          <a:p>
            <a:r>
              <a:rPr lang="en-US" sz="2800" dirty="0" smtClean="0">
                <a:latin typeface="Cambria" pitchFamily="18" charset="0"/>
              </a:rPr>
              <a:t> A Abraham Lincoln </a:t>
            </a:r>
            <a:r>
              <a:rPr lang="en-US" sz="2800" dirty="0" smtClean="0">
                <a:latin typeface="Cambria" pitchFamily="18" charset="0"/>
              </a:rPr>
              <a:t>                                    В </a:t>
            </a:r>
            <a:r>
              <a:rPr lang="en-US" sz="2800" dirty="0" smtClean="0">
                <a:latin typeface="Cambria" pitchFamily="18" charset="0"/>
              </a:rPr>
              <a:t>John F </a:t>
            </a:r>
            <a:r>
              <a:rPr lang="en-US" sz="2800" dirty="0" smtClean="0">
                <a:latin typeface="Cambria" pitchFamily="18" charset="0"/>
              </a:rPr>
              <a:t>Kennedy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1142984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at the age of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00024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A Thomas Edison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78605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At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latin typeface="Cambria" pitchFamily="18" charset="0"/>
              </a:rPr>
              <a:t>the beginning of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364331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В Charles Darwin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442913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ambria" pitchFamily="18" charset="0"/>
              </a:rPr>
              <a:t>in charge of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485776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A Johannes Gutenberg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557214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career in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8" y="564357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at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latin typeface="Cambria" pitchFamily="18" charset="0"/>
              </a:rPr>
              <a:t>the end of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607220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В John F Kennedy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2000241"/>
            <a:ext cx="9001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Today we have learned…</a:t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Now I can realize that…..</a:t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I can compare ….</a:t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To my mind I can better understand that….</a:t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It is clear for me now that:</a:t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We should read texts better/ understand that people‘s idea’s can differ </a:t>
            </a:r>
            <a:endParaRPr lang="ru-RU" sz="2800" dirty="0" smtClean="0">
              <a:latin typeface="Cambria" pitchFamily="18" charset="0"/>
            </a:endParaRPr>
          </a:p>
          <a:p>
            <a:r>
              <a:rPr lang="en-US" sz="2800" b="1" dirty="0" smtClean="0">
                <a:latin typeface="Cambria" pitchFamily="18" charset="0"/>
              </a:rPr>
              <a:t>Now I can realize that you should not be irritated when you hear another idea, different from yours…</a:t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I am glad that I can…..</a:t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Now I know</a:t>
            </a:r>
            <a:r>
              <a:rPr lang="en-US" sz="2800" b="1" dirty="0" smtClean="0">
                <a:latin typeface="Cambria" pitchFamily="18" charset="0"/>
              </a:rPr>
              <a:t>…..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4" name="Рисунок 3" descr="hello_html_5f7c3d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6949942" cy="207170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ver-memorize-something-that-you-can-look-up-quote-1.jpg"/>
          <p:cNvPicPr>
            <a:picLocks noChangeAspect="1"/>
          </p:cNvPicPr>
          <p:nvPr/>
        </p:nvPicPr>
        <p:blipFill>
          <a:blip r:embed="rId2" cstate="print"/>
          <a:srcRect l="3582" t="2776" r="3270" b="2822"/>
          <a:stretch>
            <a:fillRect/>
          </a:stretch>
        </p:blipFill>
        <p:spPr>
          <a:xfrm>
            <a:off x="0" y="0"/>
            <a:ext cx="3357554" cy="4207703"/>
          </a:xfrm>
          <a:prstGeom prst="rect">
            <a:avLst/>
          </a:prstGeom>
        </p:spPr>
      </p:pic>
      <p:pic>
        <p:nvPicPr>
          <p:cNvPr id="4" name="Рисунок 3" descr="characterize_1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t="10714" b="30357"/>
          <a:stretch>
            <a:fillRect/>
          </a:stretch>
        </p:blipFill>
        <p:spPr>
          <a:xfrm>
            <a:off x="2500298" y="4286256"/>
            <a:ext cx="4121685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ts-never-too-late-to-apologize-its-never-too-late-to-say-im-sorry-quot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"/>
            <a:ext cx="3571868" cy="420970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357166"/>
            <a:ext cx="7772400" cy="13573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Phrasal verb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BRING</a:t>
            </a:r>
            <a:endParaRPr kumimoji="0" lang="ru-RU" sz="6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Рисунок 2" descr="to car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3783469" cy="411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14942" y="2500306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Bring - </a:t>
            </a:r>
            <a:r>
              <a:rPr lang="en-US" sz="3600" dirty="0" smtClean="0">
                <a:latin typeface="Cambria" pitchFamily="18" charset="0"/>
              </a:rPr>
              <a:t>|</a:t>
            </a:r>
            <a:r>
              <a:rPr lang="en-US" sz="3600" dirty="0" err="1" smtClean="0">
                <a:latin typeface="Cambria" pitchFamily="18" charset="0"/>
              </a:rPr>
              <a:t>brɪŋ</a:t>
            </a:r>
            <a:r>
              <a:rPr lang="en-US" sz="3600" dirty="0" smtClean="0">
                <a:latin typeface="Cambria" pitchFamily="18" charset="0"/>
              </a:rPr>
              <a:t>|</a:t>
            </a:r>
          </a:p>
          <a:p>
            <a:endParaRPr lang="en-US" sz="3600" b="1" dirty="0" smtClean="0">
              <a:latin typeface="Cambria" pitchFamily="18" charset="0"/>
            </a:endParaRPr>
          </a:p>
          <a:p>
            <a:r>
              <a:rPr lang="en-US" sz="3600" dirty="0" smtClean="0">
                <a:latin typeface="Cambria" pitchFamily="18" charset="0"/>
              </a:rPr>
              <a:t>irregular verb:</a:t>
            </a:r>
          </a:p>
          <a:p>
            <a:endParaRPr lang="en-US" sz="3600" dirty="0" smtClean="0">
              <a:latin typeface="Cambria" pitchFamily="18" charset="0"/>
            </a:endParaRPr>
          </a:p>
          <a:p>
            <a:r>
              <a:rPr lang="en-US" sz="3600" dirty="0" err="1" smtClean="0">
                <a:latin typeface="Cambria" pitchFamily="18" charset="0"/>
              </a:rPr>
              <a:t>p.t</a:t>
            </a:r>
            <a:r>
              <a:rPr lang="en-US" sz="3600" dirty="0" smtClean="0">
                <a:latin typeface="Cambria" pitchFamily="18" charset="0"/>
              </a:rPr>
              <a:t>. — brought  p.p. — brought</a:t>
            </a:r>
            <a:endParaRPr lang="ru-RU" sz="3600" dirty="0">
              <a:latin typeface="Cambr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/>
          </p:cNvSpPr>
          <p:nvPr/>
        </p:nvSpPr>
        <p:spPr>
          <a:xfrm>
            <a:off x="500034" y="1643050"/>
            <a:ext cx="178595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357166"/>
            <a:ext cx="571504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bring</a:t>
            </a:r>
            <a:r>
              <a:rPr lang="ru-RU" sz="7200" b="1" dirty="0" smtClean="0"/>
              <a:t> </a:t>
            </a:r>
            <a:r>
              <a:rPr lang="en-US" sz="7200" b="1" dirty="0" smtClean="0">
                <a:solidFill>
                  <a:schemeClr val="tx1"/>
                </a:solidFill>
              </a:rPr>
              <a:t>back</a:t>
            </a:r>
            <a:r>
              <a:rPr lang="en-US" sz="7200" b="1" dirty="0" smtClean="0"/>
              <a:t> </a:t>
            </a:r>
            <a:endParaRPr lang="ru-RU" sz="7200" b="1" dirty="0"/>
          </a:p>
        </p:txBody>
      </p:sp>
      <p:sp>
        <p:nvSpPr>
          <p:cNvPr id="4" name="Rectangle 8"/>
          <p:cNvSpPr txBox="1">
            <a:spLocks/>
          </p:cNvSpPr>
          <p:nvPr/>
        </p:nvSpPr>
        <p:spPr>
          <a:xfrm>
            <a:off x="214282" y="2071678"/>
            <a:ext cx="5143536" cy="4786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make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somebody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remember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something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or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think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about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it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again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cause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(причина)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recall)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The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photographs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brought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back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many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pleasant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memories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</a:p>
        </p:txBody>
      </p:sp>
      <p:pic>
        <p:nvPicPr>
          <p:cNvPr id="5" name="Рисунок 4" descr="1383983574_fotoalbom_nostalgiya_340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8874" y="1785926"/>
            <a:ext cx="457512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73026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84545" y="2071678"/>
            <a:ext cx="4259455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5"/>
          <p:cNvSpPr txBox="1">
            <a:spLocks/>
          </p:cNvSpPr>
          <p:nvPr/>
        </p:nvSpPr>
        <p:spPr>
          <a:xfrm>
            <a:off x="214282" y="2214554"/>
            <a:ext cx="4929222" cy="3000396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care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for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a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child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teaching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him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or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her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how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behave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etc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(raise)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She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brought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up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five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children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44" y="357166"/>
            <a:ext cx="571504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bring</a:t>
            </a:r>
            <a:r>
              <a:rPr lang="ru-RU" sz="7200" b="1" dirty="0" smtClean="0"/>
              <a:t> </a:t>
            </a:r>
            <a:r>
              <a:rPr lang="en-US" sz="7200" b="1" dirty="0" smtClean="0"/>
              <a:t>up </a:t>
            </a:r>
            <a:endParaRPr lang="ru-RU" sz="72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/>
          </p:cNvSpPr>
          <p:nvPr/>
        </p:nvSpPr>
        <p:spPr>
          <a:xfrm>
            <a:off x="214282" y="1928802"/>
            <a:ext cx="4214842" cy="3714776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make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something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happen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</a:p>
          <a:p>
            <a:pPr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cause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причина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 happen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)</a:t>
            </a:r>
          </a:p>
          <a:p>
            <a:pPr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en-US" sz="3200" b="1" i="1" dirty="0" smtClean="0"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i="1" dirty="0" smtClean="0">
                <a:latin typeface="Cambria" pitchFamily="18" charset="0"/>
              </a:rPr>
              <a:t>What you think about and talk about, you </a:t>
            </a:r>
            <a:r>
              <a:rPr lang="en-US" sz="3200" b="1" i="1" dirty="0" smtClean="0">
                <a:solidFill>
                  <a:srgbClr val="FF0000"/>
                </a:solidFill>
                <a:latin typeface="Cambria" pitchFamily="18" charset="0"/>
              </a:rPr>
              <a:t>bring about</a:t>
            </a:r>
            <a:r>
              <a:rPr lang="en-US" sz="3200" b="1" i="1" dirty="0" smtClean="0">
                <a:latin typeface="Cambria" pitchFamily="18" charset="0"/>
              </a:rPr>
              <a:t>!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11" name="Рисунок 10" descr="20141027-what-you-think-ab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9006" y="2285992"/>
            <a:ext cx="4624994" cy="26387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2844" y="357166"/>
            <a:ext cx="571504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bring</a:t>
            </a:r>
            <a:r>
              <a:rPr lang="ru-RU" sz="7200" b="1" dirty="0" smtClean="0"/>
              <a:t> </a:t>
            </a:r>
            <a:r>
              <a:rPr lang="en-US" sz="7200" b="1" dirty="0" smtClean="0">
                <a:solidFill>
                  <a:schemeClr val="tx1"/>
                </a:solidFill>
              </a:rPr>
              <a:t>about</a:t>
            </a:r>
            <a:r>
              <a:rPr lang="en-US" sz="7200" b="1" dirty="0" smtClean="0"/>
              <a:t> </a:t>
            </a:r>
            <a:endParaRPr lang="ru-RU" sz="72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639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9" y="2285991"/>
            <a:ext cx="4357686" cy="3050427"/>
          </a:xfrm>
          <a:prstGeom prst="rect">
            <a:avLst/>
          </a:prstGeom>
        </p:spPr>
      </p:pic>
      <p:sp>
        <p:nvSpPr>
          <p:cNvPr id="13" name="Rectangle 5"/>
          <p:cNvSpPr txBox="1">
            <a:spLocks/>
          </p:cNvSpPr>
          <p:nvPr/>
        </p:nvSpPr>
        <p:spPr>
          <a:xfrm>
            <a:off x="214282" y="2000240"/>
            <a:ext cx="4500594" cy="4143404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produce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something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;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publish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something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(put on a market)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They started to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bring out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magazines for women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357166"/>
            <a:ext cx="571504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bring</a:t>
            </a:r>
            <a:r>
              <a:rPr lang="ru-RU" sz="7200" b="1" dirty="0" smtClean="0"/>
              <a:t> </a:t>
            </a:r>
            <a:r>
              <a:rPr lang="en-US" sz="7200" b="1" dirty="0" smtClean="0">
                <a:solidFill>
                  <a:schemeClr val="tx1"/>
                </a:solidFill>
              </a:rPr>
              <a:t>out</a:t>
            </a:r>
            <a:r>
              <a:rPr lang="en-US" sz="7200" b="1" dirty="0" smtClean="0"/>
              <a:t> </a:t>
            </a:r>
            <a:endParaRPr lang="ru-RU" sz="72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ак-быстро-заработать-много-денег-без-вложений.jpg"/>
          <p:cNvPicPr>
            <a:picLocks noChangeAspect="1"/>
          </p:cNvPicPr>
          <p:nvPr/>
        </p:nvPicPr>
        <p:blipFill>
          <a:blip r:embed="rId3" cstate="print"/>
          <a:srcRect l="8571"/>
          <a:stretch>
            <a:fillRect/>
          </a:stretch>
        </p:blipFill>
        <p:spPr>
          <a:xfrm>
            <a:off x="4572000" y="1980160"/>
            <a:ext cx="4572000" cy="3000374"/>
          </a:xfrm>
          <a:prstGeom prst="rect">
            <a:avLst/>
          </a:prstGeom>
        </p:spPr>
      </p:pic>
      <p:sp>
        <p:nvSpPr>
          <p:cNvPr id="16" name="Rectangle 7"/>
          <p:cNvSpPr txBox="1">
            <a:spLocks/>
          </p:cNvSpPr>
          <p:nvPr/>
        </p:nvSpPr>
        <p:spPr>
          <a:xfrm>
            <a:off x="214282" y="2143116"/>
            <a:ext cx="4214842" cy="2643206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make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or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earn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money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How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much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does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he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bring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in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now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?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44" y="357166"/>
            <a:ext cx="571504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bring</a:t>
            </a:r>
            <a:r>
              <a:rPr lang="ru-RU" sz="7200" b="1" dirty="0" smtClean="0"/>
              <a:t> </a:t>
            </a:r>
            <a:r>
              <a:rPr lang="en-US" sz="7200" b="1" dirty="0" smtClean="0">
                <a:solidFill>
                  <a:schemeClr val="tx1"/>
                </a:solidFill>
              </a:rPr>
              <a:t>in</a:t>
            </a:r>
            <a:r>
              <a:rPr lang="en-US" sz="7200" b="1" dirty="0" smtClean="0"/>
              <a:t> </a:t>
            </a:r>
            <a:endParaRPr lang="ru-RU" sz="72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 txBox="1">
            <a:spLocks/>
          </p:cNvSpPr>
          <p:nvPr/>
        </p:nvSpPr>
        <p:spPr>
          <a:xfrm>
            <a:off x="142844" y="1857364"/>
            <a:ext cx="4286280" cy="4500594"/>
          </a:xfrm>
          <a:prstGeom prst="rect">
            <a:avLst/>
          </a:prstGeom>
        </p:spPr>
        <p:txBody>
          <a:bodyPr/>
          <a:lstStyle/>
          <a:p>
            <a:pPr lvl="0" indent="-342900"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to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make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somebody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who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is</a:t>
            </a:r>
            <a:r>
              <a:rPr lang="ru-RU" sz="3200" b="1" dirty="0"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unconscious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(</a:t>
            </a:r>
            <a:r>
              <a:rPr lang="ru-RU" sz="2400" dirty="0" smtClean="0">
                <a:latin typeface="Cambria" pitchFamily="18" charset="0"/>
              </a:rPr>
              <a:t>находящийся без </a:t>
            </a:r>
            <a:r>
              <a:rPr lang="ru-RU" sz="2400" dirty="0" smtClean="0">
                <a:latin typeface="Cambria" pitchFamily="18" charset="0"/>
              </a:rPr>
              <a:t>сознания</a:t>
            </a:r>
            <a:r>
              <a:rPr lang="en-US" sz="2400" dirty="0" smtClean="0">
                <a:latin typeface="Cambria" pitchFamily="18" charset="0"/>
              </a:rPr>
              <a:t>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become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conscious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again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We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bring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him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itchFamily="18" charset="0"/>
              </a:rPr>
              <a:t>round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by using some cold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water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20" name="Picture 10" descr="prichiny_obmoro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90449" y="2071678"/>
            <a:ext cx="4753551" cy="3286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357166"/>
            <a:ext cx="571504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bring</a:t>
            </a:r>
            <a:r>
              <a:rPr lang="ru-RU" sz="7200" b="1" dirty="0" smtClean="0"/>
              <a:t> </a:t>
            </a:r>
            <a:r>
              <a:rPr lang="en-US" sz="7200" b="1" dirty="0" smtClean="0">
                <a:solidFill>
                  <a:schemeClr val="tx1"/>
                </a:solidFill>
              </a:rPr>
              <a:t>round</a:t>
            </a:r>
            <a:r>
              <a:rPr lang="en-US" sz="7200" b="1" dirty="0" smtClean="0"/>
              <a:t> </a:t>
            </a:r>
            <a:endParaRPr lang="ru-RU" sz="72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532</Words>
  <Application>Microsoft Office PowerPoint</Application>
  <PresentationFormat>Экран (4:3)</PresentationFormat>
  <Paragraphs>104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60</cp:revision>
  <dcterms:created xsi:type="dcterms:W3CDTF">2016-11-16T05:55:33Z</dcterms:created>
  <dcterms:modified xsi:type="dcterms:W3CDTF">2016-11-17T06:19:49Z</dcterms:modified>
</cp:coreProperties>
</file>