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3" r:id="rId13"/>
    <p:sldId id="272" r:id="rId14"/>
    <p:sldId id="274" r:id="rId15"/>
    <p:sldId id="275" r:id="rId16"/>
    <p:sldId id="269" r:id="rId17"/>
    <p:sldId id="278" r:id="rId18"/>
    <p:sldId id="280" r:id="rId19"/>
    <p:sldId id="285" r:id="rId20"/>
    <p:sldId id="286" r:id="rId21"/>
    <p:sldId id="277" r:id="rId22"/>
    <p:sldId id="291" r:id="rId23"/>
    <p:sldId id="292" r:id="rId24"/>
    <p:sldId id="284" r:id="rId25"/>
    <p:sldId id="276" r:id="rId26"/>
    <p:sldId id="290" r:id="rId27"/>
    <p:sldId id="279" r:id="rId28"/>
    <p:sldId id="293" r:id="rId29"/>
    <p:sldId id="287" r:id="rId30"/>
    <p:sldId id="288" r:id="rId31"/>
    <p:sldId id="289" r:id="rId32"/>
    <p:sldId id="29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71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6BCBFA-F226-48B6-A487-A2577D3D157C}" type="datetimeFigureOut">
              <a:rPr lang="ru-RU" smtClean="0"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900B1-AB8C-4F47-B94F-75F6C9520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9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373216"/>
            <a:ext cx="3168352" cy="1331080"/>
          </a:xfrm>
          <a:prstGeom prst="rect">
            <a:avLst/>
          </a:prstGeom>
          <a:noFill/>
        </p:spPr>
      </p:pic>
      <p:pic>
        <p:nvPicPr>
          <p:cNvPr id="19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373216"/>
            <a:ext cx="3168352" cy="1331080"/>
          </a:xfrm>
          <a:prstGeom prst="rect">
            <a:avLst/>
          </a:prstGeom>
          <a:noFill/>
        </p:spPr>
      </p:pic>
      <p:pic>
        <p:nvPicPr>
          <p:cNvPr id="20" name="Picture 7" descr="http://s43.radikal.ru/i102/0901/35/72544a67e659.jpg"/>
          <p:cNvPicPr>
            <a:picLocks noChangeAspect="1" noChangeArrowheads="1"/>
          </p:cNvPicPr>
          <p:nvPr userDrawn="1"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373216"/>
            <a:ext cx="3168352" cy="1331080"/>
          </a:xfrm>
          <a:prstGeom prst="rect">
            <a:avLst/>
          </a:prstGeom>
          <a:noFill/>
        </p:spPr>
      </p:pic>
      <p:pic>
        <p:nvPicPr>
          <p:cNvPr id="13321" name="Picture 9" descr="http://img-fotki.yandex.ru/get/5804/svetlera.73/0_51a0d_ac1c6dd1_XL.jp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5085184"/>
            <a:ext cx="922731" cy="1423497"/>
          </a:xfrm>
          <a:prstGeom prst="rect">
            <a:avLst/>
          </a:prstGeom>
          <a:noFill/>
        </p:spPr>
      </p:pic>
      <p:pic>
        <p:nvPicPr>
          <p:cNvPr id="13323" name="Picture 11" descr="http://img-fotki.yandex.ru/get/4808/svetlera.73/0_519f5_f10280ea_XS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00392" y="116632"/>
            <a:ext cx="952500" cy="942976"/>
          </a:xfrm>
          <a:prstGeom prst="rect">
            <a:avLst/>
          </a:prstGeom>
          <a:noFill/>
        </p:spPr>
      </p:pic>
      <p:pic>
        <p:nvPicPr>
          <p:cNvPr id="25" name="Picture 9" descr="http://img-fotki.yandex.ru/get/5804/svetlera.73/0_51a0d_ac1c6dd1_XL.jp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5085184"/>
            <a:ext cx="922731" cy="142349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package" Target="../embeddings/_________Microsoft_Word1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72208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Муниципальное автономное образовательное учреждение     Детский сад Зёрнышко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244827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ПРОЕКТНАЯ ДЕЯТЕЛЬНОСТЬ С ДЕТЬМИ И РОДИТЕЛЯМИ  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Огородик  на окне «</a:t>
            </a:r>
            <a:r>
              <a:rPr lang="ru-RU" sz="2800" b="1" dirty="0" err="1" smtClean="0">
                <a:solidFill>
                  <a:srgbClr val="002060"/>
                </a:solidFill>
              </a:rPr>
              <a:t>Ромашкино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Старшая группа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Воспитатель: Вагина Татьяна Ивановна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144711"/>
                </a:solidFill>
              </a:rPr>
              <a:t>ПОДГОТОВИТЕЛЬНЫЙ ЭТАП</a:t>
            </a:r>
            <a:br>
              <a:rPr lang="ru-RU" sz="4000" b="1" dirty="0">
                <a:solidFill>
                  <a:srgbClr val="144711"/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Подбор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материала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для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продуктивной деятельности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013" y="2060848"/>
            <a:ext cx="3379787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060848"/>
            <a:ext cx="3524250" cy="3168352"/>
          </a:xfrm>
        </p:spPr>
      </p:pic>
    </p:spTree>
    <p:extLst>
      <p:ext uri="{BB962C8B-B14F-4D97-AF65-F5344CB8AC3E}">
        <p14:creationId xmlns:p14="http://schemas.microsoft.com/office/powerpoint/2010/main" val="11114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144711"/>
                </a:solidFill>
              </a:rPr>
              <a:t>ОСНОВНОЙ ЭТАП</a:t>
            </a:r>
            <a:endParaRPr lang="ru-RU" sz="4000" b="1" dirty="0">
              <a:solidFill>
                <a:srgbClr val="14471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175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144711"/>
                </a:solidFill>
              </a:rPr>
              <a:t>ОСНОВНОЙ ЭТАП</a:t>
            </a:r>
            <a:br>
              <a:rPr lang="ru-RU" sz="4000" b="1" dirty="0" smtClean="0">
                <a:solidFill>
                  <a:srgbClr val="144711"/>
                </a:solidFill>
              </a:rPr>
            </a:b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аучивание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закличек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игоровых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песенок,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потешек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(«Дождик, дождик, пуще», «Солнышко, покажись» и др.)</a:t>
            </a:r>
            <a:endParaRPr lang="ru-RU" sz="2400" b="1" dirty="0">
              <a:solidFill>
                <a:srgbClr val="14471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132856"/>
            <a:ext cx="3384376" cy="31683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132855"/>
            <a:ext cx="3527375" cy="3168353"/>
          </a:xfrm>
        </p:spPr>
      </p:pic>
    </p:spTree>
    <p:extLst>
      <p:ext uri="{BB962C8B-B14F-4D97-AF65-F5344CB8AC3E}">
        <p14:creationId xmlns:p14="http://schemas.microsoft.com/office/powerpoint/2010/main" val="35866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9817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144711"/>
                </a:solidFill>
              </a:rPr>
              <a:t>ОСНОВНОЙ ЭТАП</a:t>
            </a:r>
            <a:r>
              <a:rPr lang="ru-RU" sz="4000" b="1" dirty="0" smtClean="0">
                <a:solidFill>
                  <a:srgbClr val="144711"/>
                </a:solidFill>
              </a:rPr>
              <a:t/>
            </a:r>
            <a:br>
              <a:rPr lang="ru-RU" sz="4000" b="1" dirty="0" smtClean="0">
                <a:solidFill>
                  <a:srgbClr val="144711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ПОСАДКА ЛУКА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Мы ребята, хороши. Любим мы трудиться.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Вот посадим лук, будем им гордиться.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68587"/>
            <a:ext cx="3820616" cy="3456384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3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144711"/>
                </a:solidFill>
              </a:rPr>
              <a:t>ОСНОВНОЙ ЭТАП</a:t>
            </a:r>
            <a:r>
              <a:rPr lang="ru-RU" sz="4000" b="1" dirty="0" smtClean="0">
                <a:solidFill>
                  <a:srgbClr val="144711"/>
                </a:solidFill>
              </a:rPr>
              <a:t/>
            </a:r>
            <a:br>
              <a:rPr lang="ru-RU" sz="4000" b="1" dirty="0" smtClean="0">
                <a:solidFill>
                  <a:srgbClr val="144711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ПОСАДКА ЛУКА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Н</a:t>
            </a:r>
            <a:r>
              <a:rPr lang="ru-RU" sz="2800" b="1" i="1" dirty="0" smtClean="0">
                <a:solidFill>
                  <a:srgbClr val="FF0000"/>
                </a:solidFill>
              </a:rPr>
              <a:t>аши руки не ленивы, очень мы трудолюбивы.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7606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144711"/>
                </a:solidFill>
              </a:rPr>
              <a:t>ОСНОВНОЙ ЭТАП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ПОСАДКА ЛУКА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628800"/>
            <a:ext cx="3240360" cy="374441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Витамины круглый год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Очень нам необходимы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Чтобы нам не болеть гриппом и ангиной.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99" y="1628800"/>
            <a:ext cx="4038600" cy="3460824"/>
          </a:xfrm>
        </p:spPr>
      </p:pic>
    </p:spTree>
    <p:extLst>
      <p:ext uri="{BB962C8B-B14F-4D97-AF65-F5344CB8AC3E}">
        <p14:creationId xmlns:p14="http://schemas.microsoft.com/office/powerpoint/2010/main" val="3656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144711"/>
                </a:solidFill>
              </a:rPr>
              <a:t>ОСНОВНОЙ ЭТАП</a:t>
            </a:r>
            <a:br>
              <a:rPr lang="ru-RU" sz="3600" b="1" dirty="0" smtClean="0">
                <a:solidFill>
                  <a:srgbClr val="144711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РАБОТА С РОДИТЕЛЯМИ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864095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Дидактическая игра «Прищепки»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564904"/>
            <a:ext cx="3453780" cy="288031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56792"/>
            <a:ext cx="4041775" cy="720079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Дидактическая игра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«Один – много»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564905"/>
            <a:ext cx="3743399" cy="2880320"/>
          </a:xfrm>
        </p:spPr>
      </p:pic>
    </p:spTree>
    <p:extLst>
      <p:ext uri="{BB962C8B-B14F-4D97-AF65-F5344CB8AC3E}">
        <p14:creationId xmlns:p14="http://schemas.microsoft.com/office/powerpoint/2010/main" val="9789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8000"/>
                </a:solidFill>
              </a:rPr>
              <a:t>ОСНОВНОЙ 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НАБЛЮДЕНИЕ И УХОД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5778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Наши руки не ленивы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Очень мы трудолюбивы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Подрастай, лучок, скорей наливайся, зеленей!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0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250703" cy="79208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144711"/>
                </a:solidFill>
              </a:rPr>
              <a:t>ОСНОВНОЙ 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008000"/>
                </a:solidFill>
              </a:rPr>
              <a:t>НАБЛЮДЕНИЕ И УХОД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435101"/>
            <a:ext cx="3096344" cy="4010124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Перья лука зеленеют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 от солнышка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длиннеют</a:t>
            </a:r>
            <a:r>
              <a:rPr lang="ru-RU" sz="2800" b="1" i="1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 С</a:t>
            </a:r>
            <a:r>
              <a:rPr lang="ru-RU" sz="2800" b="1" i="1" dirty="0" smtClean="0">
                <a:solidFill>
                  <a:srgbClr val="FF0000"/>
                </a:solidFill>
              </a:rPr>
              <a:t> нетерпением он ждет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Что из лейки дождь пойдет.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144711"/>
                </a:solidFill>
              </a:rPr>
              <a:t>ОСНОВНОЙ ЭТАП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НАБЛЮДЕНИЕ И УХОД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5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592287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144711"/>
                </a:solidFill>
              </a:rPr>
              <a:t>Категория</a:t>
            </a:r>
            <a:r>
              <a:rPr lang="ru-RU" sz="2800" b="1" dirty="0">
                <a:solidFill>
                  <a:srgbClr val="144711"/>
                </a:solidFill>
              </a:rPr>
              <a:t>: </a:t>
            </a:r>
            <a:r>
              <a:rPr lang="ru-RU" sz="2400" dirty="0"/>
              <a:t>педагогический проект</a:t>
            </a:r>
            <a:br>
              <a:rPr lang="ru-RU" sz="2400" dirty="0"/>
            </a:br>
            <a:r>
              <a:rPr lang="ru-RU" sz="2800" b="1" dirty="0">
                <a:solidFill>
                  <a:srgbClr val="144711"/>
                </a:solidFill>
              </a:rPr>
              <a:t>Вид: </a:t>
            </a:r>
            <a:r>
              <a:rPr lang="ru-RU" sz="2400" dirty="0" smtClean="0"/>
              <a:t>среднесрочный (март - апрель)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>
                <a:solidFill>
                  <a:srgbClr val="144711"/>
                </a:solidFill>
              </a:rPr>
              <a:t>Тип: </a:t>
            </a:r>
            <a:r>
              <a:rPr lang="ru-RU" sz="2800" b="1" dirty="0" smtClean="0">
                <a:solidFill>
                  <a:srgbClr val="144711"/>
                </a:solidFill>
              </a:rPr>
              <a:t> </a:t>
            </a:r>
            <a:r>
              <a:rPr lang="ru-RU" sz="2400" dirty="0" err="1" smtClean="0"/>
              <a:t>исследовательско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smtClean="0"/>
              <a:t>творческий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>
                <a:solidFill>
                  <a:srgbClr val="144711"/>
                </a:solidFill>
              </a:rPr>
              <a:t>Состав участников: </a:t>
            </a:r>
            <a:r>
              <a:rPr lang="ru-RU" sz="2400" dirty="0"/>
              <a:t>воспитатели, дети, родители</a:t>
            </a:r>
            <a:br>
              <a:rPr lang="ru-RU" sz="2400" dirty="0"/>
            </a:br>
            <a:r>
              <a:rPr lang="ru-RU" sz="2800" b="1" dirty="0">
                <a:solidFill>
                  <a:srgbClr val="144711"/>
                </a:solidFill>
              </a:rPr>
              <a:t>Продукт деятельности</a:t>
            </a:r>
            <a:r>
              <a:rPr lang="ru-RU" sz="2400" dirty="0">
                <a:solidFill>
                  <a:srgbClr val="144711"/>
                </a:solidFill>
              </a:rPr>
              <a:t>: </a:t>
            </a:r>
            <a:r>
              <a:rPr lang="ru-RU" sz="2400" dirty="0"/>
              <a:t>совместный </a:t>
            </a:r>
            <a:r>
              <a:rPr lang="ru-RU" sz="2400" dirty="0" smtClean="0"/>
              <a:t>(воспитатели, дети, родители</a:t>
            </a:r>
            <a:r>
              <a:rPr lang="ru-RU" sz="2400" dirty="0"/>
              <a:t>)</a:t>
            </a:r>
            <a:br>
              <a:rPr lang="ru-RU" sz="2400" dirty="0"/>
            </a:br>
            <a:r>
              <a:rPr lang="ru-RU" sz="2800" b="1" dirty="0">
                <a:solidFill>
                  <a:srgbClr val="144711"/>
                </a:solidFill>
              </a:rPr>
              <a:t>Практическая направленность проекта </a:t>
            </a:r>
            <a:r>
              <a:rPr lang="ru-RU" sz="2400" dirty="0"/>
              <a:t>в том, что каждый ребёнок вырастил зелёные перья лука.</a:t>
            </a:r>
            <a:br>
              <a:rPr lang="ru-RU" sz="2400" dirty="0"/>
            </a:br>
            <a:r>
              <a:rPr lang="ru-RU" sz="2800" b="1" dirty="0">
                <a:solidFill>
                  <a:srgbClr val="144711"/>
                </a:solidFill>
              </a:rPr>
              <a:t>Образовательные области: </a:t>
            </a:r>
            <a:br>
              <a:rPr lang="ru-RU" sz="2800" b="1" dirty="0">
                <a:solidFill>
                  <a:srgbClr val="144711"/>
                </a:solidFill>
              </a:rPr>
            </a:br>
            <a:r>
              <a:rPr lang="ru-RU" sz="2400" dirty="0" smtClean="0">
                <a:solidFill>
                  <a:srgbClr val="144711"/>
                </a:solidFill>
              </a:rPr>
              <a:t>социально</a:t>
            </a:r>
            <a:r>
              <a:rPr lang="ru-RU" sz="2400" b="1" dirty="0" smtClean="0">
                <a:solidFill>
                  <a:srgbClr val="144711"/>
                </a:solidFill>
              </a:rPr>
              <a:t>-</a:t>
            </a:r>
            <a:r>
              <a:rPr lang="ru-RU" sz="2400" dirty="0" smtClean="0"/>
              <a:t>коммуникативное, художественное-эстетическое, речевое развитие.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1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144711"/>
                </a:solidFill>
              </a:rPr>
              <a:t>За окном, как зимой вьюжит, и метель кружиться</a:t>
            </a:r>
            <a:br>
              <a:rPr lang="ru-RU" sz="2800" b="1" dirty="0" smtClean="0">
                <a:solidFill>
                  <a:srgbClr val="144711"/>
                </a:solidFill>
              </a:rPr>
            </a:br>
            <a:r>
              <a:rPr lang="ru-RU" sz="2800" b="1" dirty="0" smtClean="0">
                <a:solidFill>
                  <a:srgbClr val="144711"/>
                </a:solidFill>
              </a:rPr>
              <a:t>а у нас на окне лук колоситься!</a:t>
            </a:r>
            <a:endParaRPr lang="ru-RU" sz="2800" b="1" dirty="0">
              <a:solidFill>
                <a:srgbClr val="14471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0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848872" cy="142617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Станем мы тебя лелеять, наш кормилец-огород, чтобы всходы зеленели, чтобы лук шикарный рос!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916831"/>
            <a:ext cx="4752528" cy="3528393"/>
          </a:xfrm>
        </p:spPr>
      </p:pic>
    </p:spTree>
    <p:extLst>
      <p:ext uri="{BB962C8B-B14F-4D97-AF65-F5344CB8AC3E}">
        <p14:creationId xmlns:p14="http://schemas.microsoft.com/office/powerpoint/2010/main" val="39615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24936" cy="86409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144711"/>
                </a:solidFill>
              </a:rPr>
              <a:t>РИСОВАНИЕ «РАСТИ, РАСТИ ЛУЧОК»</a:t>
            </a:r>
            <a:endParaRPr lang="ru-RU" sz="4000" b="1" dirty="0">
              <a:solidFill>
                <a:srgbClr val="14471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67743" y="1124745"/>
            <a:ext cx="4464498" cy="4896544"/>
          </a:xfrm>
        </p:spPr>
      </p:pic>
    </p:spTree>
    <p:extLst>
      <p:ext uri="{BB962C8B-B14F-4D97-AF65-F5344CB8AC3E}">
        <p14:creationId xmlns:p14="http://schemas.microsoft.com/office/powerpoint/2010/main" val="3178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144711"/>
                </a:solidFill>
              </a:rPr>
              <a:t>ЛЕПКА «РАСТИ, РАСТИ ЛУЧОК»</a:t>
            </a:r>
            <a:endParaRPr lang="ru-RU" sz="4000" b="1" dirty="0">
              <a:solidFill>
                <a:srgbClr val="14471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700808"/>
            <a:ext cx="3456384" cy="38884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99992" y="2060848"/>
            <a:ext cx="3960440" cy="3240360"/>
          </a:xfrm>
        </p:spPr>
      </p:pic>
    </p:spTree>
    <p:extLst>
      <p:ext uri="{BB962C8B-B14F-4D97-AF65-F5344CB8AC3E}">
        <p14:creationId xmlns:p14="http://schemas.microsoft.com/office/powerpoint/2010/main" val="21860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144711"/>
                </a:solidFill>
              </a:rPr>
              <a:t>НАБЛЮДЕНИЕ </a:t>
            </a:r>
            <a:br>
              <a:rPr lang="ru-RU" sz="3600" b="1" dirty="0" smtClean="0">
                <a:solidFill>
                  <a:srgbClr val="144711"/>
                </a:solidFill>
              </a:rPr>
            </a:br>
            <a:r>
              <a:rPr lang="ru-RU" sz="3600" b="1" dirty="0" smtClean="0">
                <a:solidFill>
                  <a:srgbClr val="144711"/>
                </a:solidFill>
              </a:rPr>
              <a:t>ЗА ВЕТОЧКАМИ БЕРЁЗЫ</a:t>
            </a:r>
            <a:endParaRPr lang="ru-RU" sz="3600" b="1" dirty="0">
              <a:solidFill>
                <a:srgbClr val="14471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556792"/>
            <a:ext cx="3240360" cy="396044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000" b="1" i="1" dirty="0">
                <a:solidFill>
                  <a:srgbClr val="FF0000"/>
                </a:solidFill>
              </a:rPr>
              <a:t>Как у нашей у березки,</a:t>
            </a:r>
          </a:p>
          <a:p>
            <a:pPr marL="0" indent="0" algn="ctr">
              <a:buNone/>
            </a:pPr>
            <a:r>
              <a:rPr lang="ru-RU" sz="3000" b="1" i="1" dirty="0">
                <a:solidFill>
                  <a:srgbClr val="FF0000"/>
                </a:solidFill>
              </a:rPr>
              <a:t>Очень славные сережки,</a:t>
            </a:r>
          </a:p>
          <a:p>
            <a:pPr marL="0" indent="0" algn="ctr">
              <a:buNone/>
            </a:pPr>
            <a:r>
              <a:rPr lang="ru-RU" sz="3000" b="1" i="1" dirty="0">
                <a:solidFill>
                  <a:srgbClr val="FF0000"/>
                </a:solidFill>
              </a:rPr>
              <a:t>Как </a:t>
            </a:r>
            <a:r>
              <a:rPr lang="ru-RU" sz="3000" b="1" i="1" dirty="0" smtClean="0">
                <a:solidFill>
                  <a:srgbClr val="FF0000"/>
                </a:solidFill>
              </a:rPr>
              <a:t>стройна</a:t>
            </a:r>
            <a:r>
              <a:rPr lang="ru-RU" sz="3000" b="1" i="1" dirty="0">
                <a:solidFill>
                  <a:srgbClr val="FF0000"/>
                </a:solidFill>
              </a:rPr>
              <a:t>, и как мила,</a:t>
            </a:r>
          </a:p>
          <a:p>
            <a:pPr marL="0" indent="0" algn="ctr">
              <a:buNone/>
            </a:pPr>
            <a:r>
              <a:rPr lang="ru-RU" sz="3000" b="1" i="1" dirty="0">
                <a:solidFill>
                  <a:srgbClr val="FF0000"/>
                </a:solidFill>
              </a:rPr>
              <a:t>Это вновь весна </a:t>
            </a:r>
            <a:r>
              <a:rPr lang="ru-RU" sz="3000" b="1" i="1" dirty="0" smtClean="0">
                <a:solidFill>
                  <a:srgbClr val="FF0000"/>
                </a:solidFill>
              </a:rPr>
              <a:t>пришла!!!</a:t>
            </a:r>
            <a:endParaRPr lang="ru-RU" sz="3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144711"/>
                </a:solidFill>
              </a:rPr>
              <a:t>Где используется </a:t>
            </a:r>
            <a:r>
              <a:rPr lang="ru-RU" sz="3600" b="1" dirty="0" err="1" smtClean="0">
                <a:solidFill>
                  <a:srgbClr val="144711"/>
                </a:solidFill>
              </a:rPr>
              <a:t>лу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21189"/>
              </p:ext>
            </p:extLst>
          </p:nvPr>
        </p:nvGraphicFramePr>
        <p:xfrm>
          <a:off x="2483768" y="1402805"/>
          <a:ext cx="33718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4" imgW="5938880" imgH="7972295" progId="Word.Document.12">
                  <p:embed/>
                </p:oleObj>
              </mc:Choice>
              <mc:Fallback>
                <p:oleObj name="Документ" r:id="rId4" imgW="5938880" imgH="7972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3768" y="1402805"/>
                        <a:ext cx="337185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6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урожая</a:t>
            </a:r>
            <a:br>
              <a:rPr lang="ru-RU" dirty="0" smtClean="0"/>
            </a:br>
            <a:r>
              <a:rPr lang="ru-RU" dirty="0" smtClean="0"/>
              <a:t>Употребление лука в пищу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700808"/>
            <a:ext cx="3380184" cy="36768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00808"/>
            <a:ext cx="3596208" cy="3676848"/>
          </a:xfrm>
        </p:spPr>
      </p:pic>
    </p:spTree>
    <p:extLst>
      <p:ext uri="{BB962C8B-B14F-4D97-AF65-F5344CB8AC3E}">
        <p14:creationId xmlns:p14="http://schemas.microsoft.com/office/powerpoint/2010/main" val="334822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Витамины круглый год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Ох, как необходимы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Чтобы нам не болеть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Гриппом и ангиной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  <p:extLst>
      <p:ext uri="{BB962C8B-B14F-4D97-AF65-F5344CB8AC3E}">
        <p14:creationId xmlns:p14="http://schemas.microsoft.com/office/powerpoint/2010/main" val="37692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144711"/>
                </a:solidFill>
              </a:rPr>
              <a:t>РАБОТА С РОДИТЕЛЯМИ</a:t>
            </a:r>
            <a:endParaRPr lang="ru-RU" sz="4000" b="1" dirty="0">
              <a:solidFill>
                <a:srgbClr val="14471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64807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</a:rPr>
              <a:t>ФОТО-ВЫСТАВКА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2008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</a:rPr>
              <a:t>ПАПКА-ПЕРЕДВИЖКА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2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44711"/>
                </a:solidFill>
              </a:rPr>
              <a:t>ОБМЕН ОПЫТОМ</a:t>
            </a:r>
            <a:endParaRPr lang="ru-RU" b="1" dirty="0">
              <a:solidFill>
                <a:srgbClr val="14471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536503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rgbClr val="144711"/>
                </a:solidFill>
              </a:rPr>
              <a:t> Задачи: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sz="2000" dirty="0" smtClean="0"/>
              <a:t>  - привлечь </a:t>
            </a:r>
            <a:r>
              <a:rPr lang="ru-RU" sz="2000" dirty="0"/>
              <a:t>родителей к активной жизни детского сада в рамках организации и реализации </a:t>
            </a:r>
            <a:r>
              <a:rPr lang="ru-RU" sz="2000" dirty="0" smtClean="0"/>
              <a:t>проекта;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- создать </a:t>
            </a:r>
            <a:r>
              <a:rPr lang="ru-RU" sz="2000" dirty="0"/>
              <a:t>огород на окошке совместными усилиями воспитателей, родителей и</a:t>
            </a:r>
            <a:r>
              <a:rPr lang="ru-RU" sz="2000" dirty="0" smtClean="0"/>
              <a:t> дошкольников;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- дать </a:t>
            </a:r>
            <a:r>
              <a:rPr lang="ru-RU" sz="2000" dirty="0"/>
              <a:t>детям знания о том, что для роста и развития растений </a:t>
            </a:r>
            <a:r>
              <a:rPr lang="ru-RU" sz="2000" dirty="0" smtClean="0"/>
              <a:t>  необходим </a:t>
            </a:r>
            <a:r>
              <a:rPr lang="ru-RU" sz="2000" dirty="0"/>
              <a:t>солнечный свет, тепло, вода, своевременный </a:t>
            </a:r>
            <a:r>
              <a:rPr lang="ru-RU" sz="2000" dirty="0" smtClean="0"/>
              <a:t>уход;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- познакомить </a:t>
            </a:r>
            <a:r>
              <a:rPr lang="ru-RU" sz="2000" dirty="0"/>
              <a:t>детей с выращиванием растений и правилами </a:t>
            </a:r>
            <a:r>
              <a:rPr lang="ru-RU" sz="2000" dirty="0" smtClean="0"/>
              <a:t>и последовательностью ухода </a:t>
            </a:r>
            <a:r>
              <a:rPr lang="ru-RU" sz="2000" dirty="0"/>
              <a:t>за </a:t>
            </a:r>
            <a:r>
              <a:rPr lang="ru-RU" sz="2000" dirty="0" smtClean="0"/>
              <a:t>ними;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- учить </a:t>
            </a:r>
            <a:r>
              <a:rPr lang="ru-RU" sz="2000" dirty="0"/>
              <a:t>детей пользоваться орудиями труда (грабельки, лейки, </a:t>
            </a:r>
            <a:r>
              <a:rPr lang="ru-RU" sz="2000" dirty="0" smtClean="0"/>
              <a:t>палочки);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  - приучать </a:t>
            </a:r>
            <a:r>
              <a:rPr lang="ru-RU" sz="2000" dirty="0"/>
              <a:t>старательно, аккуратно выполнять поручения, беречь </a:t>
            </a:r>
            <a:r>
              <a:rPr lang="ru-RU" sz="2000" dirty="0" smtClean="0"/>
              <a:t>материалы.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58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144711"/>
                </a:solidFill>
              </a:rPr>
              <a:t>ОБМЕН ОПЫТОМ</a:t>
            </a:r>
            <a:endParaRPr lang="ru-RU" sz="4000" b="1" dirty="0">
              <a:solidFill>
                <a:srgbClr val="14471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144711"/>
                </a:solidFill>
              </a:rPr>
              <a:t>ОГОРОД НА ОКОШКЕ В СРЕДНЕЙ ГРУППЕ</a:t>
            </a:r>
            <a:endParaRPr lang="ru-RU" sz="3200" b="1" dirty="0">
              <a:solidFill>
                <a:srgbClr val="14471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20880" cy="792088"/>
          </a:xfrm>
        </p:spPr>
        <p:txBody>
          <a:bodyPr/>
          <a:lstStyle/>
          <a:p>
            <a:r>
              <a:rPr lang="ru-RU" b="1" dirty="0">
                <a:solidFill>
                  <a:srgbClr val="144711"/>
                </a:solidFill>
              </a:rPr>
              <a:t>РЕЗУЛЬТАТИВНОСТЬ ПРОЕКТА</a:t>
            </a:r>
            <a:br>
              <a:rPr lang="ru-RU" b="1" dirty="0">
                <a:solidFill>
                  <a:srgbClr val="144711"/>
                </a:solidFill>
              </a:rPr>
            </a:br>
            <a:endParaRPr lang="ru-RU" b="1" dirty="0">
              <a:solidFill>
                <a:srgbClr val="14471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7"/>
            <a:ext cx="7128792" cy="41044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Процесс </a:t>
            </a:r>
            <a:r>
              <a:rPr lang="ru-RU" sz="2000" b="1" dirty="0">
                <a:solidFill>
                  <a:srgbClr val="002060"/>
                </a:solidFill>
              </a:rPr>
              <a:t>и результат проекта принес детям удовлетворение, радость. Кругозор детей расширился. К работе над проектом были привлечены родители. Дети и родители приобрели новые навыки, знания  и представления о том, как создать грядку на подоконнике и ухаживать за луковицами,   сформировались знания о росте зеленого лука в комнатных условиях, как в контейнере с почвой, так и в стакане с водой. Обогатился словарный запас детей, они научились выполнять индивидуальные и коллективные поручения. В процессе исследований дети познакомились с художественной литературой об овощах: поговорки, стихи, сказки, загадки. Рассматривали иллюстрации, картины на овощную тематику. Проводились занятия, дидактические игры, беседы. </a:t>
            </a:r>
          </a:p>
        </p:txBody>
      </p:sp>
    </p:spTree>
    <p:extLst>
      <p:ext uri="{BB962C8B-B14F-4D97-AF65-F5344CB8AC3E}">
        <p14:creationId xmlns:p14="http://schemas.microsoft.com/office/powerpoint/2010/main" val="4124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584176"/>
          </a:xfrm>
        </p:spPr>
        <p:txBody>
          <a:bodyPr/>
          <a:lstStyle/>
          <a:p>
            <a:r>
              <a:rPr lang="ru-RU" sz="3600" b="1" dirty="0">
                <a:solidFill>
                  <a:srgbClr val="144711"/>
                </a:solidFill>
              </a:rPr>
              <a:t>Предполагаемые </a:t>
            </a:r>
            <a:r>
              <a:rPr lang="ru-RU" sz="3600" b="1" dirty="0" smtClean="0">
                <a:solidFill>
                  <a:srgbClr val="144711"/>
                </a:solidFill>
              </a:rPr>
              <a:t>итоги</a:t>
            </a:r>
            <a:br>
              <a:rPr lang="ru-RU" sz="3600" b="1" dirty="0" smtClean="0">
                <a:solidFill>
                  <a:srgbClr val="144711"/>
                </a:solidFill>
              </a:rPr>
            </a:br>
            <a:r>
              <a:rPr lang="ru-RU" sz="3600" b="1" dirty="0" smtClean="0">
                <a:solidFill>
                  <a:srgbClr val="144711"/>
                </a:solidFill>
              </a:rPr>
              <a:t> </a:t>
            </a:r>
            <a:r>
              <a:rPr lang="ru-RU" sz="3600" b="1" dirty="0">
                <a:solidFill>
                  <a:srgbClr val="144711"/>
                </a:solidFill>
              </a:rPr>
              <a:t>реализации проекта: </a:t>
            </a:r>
            <a:r>
              <a:rPr lang="ru-RU" sz="3600" b="1" dirty="0" smtClean="0">
                <a:solidFill>
                  <a:srgbClr val="144711"/>
                </a:solidFill>
              </a:rPr>
              <a:t/>
            </a:r>
            <a:br>
              <a:rPr lang="ru-RU" sz="3600" b="1" dirty="0" smtClean="0">
                <a:solidFill>
                  <a:srgbClr val="144711"/>
                </a:solidFill>
              </a:rPr>
            </a:br>
            <a:r>
              <a:rPr lang="ru-RU" sz="2800" dirty="0"/>
              <a:t>	</a:t>
            </a:r>
            <a:r>
              <a:rPr lang="ru-RU" sz="2800" dirty="0" smtClean="0"/>
              <a:t>- Расширение </a:t>
            </a:r>
            <a:r>
              <a:rPr lang="ru-RU" sz="2800" dirty="0"/>
              <a:t>кругозора  детей</a:t>
            </a:r>
            <a:br>
              <a:rPr lang="ru-RU" sz="2800" dirty="0"/>
            </a:br>
            <a:r>
              <a:rPr lang="ru-RU" sz="2800" dirty="0"/>
              <a:t>	</a:t>
            </a:r>
            <a:r>
              <a:rPr lang="ru-RU" sz="2800" dirty="0" smtClean="0"/>
              <a:t>- Расширение </a:t>
            </a:r>
            <a:r>
              <a:rPr lang="ru-RU" sz="2800" dirty="0"/>
              <a:t>знаний детей о культурных огородных растениях</a:t>
            </a:r>
            <a:br>
              <a:rPr lang="ru-RU" sz="2800" dirty="0"/>
            </a:br>
            <a:r>
              <a:rPr lang="ru-RU" sz="2800" dirty="0"/>
              <a:t>	</a:t>
            </a:r>
            <a:r>
              <a:rPr lang="ru-RU" sz="2800" dirty="0" smtClean="0"/>
              <a:t>- Улучшение </a:t>
            </a:r>
            <a:r>
              <a:rPr lang="ru-RU" sz="2800" dirty="0"/>
              <a:t>работы по </a:t>
            </a:r>
            <a:r>
              <a:rPr lang="ru-RU" sz="2800" dirty="0" smtClean="0"/>
              <a:t>взаимодействию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с родителями</a:t>
            </a:r>
            <a:br>
              <a:rPr lang="ru-RU" sz="2800" dirty="0"/>
            </a:br>
            <a:r>
              <a:rPr lang="ru-RU" sz="2800" dirty="0"/>
              <a:t>	</a:t>
            </a:r>
            <a:r>
              <a:rPr lang="ru-RU" sz="2800" dirty="0" smtClean="0"/>
              <a:t>- Формирование </a:t>
            </a:r>
            <a:r>
              <a:rPr lang="ru-RU" sz="2800" dirty="0"/>
              <a:t>у детей представления о необходимости бережного отношения к </a:t>
            </a:r>
            <a:r>
              <a:rPr lang="ru-RU" sz="2800" dirty="0" smtClean="0"/>
              <a:t>природе.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5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144711"/>
                </a:solidFill>
              </a:rPr>
              <a:t>ПОДГОТОВИТЕЛЬНЫЙ ЭТАП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	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Анкетирование родителей по вопросам экологического воспитания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276872"/>
            <a:ext cx="6408712" cy="3313113"/>
          </a:xfrm>
        </p:spPr>
      </p:pic>
    </p:spTree>
    <p:extLst>
      <p:ext uri="{BB962C8B-B14F-4D97-AF65-F5344CB8AC3E}">
        <p14:creationId xmlns:p14="http://schemas.microsoft.com/office/powerpoint/2010/main" val="37834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144711"/>
                </a:solidFill>
              </a:rPr>
              <a:t>ПОДГОТОВИТЕЛЬНЫЙ ЭТАП</a:t>
            </a:r>
            <a:endParaRPr lang="ru-RU" sz="4000" b="1" dirty="0">
              <a:solidFill>
                <a:srgbClr val="14471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Консультация для родителей на тему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«Лук от семи недуг»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28011">
            <a:off x="931680" y="2974394"/>
            <a:ext cx="3092768" cy="233632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137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Изготовление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буклета для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родителей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«Огород на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окошке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65117">
            <a:off x="5043049" y="2894253"/>
            <a:ext cx="3062773" cy="2455475"/>
          </a:xfrm>
        </p:spPr>
      </p:pic>
    </p:spTree>
    <p:extLst>
      <p:ext uri="{BB962C8B-B14F-4D97-AF65-F5344CB8AC3E}">
        <p14:creationId xmlns:p14="http://schemas.microsoft.com/office/powerpoint/2010/main" val="14775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144711"/>
                </a:solidFill>
              </a:rPr>
              <a:t>ПОДГОТОВИТЕЛЬНЫЙ ЭТАП</a:t>
            </a:r>
            <a:r>
              <a:rPr lang="ru-RU" b="1" dirty="0" smtClean="0">
                <a:solidFill>
                  <a:srgbClr val="144711"/>
                </a:solidFill>
              </a:rPr>
              <a:t/>
            </a:r>
            <a:br>
              <a:rPr lang="ru-RU" b="1" dirty="0" smtClean="0">
                <a:solidFill>
                  <a:srgbClr val="144711"/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Рассматривание иллюстраций, чтение стихов,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загадок.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Беседа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 детьми на тему «Где растут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витамины?»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060848"/>
            <a:ext cx="3528392" cy="29523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060848"/>
            <a:ext cx="3740224" cy="2880320"/>
          </a:xfrm>
        </p:spPr>
      </p:pic>
    </p:spTree>
    <p:extLst>
      <p:ext uri="{BB962C8B-B14F-4D97-AF65-F5344CB8AC3E}">
        <p14:creationId xmlns:p14="http://schemas.microsoft.com/office/powerpoint/2010/main" val="16520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144711"/>
                </a:solidFill>
              </a:rPr>
              <a:t>ПОДГОТОВИТЕЛЬНЫЙ ЭТАП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Вовлечение детей в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проектную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деятельность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изготовление лотков для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посадки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лука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20" name="Объект 1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17" name="Объект 1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7997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144711"/>
                </a:solidFill>
              </a:rPr>
              <a:t>ПОДГОТОВИТЕЛЬНЫЙ ЭТАП</a:t>
            </a:r>
            <a:r>
              <a:rPr lang="ru-RU" dirty="0"/>
              <a:t/>
            </a:r>
            <a:br>
              <a:rPr lang="ru-RU" dirty="0"/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Вовлечение родителей в проектную деятельность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(изготовление горшочков для посадки лука)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888" y="1844824"/>
            <a:ext cx="3236912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844824"/>
            <a:ext cx="3308176" cy="3528392"/>
          </a:xfrm>
        </p:spPr>
      </p:pic>
    </p:spTree>
    <p:extLst>
      <p:ext uri="{BB962C8B-B14F-4D97-AF65-F5344CB8AC3E}">
        <p14:creationId xmlns:p14="http://schemas.microsoft.com/office/powerpoint/2010/main" val="353719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365</Words>
  <Application>Microsoft Office PowerPoint</Application>
  <PresentationFormat>Экран (4:3)</PresentationFormat>
  <Paragraphs>63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Тема Office</vt:lpstr>
      <vt:lpstr>Документ</vt:lpstr>
      <vt:lpstr>Муниципальное автономное образовательное учреждение     Детский сад Зёрнышко  </vt:lpstr>
      <vt:lpstr>Категория: педагогический проект Вид: среднесрочный (март - апрель) Тип:  исследовательско – творческий Состав участников: воспитатели, дети, родители Продукт деятельности: совместный (воспитатели, дети, родители) Практическая направленность проекта в том, что каждый ребёнок вырастил зелёные перья лука. Образовательные области:  социально-коммуникативное, художественное-эстетическое, речевое развитие. </vt:lpstr>
      <vt:lpstr> Задачи:    - привлечь родителей к активной жизни детского сада в рамках организации и реализации проекта;    - создать огород на окошке совместными усилиями воспитателей, родителей и дошкольников;    - дать детям знания о том, что для роста и развития растений   необходим солнечный свет, тепло, вода, своевременный уход;    - познакомить детей с выращиванием растений и правилами и последовательностью ухода за ними;     - учить детей пользоваться орудиями труда (грабельки, лейки, палочки);    - приучать старательно, аккуратно выполнять поручения, беречь материалы.</vt:lpstr>
      <vt:lpstr>Предполагаемые итоги  реализации проекта:   - Расширение кругозора  детей  - Расширение знаний детей о культурных огородных растениях  - Улучшение работы по взаимодействию  с родителями  - Формирование у детей представления о необходимости бережного отношения к природе. </vt:lpstr>
      <vt:lpstr>ПОДГОТОВИТЕЛЬНЫЙ ЭТАП  Анкетирование родителей по вопросам экологического воспитания</vt:lpstr>
      <vt:lpstr>ПОДГОТОВИТЕЛЬНЫЙ ЭТАП</vt:lpstr>
      <vt:lpstr>ПОДГОТОВИТЕЛЬНЫЙ ЭТАП Рассматривание иллюстраций, чтение стихов, загадок. Беседа с детьми на тему «Где растут витамины?»</vt:lpstr>
      <vt:lpstr>ПОДГОТОВИТЕЛЬНЫЙ ЭТАП Вовлечение детей в проектную деятельность   (изготовление лотков для посадки лука)</vt:lpstr>
      <vt:lpstr>ПОДГОТОВИТЕЛЬНЫЙ ЭТАП Вовлечение родителей в проектную деятельность   (изготовление горшочков для посадки лука)</vt:lpstr>
      <vt:lpstr>ПОДГОТОВИТЕЛЬНЫЙ ЭТАП Подбор материала для  продуктивной деятельности</vt:lpstr>
      <vt:lpstr>ОСНОВНОЙ ЭТАП</vt:lpstr>
      <vt:lpstr>ОСНОВНОЙ ЭТАП Заучивание закличек, игоровых песенок, потешек  («Дождик, дождик, пуще», «Солнышко, покажись» и др.)</vt:lpstr>
      <vt:lpstr>ОСНОВНОЙ ЭТАП ПОСАДКА ЛУКА Мы ребята, хороши. Любим мы трудиться. Вот посадим лук, будем им гордиться.</vt:lpstr>
      <vt:lpstr>ОСНОВНОЙ ЭТАП ПОСАДКА ЛУКА Наши руки не ленивы, очень мы трудолюбивы.</vt:lpstr>
      <vt:lpstr>ОСНОВНОЙ ЭТАП ПОСАДКА ЛУКА</vt:lpstr>
      <vt:lpstr>ОСНОВНОЙ ЭТАП РАБОТА С РОДИТЕЛЯМИ</vt:lpstr>
      <vt:lpstr>ОСНОВНОЙ ЭТАП НАБЛЮДЕНИЕ И УХОД </vt:lpstr>
      <vt:lpstr>ОСНОВНОЙ ЭТАП НАБЛЮДЕНИЕ И УХОД</vt:lpstr>
      <vt:lpstr>ОСНОВНОЙ ЭТАП  НАБЛЮДЕНИЕ И УХОД</vt:lpstr>
      <vt:lpstr>За окном, как зимой вьюжит, и метель кружиться а у нас на окне лук колоситься!</vt:lpstr>
      <vt:lpstr>Станем мы тебя лелеять, наш кормилец-огород, чтобы всходы зеленели, чтобы лук шикарный рос!</vt:lpstr>
      <vt:lpstr>РИСОВАНИЕ «РАСТИ, РАСТИ ЛУЧОК»</vt:lpstr>
      <vt:lpstr>ЛЕПКА «РАСТИ, РАСТИ ЛУЧОК»</vt:lpstr>
      <vt:lpstr>НАБЛЮДЕНИЕ  ЗА ВЕТОЧКАМИ БЕРЁЗЫ</vt:lpstr>
      <vt:lpstr>Где используется лу</vt:lpstr>
      <vt:lpstr>Сбор урожая Употребление лука в пищу</vt:lpstr>
      <vt:lpstr>Презентация PowerPoint</vt:lpstr>
      <vt:lpstr>РАБОТА С РОДИТЕЛЯМИ</vt:lpstr>
      <vt:lpstr>ОБМЕН ОПЫТОМ</vt:lpstr>
      <vt:lpstr>ОБМЕН ОПЫТОМ</vt:lpstr>
      <vt:lpstr>ОГОРОД НА ОКОШКЕ В СРЕДНЕЙ ГРУППЕ</vt:lpstr>
      <vt:lpstr>РЕЗУЛЬТАТИВНОСТЬ ПРОЕКТА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SadXoxLovo</cp:lastModifiedBy>
  <cp:revision>92</cp:revision>
  <dcterms:created xsi:type="dcterms:W3CDTF">2013-03-10T13:49:57Z</dcterms:created>
  <dcterms:modified xsi:type="dcterms:W3CDTF">2016-04-09T07:12:09Z</dcterms:modified>
</cp:coreProperties>
</file>