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383" r:id="rId3"/>
    <p:sldId id="386" r:id="rId4"/>
    <p:sldId id="418" r:id="rId5"/>
    <p:sldId id="257" r:id="rId6"/>
    <p:sldId id="357" r:id="rId7"/>
    <p:sldId id="331" r:id="rId8"/>
    <p:sldId id="387" r:id="rId9"/>
    <p:sldId id="403" r:id="rId10"/>
    <p:sldId id="388" r:id="rId11"/>
    <p:sldId id="389" r:id="rId12"/>
    <p:sldId id="391" r:id="rId13"/>
    <p:sldId id="404" r:id="rId14"/>
    <p:sldId id="405" r:id="rId15"/>
    <p:sldId id="417" r:id="rId16"/>
    <p:sldId id="406" r:id="rId17"/>
    <p:sldId id="393" r:id="rId18"/>
    <p:sldId id="334" r:id="rId19"/>
    <p:sldId id="421" r:id="rId20"/>
    <p:sldId id="335" r:id="rId21"/>
    <p:sldId id="394" r:id="rId22"/>
    <p:sldId id="396" r:id="rId23"/>
    <p:sldId id="410" r:id="rId24"/>
    <p:sldId id="415" r:id="rId25"/>
    <p:sldId id="398" r:id="rId26"/>
    <p:sldId id="366" r:id="rId27"/>
    <p:sldId id="402" r:id="rId28"/>
    <p:sldId id="416" r:id="rId29"/>
    <p:sldId id="339" r:id="rId30"/>
    <p:sldId id="348" r:id="rId31"/>
    <p:sldId id="349" r:id="rId32"/>
    <p:sldId id="358" r:id="rId33"/>
    <p:sldId id="359" r:id="rId34"/>
    <p:sldId id="341" r:id="rId35"/>
    <p:sldId id="423" r:id="rId36"/>
    <p:sldId id="425" r:id="rId37"/>
    <p:sldId id="371" r:id="rId38"/>
    <p:sldId id="375" r:id="rId39"/>
    <p:sldId id="330" r:id="rId40"/>
    <p:sldId id="342" r:id="rId41"/>
  </p:sldIdLst>
  <p:sldSz cx="6858000" cy="9144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624B"/>
    <a:srgbClr val="2A0E70"/>
    <a:srgbClr val="B9ECF1"/>
    <a:srgbClr val="99FFCC"/>
    <a:srgbClr val="00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67" autoAdjust="0"/>
    <p:restoredTop sz="98862" autoAdjust="0"/>
  </p:normalViewPr>
  <p:slideViewPr>
    <p:cSldViewPr>
      <p:cViewPr>
        <p:scale>
          <a:sx n="75" d="100"/>
          <a:sy n="75" d="100"/>
        </p:scale>
        <p:origin x="-1710" y="50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01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D1E4157-FB9E-4897-97B5-8BD6B2E5D996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50A94FE-380E-4105-A199-08C1250210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713320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285750" y="6471216"/>
            <a:ext cx="6343650" cy="1629833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85750" y="5181600"/>
            <a:ext cx="6343650" cy="12192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35FCD-39C9-4931-B17B-AF45F5267DF2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172200" y="8631238"/>
            <a:ext cx="569913" cy="330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FCC09-7955-4AE1-8EBC-13A6576136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BEADF-260A-4411-AADF-5E2F4D9AC4B7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08084-FD7C-4AF8-BB30-A8F670E97F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143500" y="732369"/>
            <a:ext cx="137160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732369"/>
            <a:ext cx="468630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35B1-C907-4BE8-9E59-03B14FF60E52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CB46A-701F-4C05-BC24-08C15F2B95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94DC0-C2C3-4541-8F1E-C7D055824654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2686050" y="101600"/>
            <a:ext cx="2171700" cy="385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172200" y="8631238"/>
            <a:ext cx="569913" cy="330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75B53-F1E4-4762-B374-3F5D4FF3C4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459320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85750" y="2235200"/>
            <a:ext cx="6343650" cy="16256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35356" y="3929447"/>
            <a:ext cx="6515100" cy="1579767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E4EBF-5FDF-455D-BAEC-BB5512ED6655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A1E8A-3AE8-41D0-8367-D11600BB91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228600" y="2133600"/>
            <a:ext cx="31432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3486150" y="2133600"/>
            <a:ext cx="3257550" cy="629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7161E-A490-4F8B-A3C3-13F6C983D102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56083-44C5-4896-A891-4A5C2073E2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385762" y="8026401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228600" y="7213600"/>
            <a:ext cx="6457950" cy="117686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11083" y="889000"/>
            <a:ext cx="3217917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3483769" y="889000"/>
            <a:ext cx="3219181" cy="853016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11083" y="1754717"/>
            <a:ext cx="3217917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3486548" y="1754717"/>
            <a:ext cx="3216402" cy="52556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374F3-B8E4-44E4-B733-61BD68804117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172200" y="8636000"/>
            <a:ext cx="571500" cy="328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D3DBA-B6A3-4DBF-B3C8-49ED3828E4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226314" y="609600"/>
            <a:ext cx="6515100" cy="11216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7EAEE-C8BC-4C2B-9472-1E232BA63486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3C346-F9CC-44E8-8F53-052C0982FD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BD091-43F9-4C55-B8C2-4137F0654B60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F5905-9106-4CD9-949D-590D40D9B8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385762" y="7798823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42900" y="7315200"/>
            <a:ext cx="6343650" cy="694267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342900" y="812800"/>
            <a:ext cx="2256235" cy="64008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2681287" y="812800"/>
            <a:ext cx="4005263" cy="6400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CBE48-9980-421F-926A-5FFEDA643638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99467-8E9C-4D23-B95B-5AA1349B6F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2628900" y="822179"/>
            <a:ext cx="3771900" cy="48768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285750" y="6658347"/>
            <a:ext cx="4400550" cy="696384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285750" y="7377624"/>
            <a:ext cx="4400550" cy="1024467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79553-4430-4DB2-B170-FAD1EEFDE7DC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058E3-63C1-4324-8D4D-EC095670AC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385762" y="1401198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228600" y="2071688"/>
            <a:ext cx="6515100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4857750" y="101600"/>
            <a:ext cx="1885950" cy="38576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2DD932B-1CAC-4C62-AC58-D89D0439BF32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2343150" y="101600"/>
            <a:ext cx="2514600" cy="385763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6172200" y="8636000"/>
            <a:ext cx="571500" cy="325438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E77E61-1126-425A-88AB-E6EB277B67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28600" y="609600"/>
            <a:ext cx="6515100" cy="1117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385762" y="1401198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385762" y="1410649"/>
            <a:ext cx="6472238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69" r:id="rId4"/>
    <p:sldLayoutId id="2147483675" r:id="rId5"/>
    <p:sldLayoutId id="2147483670" r:id="rId6"/>
    <p:sldLayoutId id="2147483676" r:id="rId7"/>
    <p:sldLayoutId id="2147483677" r:id="rId8"/>
    <p:sldLayoutId id="2147483678" r:id="rId9"/>
    <p:sldLayoutId id="2147483671" r:id="rId10"/>
    <p:sldLayoutId id="21474836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2b2.ru/methods/27626_soobshchenie_k_pedsovetu_tema_kakie_usloviya_my_sozdali_v_gruppe_dlya_psikhologicheskogo_komforta_i_vsestoronnego_razvitiya_detey_vospitatel_chetaeva_ma" TargetMode="External"/><Relationship Id="rId2" Type="http://schemas.openxmlformats.org/officeDocument/2006/relationships/hyperlink" Target="http://a2b2.ru/methods/27624_innovatsionnyy_pedagogicheskiy_opyt_na_temu_ispolzovanie_didakticheskikh_igr_pri_formirovanii_elementarnykh_matematicheskikh_predstavleniy_u_doshkolnikov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2b2.ru/methods/27625_soobshchenie_k_pedsovetu_na_temu_vospitanie_u_detey_berezhnogo_otnosheniya_k_svoemu_zdorovyu_formirovanie_predstavleniya_o_poleznom_i_vrednom_dlya_zdorovya_vospitatel_chetaeva_ma" TargetMode="External"/><Relationship Id="rId5" Type="http://schemas.openxmlformats.org/officeDocument/2006/relationships/hyperlink" Target="http://a2b2.ru/storage/files/methodologicals/27625/31192_.docx" TargetMode="External"/><Relationship Id="rId4" Type="http://schemas.openxmlformats.org/officeDocument/2006/relationships/hyperlink" Target="http://a2b2.ru/methods/27837_portfolio_chetaevoy_mariny_aleksandrovny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a2b2.ru/methods/27623_proekt_po_matematicheskomu_razvitiyu_v_mladshey_gruppe_mir_geometricheskikh_figur" TargetMode="External"/><Relationship Id="rId2" Type="http://schemas.openxmlformats.org/officeDocument/2006/relationships/hyperlink" Target="http://www.maam.ru/detskijsad/otkrytoe-integrirovanoe-zanjatie-po-fyemp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maam.ru/detskijsad/videozapis-integrirovanogo-otkrytogo-zanjatija-po-matematike-na-temu-puteshestvie-po-skazke.html" TargetMode="External"/><Relationship Id="rId4" Type="http://schemas.openxmlformats.org/officeDocument/2006/relationships/hyperlink" Target="http://a2b2.ru/methods/25588_teatralizovannaya_igra_tili_b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file:///G:\&#1040;&#1090;&#1077;&#1089;&#1090;&#1072;&#1094;&#1080;&#1103;\&#1075;&#1080;&#1087;.pptx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a2b2.ru/methods/27837_portfolio_chetaevoy_mariny_aleksandrovny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a2b2.ru/methods/27624_innovatsionnyy_pedagogicheskiy_opyt_na_temu_ispolzovanie_didakticheskikh_igr_pri_formirovanii_elementarnykh_matematicheskikh_predstavleniy_u_doshkolnikov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am.ru/detskijsad/videozapis-integrirovanogo-otkrytogo-zanjatija-po-matematike-na-temu-puteshestvie-po-skazke.html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0888" y="2150371"/>
            <a:ext cx="4176464" cy="235162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altLang="ru-RU" sz="2800" b="1" cap="none" dirty="0" err="1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Четаевой</a:t>
            </a:r>
            <a:r>
              <a:rPr lang="ru-RU" altLang="ru-RU" sz="2800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Марины Александровны</a:t>
            </a:r>
            <a:r>
              <a:rPr lang="ru-RU" altLang="ru-RU" sz="1800" cap="none" dirty="0" smtClean="0">
                <a:solidFill>
                  <a:prstClr val="black"/>
                </a:solidFill>
                <a:effectLst/>
                <a:latin typeface="Arial" charset="0"/>
              </a:rPr>
              <a:t/>
            </a:r>
            <a:br>
              <a:rPr lang="ru-RU" altLang="ru-RU" sz="1800" cap="none" dirty="0" smtClean="0">
                <a:solidFill>
                  <a:prstClr val="black"/>
                </a:solidFill>
                <a:effectLst/>
                <a:latin typeface="Arial" charset="0"/>
              </a:rPr>
            </a:br>
            <a:r>
              <a:rPr lang="ru-RU" altLang="ru-RU" sz="1800" b="1" cap="none" dirty="0" smtClean="0">
                <a:solidFill>
                  <a:prstClr val="black"/>
                </a:solidFill>
                <a:effectLst/>
                <a:latin typeface="Arial" charset="0"/>
              </a:rPr>
              <a:t>воспитателя</a:t>
            </a:r>
            <a:r>
              <a:rPr lang="ru-RU" altLang="ru-RU" sz="1800" b="1" cap="none" dirty="0">
                <a:solidFill>
                  <a:prstClr val="black"/>
                </a:solidFill>
                <a:effectLst/>
                <a:latin typeface="Arial" charset="0"/>
              </a:rPr>
              <a:t/>
            </a:r>
            <a:br>
              <a:rPr lang="ru-RU" altLang="ru-RU" sz="1800" b="1" cap="none" dirty="0">
                <a:solidFill>
                  <a:prstClr val="black"/>
                </a:solidFill>
                <a:effectLst/>
                <a:latin typeface="Arial" charset="0"/>
              </a:rPr>
            </a:br>
            <a:r>
              <a:rPr lang="ru-RU" altLang="ru-RU" sz="1800" b="1" cap="none" dirty="0">
                <a:solidFill>
                  <a:prstClr val="black"/>
                </a:solidFill>
                <a:effectLst/>
                <a:latin typeface="Arial" charset="0"/>
                <a:cs typeface="Times New Roman" pitchFamily="18" charset="0"/>
              </a:rPr>
              <a:t>МБДОУ  «Детский сад комбинированного вида «ЗОЛУШКА» </a:t>
            </a:r>
            <a:r>
              <a:rPr lang="ru-RU" altLang="ru-RU" sz="1800" b="1" cap="none" dirty="0">
                <a:solidFill>
                  <a:prstClr val="black"/>
                </a:solidFill>
                <a:effectLst/>
                <a:latin typeface="Arial" charset="0"/>
              </a:rPr>
              <a:t/>
            </a:r>
            <a:br>
              <a:rPr lang="ru-RU" altLang="ru-RU" sz="1800" b="1" cap="none" dirty="0">
                <a:solidFill>
                  <a:prstClr val="black"/>
                </a:solidFill>
                <a:effectLst/>
                <a:latin typeface="Arial" charset="0"/>
              </a:rPr>
            </a:br>
            <a:r>
              <a:rPr lang="ru-RU" altLang="ru-RU" sz="1800" b="1" cap="none" dirty="0" err="1">
                <a:solidFill>
                  <a:prstClr val="black"/>
                </a:solidFill>
                <a:effectLst/>
                <a:latin typeface="Arial" charset="0"/>
                <a:cs typeface="Times New Roman" pitchFamily="18" charset="0"/>
              </a:rPr>
              <a:t>пгт</a:t>
            </a:r>
            <a:r>
              <a:rPr lang="ru-RU" altLang="ru-RU" sz="1800" b="1" cap="none" dirty="0">
                <a:solidFill>
                  <a:prstClr val="black"/>
                </a:solidFill>
                <a:effectLst/>
                <a:latin typeface="Arial" charset="0"/>
                <a:cs typeface="Times New Roman" pitchFamily="18" charset="0"/>
              </a:rPr>
              <a:t>. Чамзинка</a:t>
            </a:r>
            <a:r>
              <a:rPr lang="ru-RU" altLang="ru-RU" sz="1800" b="1" cap="none" dirty="0">
                <a:solidFill>
                  <a:prstClr val="black"/>
                </a:solidFill>
                <a:effectLst/>
                <a:latin typeface="Arial" charset="0"/>
              </a:rPr>
              <a:t/>
            </a:r>
            <a:br>
              <a:rPr lang="ru-RU" altLang="ru-RU" sz="1800" b="1" cap="none" dirty="0">
                <a:solidFill>
                  <a:prstClr val="black"/>
                </a:solidFill>
                <a:effectLst/>
                <a:latin typeface="Arial" charset="0"/>
              </a:rPr>
            </a:br>
            <a:r>
              <a:rPr lang="ru-RU" altLang="ru-RU" sz="1800" b="1" cap="none" dirty="0" err="1">
                <a:solidFill>
                  <a:prstClr val="black"/>
                </a:solidFill>
                <a:effectLst/>
                <a:latin typeface="Arial" charset="0"/>
                <a:cs typeface="Times New Roman" pitchFamily="18" charset="0"/>
              </a:rPr>
              <a:t>Чамзинского</a:t>
            </a:r>
            <a:r>
              <a:rPr lang="ru-RU" altLang="ru-RU" sz="1800" b="1" cap="none" dirty="0">
                <a:solidFill>
                  <a:prstClr val="black"/>
                </a:solidFill>
                <a:effectLst/>
                <a:latin typeface="Arial" charset="0"/>
                <a:cs typeface="Times New Roman" pitchFamily="18" charset="0"/>
              </a:rPr>
              <a:t> муниципального </a:t>
            </a:r>
            <a:br>
              <a:rPr lang="ru-RU" altLang="ru-RU" sz="1800" b="1" cap="none" dirty="0">
                <a:solidFill>
                  <a:prstClr val="black"/>
                </a:solidFill>
                <a:effectLst/>
                <a:latin typeface="Arial" charset="0"/>
                <a:cs typeface="Times New Roman" pitchFamily="18" charset="0"/>
              </a:rPr>
            </a:br>
            <a:r>
              <a:rPr lang="ru-RU" altLang="ru-RU" sz="1800" b="1" cap="none" dirty="0">
                <a:solidFill>
                  <a:prstClr val="black"/>
                </a:solidFill>
                <a:effectLst/>
                <a:latin typeface="Arial" charset="0"/>
                <a:cs typeface="Times New Roman" pitchFamily="18" charset="0"/>
              </a:rPr>
              <a:t>района РМ </a:t>
            </a:r>
            <a:r>
              <a:rPr lang="ru-RU" altLang="ru-RU" sz="1800" cap="none" dirty="0">
                <a:solidFill>
                  <a:prstClr val="black"/>
                </a:solidFill>
                <a:effectLst/>
                <a:latin typeface="Arial" charset="0"/>
              </a:rPr>
              <a:t/>
            </a:r>
            <a:br>
              <a:rPr lang="ru-RU" altLang="ru-RU" sz="1800" cap="none" dirty="0">
                <a:solidFill>
                  <a:prstClr val="black"/>
                </a:solidFill>
                <a:effectLst/>
                <a:latin typeface="Arial" charset="0"/>
              </a:rPr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0648" y="323528"/>
            <a:ext cx="6343650" cy="1219200"/>
          </a:xfrm>
        </p:spPr>
        <p:txBody>
          <a:bodyPr>
            <a:normAutofit fontScale="92500"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cap="all" dirty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Министерство образования РМ</a:t>
            </a:r>
            <a:br>
              <a:rPr lang="ru-RU" sz="2800" cap="all" dirty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</a:rPr>
            </a:br>
            <a:r>
              <a:rPr lang="ru-RU" sz="2800" cap="all" dirty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ru-RU" sz="2800" cap="all" dirty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</a:rPr>
            </a:br>
            <a:r>
              <a:rPr lang="ru-RU" sz="3200" cap="all" dirty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 </a:t>
            </a:r>
            <a:r>
              <a:rPr lang="ru-RU" sz="3000" b="1" cap="all" dirty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11113" y="5273675"/>
            <a:ext cx="68580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altLang="ru-RU" sz="2400" b="1">
                <a:solidFill>
                  <a:srgbClr val="000000"/>
                </a:solidFill>
                <a:latin typeface="Franklin Gothic Book" pitchFamily="34" charset="0"/>
                <a:cs typeface="Times New Roman" pitchFamily="18" charset="0"/>
              </a:rPr>
              <a:t>Дата рождения: </a:t>
            </a:r>
            <a:r>
              <a:rPr lang="ru-RU" altLang="ru-RU" sz="2400" b="1" i="1">
                <a:solidFill>
                  <a:srgbClr val="C00000"/>
                </a:solidFill>
                <a:latin typeface="Franklin Gothic Book" pitchFamily="34" charset="0"/>
                <a:cs typeface="Times New Roman" pitchFamily="18" charset="0"/>
              </a:rPr>
              <a:t>25 мая 1988 года</a:t>
            </a:r>
            <a:endParaRPr lang="ru-RU" altLang="ru-RU" sz="2400" b="1" i="1">
              <a:solidFill>
                <a:srgbClr val="C00000"/>
              </a:solidFill>
              <a:latin typeface="Franklin Gothic Book" pitchFamily="34" charset="0"/>
            </a:endParaRPr>
          </a:p>
          <a:p>
            <a:pPr eaLnBrk="0" hangingPunct="0"/>
            <a:r>
              <a:rPr lang="ru-RU" altLang="ru-RU" sz="2400" b="1">
                <a:solidFill>
                  <a:srgbClr val="000000"/>
                </a:solidFill>
                <a:latin typeface="Franklin Gothic Book" pitchFamily="34" charset="0"/>
                <a:cs typeface="Times New Roman" pitchFamily="18" charset="0"/>
              </a:rPr>
              <a:t>Образование: </a:t>
            </a:r>
            <a:r>
              <a:rPr lang="ru-RU" altLang="ru-RU" sz="20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высшее, Мордовский Государственный Педагогический институт имени М. Е. Евсевьева</a:t>
            </a:r>
          </a:p>
          <a:p>
            <a:pPr eaLnBrk="0" hangingPunct="0"/>
            <a:r>
              <a:rPr lang="ru-RU" altLang="ru-RU" sz="2400" b="1">
                <a:solidFill>
                  <a:srgbClr val="000000"/>
                </a:solidFill>
                <a:latin typeface="Franklin Gothic Book" pitchFamily="34" charset="0"/>
                <a:cs typeface="Times New Roman" pitchFamily="18" charset="0"/>
              </a:rPr>
              <a:t>Диплом: </a:t>
            </a:r>
            <a:r>
              <a:rPr lang="ru-RU" altLang="ru-RU" sz="2400" b="1">
                <a:solidFill>
                  <a:srgbClr val="C00000"/>
                </a:solidFill>
                <a:latin typeface="Franklin Gothic Book" pitchFamily="34" charset="0"/>
                <a:cs typeface="Times New Roman" pitchFamily="18" charset="0"/>
              </a:rPr>
              <a:t>101305 0457022</a:t>
            </a:r>
            <a:endParaRPr lang="ru-RU" altLang="ru-RU" sz="2400" i="1">
              <a:solidFill>
                <a:srgbClr val="C00000"/>
              </a:solidFill>
              <a:latin typeface="Franklin Gothic Book" pitchFamily="34" charset="0"/>
            </a:endParaRPr>
          </a:p>
          <a:p>
            <a:pPr eaLnBrk="0" hangingPunct="0"/>
            <a:r>
              <a:rPr lang="ru-RU" altLang="ru-RU" sz="2400" b="1">
                <a:solidFill>
                  <a:srgbClr val="000000"/>
                </a:solidFill>
                <a:latin typeface="Franklin Gothic Book" pitchFamily="34" charset="0"/>
                <a:cs typeface="Times New Roman" pitchFamily="18" charset="0"/>
              </a:rPr>
              <a:t>Стаж педагогической работы: </a:t>
            </a:r>
            <a:r>
              <a:rPr lang="ru-RU" altLang="ru-RU" sz="2400" b="1" i="1">
                <a:solidFill>
                  <a:srgbClr val="C00000"/>
                </a:solidFill>
                <a:latin typeface="Franklin Gothic Book" pitchFamily="34" charset="0"/>
                <a:cs typeface="Times New Roman" pitchFamily="18" charset="0"/>
              </a:rPr>
              <a:t>4 года</a:t>
            </a:r>
            <a:endParaRPr lang="ru-RU" altLang="ru-RU" sz="2400" b="1" i="1">
              <a:solidFill>
                <a:srgbClr val="C00000"/>
              </a:solidFill>
              <a:latin typeface="Franklin Gothic Book" pitchFamily="34" charset="0"/>
            </a:endParaRPr>
          </a:p>
          <a:p>
            <a:pPr eaLnBrk="0" hangingPunct="0"/>
            <a:r>
              <a:rPr lang="ru-RU" altLang="ru-RU" sz="2400" b="1">
                <a:solidFill>
                  <a:srgbClr val="000000"/>
                </a:solidFill>
                <a:latin typeface="Franklin Gothic Book" pitchFamily="34" charset="0"/>
                <a:cs typeface="Times New Roman" pitchFamily="18" charset="0"/>
              </a:rPr>
              <a:t>Общий трудовой стаж: </a:t>
            </a:r>
            <a:r>
              <a:rPr lang="ru-RU" altLang="ru-RU" sz="2400" b="1" i="1">
                <a:solidFill>
                  <a:srgbClr val="C00000"/>
                </a:solidFill>
                <a:latin typeface="Franklin Gothic Book" pitchFamily="34" charset="0"/>
                <a:cs typeface="Times New Roman" pitchFamily="18" charset="0"/>
              </a:rPr>
              <a:t>6  лет</a:t>
            </a:r>
            <a:endParaRPr lang="en-US" altLang="ru-RU" sz="2400" b="1" i="1">
              <a:solidFill>
                <a:srgbClr val="C00000"/>
              </a:solidFill>
              <a:latin typeface="Franklin Gothic Book" pitchFamily="34" charset="0"/>
              <a:cs typeface="Times New Roman" pitchFamily="18" charset="0"/>
            </a:endParaRPr>
          </a:p>
          <a:p>
            <a:pPr eaLnBrk="0" hangingPunct="0"/>
            <a:r>
              <a:rPr lang="ru-RU" altLang="ru-RU" sz="2400" b="1" i="1">
                <a:solidFill>
                  <a:srgbClr val="000000"/>
                </a:solidFill>
                <a:latin typeface="Franklin Gothic Book" pitchFamily="34" charset="0"/>
                <a:cs typeface="Times New Roman" pitchFamily="18" charset="0"/>
              </a:rPr>
              <a:t> </a:t>
            </a:r>
            <a:endParaRPr lang="ru-RU" altLang="ru-RU" sz="2400" i="1">
              <a:solidFill>
                <a:srgbClr val="000000"/>
              </a:solidFill>
              <a:latin typeface="Franklin Gothic Book" pitchFamily="34" charset="0"/>
            </a:endParaRPr>
          </a:p>
        </p:txBody>
      </p:sp>
      <p:pic>
        <p:nvPicPr>
          <p:cNvPr id="14340" name="Picture 1" descr="C:\Users\андрейка\Desktop\892_preview_chetaevamavos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071688"/>
            <a:ext cx="20002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Прямоугольник 1"/>
          <p:cNvSpPr>
            <a:spLocks noChangeArrowheads="1"/>
          </p:cNvSpPr>
          <p:nvPr/>
        </p:nvSpPr>
        <p:spPr bwMode="auto">
          <a:xfrm>
            <a:off x="428625" y="571500"/>
            <a:ext cx="6000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Участие в инновационной (экспериментальной) деятельности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Прямоугольник 1"/>
          <p:cNvSpPr>
            <a:spLocks noChangeArrowheads="1"/>
          </p:cNvSpPr>
          <p:nvPr/>
        </p:nvSpPr>
        <p:spPr bwMode="auto">
          <a:xfrm>
            <a:off x="0" y="285750"/>
            <a:ext cx="68580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/>
            </a:r>
            <a:br>
              <a:rPr lang="ru-RU"/>
            </a:br>
            <a:r>
              <a:rPr 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3. Наличие публикаций ,включая интернет -публикации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1357313"/>
          <a:ext cx="6857998" cy="8762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66"/>
                <a:gridCol w="1428760"/>
                <a:gridCol w="1643073"/>
                <a:gridCol w="2071701"/>
                <a:gridCol w="1357298"/>
              </a:tblGrid>
              <a:tr h="56651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статьи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публикации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публикации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19051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Инновационный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опыт на тему: «Использование дидактических игр при формировании элементарных математических представлений»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endParaRPr kumimoji="0" lang="ru-RU" sz="11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1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08.12. 2016г.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kumimoji="0" lang="ru-RU" sz="11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http://a2b2.ru/methods/27624_innovatsionnyy_pedagogicheskiy_opyt_na_temu_ispolzovanie_didakticheskikh_igr_pri_formirovanii_elementarnykh_matematicheskikh_predstavleniy_u_doshkolnikov</a:t>
                      </a:r>
                      <a:endParaRPr lang="ru-RU" sz="1100" dirty="0"/>
                    </a:p>
                  </a:txBody>
                  <a:tcPr/>
                </a:tc>
              </a:tr>
              <a:tr h="60050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Консультация для воспитателей на тему: «Какие условия мы создали в группе для психологического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комфорта и всестороннего развития детей»</a:t>
                      </a:r>
                    </a:p>
                    <a:p>
                      <a:endParaRPr lang="ru-RU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Электронное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портфолио</a:t>
                      </a:r>
                      <a:endParaRPr lang="ru-RU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Консультация для воспитателей на тему: «Воспитание у детей бережного отношения к своему здоровью, формирование представления о полезном и вредном для здоровья»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08.12.2016г.</a:t>
                      </a: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12.12.2016г.</a:t>
                      </a: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08.12.2016г.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http://a2b2.ru/methods/27626_soobshchenie_k_pedsovetu_tema_kakie_usloviya_my_sozdali_v_gruppe_dlya_psikhologicheskogo_komforta_i_vsestoronnego_razvitiya_detey_vospitatel_chetaeva_ma</a:t>
                      </a:r>
                      <a:endParaRPr lang="ru-RU" sz="1100" b="0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http://a2b2.ru/methods/27837_portfolio_chetaevoy_mariny_aleksandrovny</a:t>
                      </a:r>
                      <a:endParaRPr lang="ru-RU" sz="1100" b="0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kumimoji="0" lang="ru-RU" sz="105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hlinkClick r:id="rId5"/>
                      </a:endParaRPr>
                    </a:p>
                    <a:p>
                      <a:r>
                        <a:rPr kumimoji="0" lang="ru-RU" sz="11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http://a2b2.ru/methods/27625_soobshchenie_k_pedsovetu_na_temu_vospitanie_u_detey_berezhnogo_otnosheniya_k_svoemu_zdorovyu_formirovanie_predstavleniya_o_poleznom_i_vrednom_dlya_zdorovya_vospitatel_chetaeva_ma</a:t>
                      </a:r>
                      <a:endParaRPr kumimoji="0" lang="ru-RU" sz="11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hlinkClick r:id="rId5"/>
                      </a:endParaRPr>
                    </a:p>
                    <a:p>
                      <a:endParaRPr kumimoji="0" lang="ru-RU" sz="105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hlinkClick r:id="rId5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Прямоугольник 1"/>
          <p:cNvSpPr>
            <a:spLocks noChangeArrowheads="1"/>
          </p:cNvSpPr>
          <p:nvPr/>
        </p:nvSpPr>
        <p:spPr bwMode="auto">
          <a:xfrm>
            <a:off x="0" y="285750"/>
            <a:ext cx="68580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/>
            </a:r>
            <a:br>
              <a:rPr lang="ru-RU"/>
            </a:br>
            <a:r>
              <a:rPr 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75" y="320675"/>
          <a:ext cx="6500858" cy="7728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567"/>
                <a:gridCol w="1354355"/>
                <a:gridCol w="1557507"/>
                <a:gridCol w="1963814"/>
                <a:gridCol w="1286615"/>
              </a:tblGrid>
              <a:tr h="42130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статьи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публикации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публикации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2176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Конспект открытого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интегрированного занятие по ФЭМП на тему: «Путешествие по сказке»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Международный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03.12. 2016г.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1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http://www.maam.ru/detskijsad/otkrytoe-integrirovanoe-zanjatie-po-fyemp.html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00634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Проект по математическому развитию «Мир геометрических фигур».</a:t>
                      </a: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Конспект театрализованной игры: «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Тили-Бом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для детей 3-4 лет.</a:t>
                      </a:r>
                    </a:p>
                    <a:p>
                      <a:endParaRPr lang="ru-RU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Видеозапись открытого интегрированного занятия по ФЭМП  на тему: «Путешествие по сказке»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08.12.2016г.</a:t>
                      </a: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29.10.16г.</a:t>
                      </a: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25.12.2016г.</a:t>
                      </a: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1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http://a2b2.ru/methods/27623_proekt_po_matematicheskomu_razvitiyu_v_mladshey_gruppe_mir_geometricheskikh_figur</a:t>
                      </a:r>
                      <a:endParaRPr lang="ru-RU" sz="1100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kumimoji="0" lang="ru-RU" sz="11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http://a2b2.ru/methods/25588_teatralizovannaya_igra_tili_bom</a:t>
                      </a:r>
                      <a:endParaRPr lang="ru-RU" sz="1100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hlinkClick r:id="rId5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hlinkClick r:id="rId5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hlinkClick r:id="rId5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http://www.maam.ru/detskijsad/videozapis-integrirovanogo-otkrytogo-zanjatija-po-matematike-na-temu-puteshestvie-po-skazke.html</a:t>
                      </a:r>
                      <a:r>
                        <a:rPr kumimoji="0" lang="ru-RU" sz="11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200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андрейка\Downloads\77270.jpe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42938"/>
            <a:ext cx="6923088" cy="1068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андрейка\Downloads\7728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0838" y="-771525"/>
            <a:ext cx="7559676" cy="1068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андрейка\Downloads\5622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4375"/>
            <a:ext cx="6858000" cy="1035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андрейка\Downloads\699721-016-015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9698" name="Picture 2" descr="G:\дипломы\673324-142-145-ser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6858000" cy="9144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228600" y="357188"/>
            <a:ext cx="6515100" cy="10001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1800" b="1" cap="none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  4. Результаты участия воспитанников в: конкурсах, выставках, турнирах, соревнованиях, акциях, фестивалях.</a:t>
            </a:r>
            <a:br>
              <a:rPr lang="ru-RU" sz="1800" b="1" cap="none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800" b="1" cap="none" smtClean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1" descr="F:\Атестация\Грамо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88"/>
            <a:ext cx="6858000" cy="764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026" name="Object 2"/>
          <p:cNvGraphicFramePr>
            <a:graphicFrameLocks noChangeAspect="1"/>
          </p:cNvGraphicFramePr>
          <p:nvPr/>
        </p:nvGraphicFramePr>
        <p:xfrm>
          <a:off x="0" y="0"/>
          <a:ext cx="6857999" cy="9001156"/>
        </p:xfrm>
        <a:graphic>
          <a:graphicData uri="http://schemas.openxmlformats.org/presentationml/2006/ole">
            <p:oleObj spid="_x0000_s129026" name="Acrobat Document" r:id="rId3" imgW="5667121" imgH="8019769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ru-RU" sz="2800" b="1" cap="none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Портфолио</a:t>
            </a:r>
            <a:r>
              <a:rPr lang="ru-RU" sz="2800" b="1" cap="none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 воспитателя</a:t>
            </a:r>
            <a:br>
              <a:rPr lang="ru-RU" sz="2800" b="1" cap="none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800" b="1" cap="none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Четаевой</a:t>
            </a:r>
            <a:r>
              <a:rPr lang="ru-RU" sz="2800" b="1" cap="none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Марины Александровны</a:t>
            </a:r>
            <a:br>
              <a:rPr lang="ru-RU" sz="2800" b="1" cap="none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endParaRPr lang="ru-RU" sz="2800" b="1" cap="none" dirty="0" smtClean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36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ru-RU" sz="2000" u="sng" dirty="0" smtClean="0">
                <a:hlinkClick r:id="rId2"/>
              </a:rPr>
              <a:t>http://a2b2.ru/methods/27837_portfolio_chetaevoy_mariny_aleksandrovny</a:t>
            </a:r>
            <a:endParaRPr lang="ru-RU" sz="2000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cap="none" smtClean="0">
              <a:effectLst/>
            </a:endParaRPr>
          </a:p>
        </p:txBody>
      </p:sp>
      <p:pic>
        <p:nvPicPr>
          <p:cNvPr id="32770" name="Рисунок 5" descr="C:\Users\андрейка\Desktop\94629653c604c50bf26b4f10f0f7c5c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Прямоугольник 1"/>
          <p:cNvSpPr>
            <a:spLocks noChangeArrowheads="1"/>
          </p:cNvSpPr>
          <p:nvPr/>
        </p:nvSpPr>
        <p:spPr bwMode="auto">
          <a:xfrm>
            <a:off x="357188" y="285750"/>
            <a:ext cx="60007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/>
            </a:r>
            <a:br>
              <a:rPr lang="ru-RU"/>
            </a:br>
            <a:r>
              <a:rPr lang="ru-RU"/>
              <a:t> </a:t>
            </a:r>
            <a:r>
              <a:rPr 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5.Наличие авторских программ, методических пособий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214313"/>
            <a:ext cx="6858000" cy="85725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sz="1600" cap="none" smtClean="0"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</a:t>
            </a:r>
            <a:br>
              <a:rPr lang="ru-RU" sz="1600" cap="none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cap="none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6.Выступление на научно-практических конференциях, педагогических чтениях, семинарах, секциях, методических объединениях</a:t>
            </a:r>
            <a:r>
              <a:rPr lang="ru-RU" sz="1600" cap="none" smtClean="0"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1428750"/>
          <a:ext cx="6858000" cy="7307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04"/>
                <a:gridCol w="1857388"/>
                <a:gridCol w="1828808"/>
                <a:gridCol w="1371600"/>
                <a:gridCol w="1371600"/>
              </a:tblGrid>
              <a:tr h="71435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№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Дата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Место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Тема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47391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1.</a:t>
                      </a:r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2.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Май</a:t>
                      </a:r>
                      <a:r>
                        <a:rPr lang="ru-RU" sz="1200" baseline="0" dirty="0" smtClean="0"/>
                        <a:t> 2016</a:t>
                      </a:r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Сентябрь</a:t>
                      </a:r>
                      <a:r>
                        <a:rPr lang="ru-RU" sz="1200" baseline="0" dirty="0" smtClean="0"/>
                        <a:t> 2016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Мордовский</a:t>
                      </a:r>
                      <a:r>
                        <a:rPr kumimoji="0" lang="ru-RU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государтвенный</a:t>
                      </a:r>
                      <a:r>
                        <a:rPr kumimoji="0" lang="ru-RU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педагогический институт  им. </a:t>
                      </a:r>
                      <a:r>
                        <a:rPr kumimoji="0" lang="ru-RU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М.Е.Евсевьева</a:t>
                      </a:r>
                      <a:endParaRPr kumimoji="0"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Всероссийское</a:t>
                      </a:r>
                      <a:r>
                        <a:rPr kumimoji="0" lang="ru-RU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образовательно-просветительское издание «Альманах Педагога».</a:t>
                      </a:r>
                    </a:p>
                    <a:p>
                      <a:endParaRPr kumimoji="0"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«Учить творчеству»</a:t>
                      </a:r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«Какие условия мы создали в группе для психологического</a:t>
                      </a:r>
                      <a:r>
                        <a:rPr lang="ru-RU" sz="1200" baseline="0" dirty="0" smtClean="0"/>
                        <a:t> комфорта и всестороннего развития детей»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VI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ru-RU" sz="1200" baseline="0" dirty="0" smtClean="0"/>
                        <a:t>Республиканский Семинар -Практикум</a:t>
                      </a:r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Всероссийская</a:t>
                      </a:r>
                    </a:p>
                    <a:p>
                      <a:r>
                        <a:rPr lang="ru-RU" sz="1200" dirty="0" smtClean="0"/>
                        <a:t>консультация для педагогов.</a:t>
                      </a:r>
                      <a:endParaRPr lang="ru-RU" sz="1200" dirty="0"/>
                    </a:p>
                  </a:txBody>
                  <a:tcPr/>
                </a:tc>
              </a:tr>
              <a:tr h="394149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Декабрь 201</a:t>
                      </a:r>
                      <a:r>
                        <a:rPr lang="en-US" sz="1200" dirty="0" smtClean="0"/>
                        <a:t>6</a:t>
                      </a:r>
                      <a:r>
                        <a:rPr lang="ru-RU" sz="1200" dirty="0" smtClean="0"/>
                        <a:t>г.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0"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МБДОУ </a:t>
                      </a:r>
                    </a:p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 Детский сад комбинированного вида</a:t>
                      </a:r>
                    </a:p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«Золушка»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«Воспитание у детей бережного отношения к своему здоровью, формирование представления о полезном и вредном для здоровья»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Педагогический</a:t>
                      </a:r>
                      <a:r>
                        <a:rPr lang="ru-RU" sz="1200" baseline="0" dirty="0" smtClean="0"/>
                        <a:t> совет 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G:\Атестация\Сертефик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50"/>
            <a:ext cx="6858000" cy="631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андрейка\Desktop\Рисунок (1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" y="0"/>
            <a:ext cx="7772400" cy="991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7890" name="Picture 1" descr="I:\08.12.2016\справка подтверждение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463" y="0"/>
            <a:ext cx="6840537" cy="940435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42900" y="428596"/>
            <a:ext cx="6372248" cy="64294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1800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7. Проведение открытых занятий , мастер –классов, мероприятий</a:t>
            </a:r>
          </a:p>
        </p:txBody>
      </p:sp>
      <p:graphicFrame>
        <p:nvGraphicFramePr>
          <p:cNvPr id="46111" name="Group 31"/>
          <p:cNvGraphicFramePr>
            <a:graphicFrameLocks noGrp="1"/>
          </p:cNvGraphicFramePr>
          <p:nvPr/>
        </p:nvGraphicFramePr>
        <p:xfrm>
          <a:off x="0" y="1428750"/>
          <a:ext cx="6858000" cy="7715251"/>
        </p:xfrm>
        <a:graphic>
          <a:graphicData uri="http://schemas.openxmlformats.org/drawingml/2006/table">
            <a:tbl>
              <a:tblPr/>
              <a:tblGrid>
                <a:gridCol w="357166"/>
                <a:gridCol w="1285884"/>
                <a:gridCol w="1928825"/>
                <a:gridCol w="1214447"/>
                <a:gridCol w="2071678"/>
              </a:tblGrid>
              <a:tr h="1300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</a:rPr>
                        <a:t>№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</a:rPr>
                        <a:t>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</a:rPr>
                        <a:t>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</a:rPr>
                        <a:t>п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</a:rPr>
                        <a:t>Дата  открытых занятий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</a:rPr>
                        <a:t>Место открытых занятий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</a:rPr>
                        <a:t>Уровень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</a:rPr>
                        <a:t>Названия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4" charset="0"/>
                        </a:rPr>
                        <a:t>открытых занятий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473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1.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Декабрь 2016г.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МБДОУ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 « Детский сад комбинированного вида « Золушка»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Международный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Методическое объединение для воспитателей 2 младших групп на тему: «Путешествие по сказке 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941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3.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Ноябрь 2016г.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МБДОУ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« Детский сад комбинированного вида « Золушка»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Образовательная организация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Театрализованная игра для детей второй младшей группы на тему: «Тили - бом»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Franklin Gothic Book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Михаил\Pictures\Мои сканированные изображения\сканирование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C:\Users\андрейка\Desktop\Рисунок (1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6858000" cy="983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1"/>
          <p:cNvSpPr>
            <a:spLocks noGrp="1"/>
          </p:cNvSpPr>
          <p:nvPr>
            <p:ph type="title" idx="4294967295"/>
          </p:nvPr>
        </p:nvSpPr>
        <p:spPr bwMode="auto">
          <a:xfrm>
            <a:off x="342900" y="250825"/>
            <a:ext cx="6515100" cy="11176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1600" cap="none" smtClean="0">
                <a:effectLst/>
              </a:rPr>
              <a:t>                                                     </a:t>
            </a:r>
            <a:r>
              <a:rPr lang="ru-RU" sz="1600" b="1" cap="none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8.</a:t>
            </a:r>
            <a:br>
              <a:rPr lang="ru-RU" sz="1600" b="1" cap="none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none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Общественная активность педагога :участие в экспертных комиссиях, в жюри конкурсов, депутатская деятельность.</a:t>
            </a:r>
          </a:p>
        </p:txBody>
      </p:sp>
      <p:pic>
        <p:nvPicPr>
          <p:cNvPr id="41986" name="Picture 1" descr="I:\08.12.2016\Справка подверждение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6858000" cy="77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2"/>
          <p:cNvSpPr>
            <a:spLocks noChangeArrowheads="1"/>
          </p:cNvSpPr>
          <p:nvPr/>
        </p:nvSpPr>
        <p:spPr bwMode="auto">
          <a:xfrm>
            <a:off x="214313" y="555625"/>
            <a:ext cx="621506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Инновационный педагогический опыт на   тему:«Использование дидактических игр при формировании элементарных математических представлений у дошкольников»</a:t>
            </a:r>
          </a:p>
          <a:p>
            <a:pPr algn="ctr">
              <a:buFont typeface="Wingdings 2" pitchFamily="18" charset="2"/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Font typeface="Wingdings 2" pitchFamily="18" charset="2"/>
              <a:buNone/>
            </a:pPr>
            <a:r>
              <a:rPr lang="ru-RU" sz="2000" u="sng" dirty="0" smtClean="0">
                <a:hlinkClick r:id="rId2"/>
              </a:rPr>
              <a:t>http://a2b2.ru/methods/27624_innovatsionnyy_pedagogicheskiy_opyt_na_temu_ispolzovanie_didakticheskikh_igr_pri_formirovanii_elementarnykh_matematicheskikh_predstavleniy_u_doshkolnikov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 2" pitchFamily="18" charset="2"/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 2" pitchFamily="18" charset="2"/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260350" y="107950"/>
            <a:ext cx="6337300" cy="12954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1200" cap="none" smtClean="0">
                <a:solidFill>
                  <a:srgbClr val="C00000"/>
                </a:solidFill>
                <a:effectLst/>
              </a:rPr>
              <a:t> 9.Позитивные результаты работы с воспитанниками: наличие системы воспитательной работы; наличие качественной; эстетически оформленной текущей документации; организация индивидуального подхода; снижение простудной заболеваемости воспитанников; отлаженная система взаимодействия с родителями; отсутствие жалоб и обращений родителей на неправомерные действия; духовно-нравственное воспитание и народные традиции.</a:t>
            </a:r>
          </a:p>
        </p:txBody>
      </p:sp>
      <p:pic>
        <p:nvPicPr>
          <p:cNvPr id="43010" name="Picture 1" descr="I:\08.12.2016\Позит.резу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313"/>
            <a:ext cx="6858000" cy="770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I:\08.12.2016\Позит.рез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4053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5058" name="Picture 1" descr="I:\08.12.2016\Позит.рез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858000" cy="907256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6082" name="Picture 1" descr="I:\08.12.2016\Позит.рез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858000" cy="91440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1600" cap="none" smtClean="0">
                <a:effectLst/>
              </a:rPr>
              <a:t>                                                             </a:t>
            </a:r>
          </a:p>
        </p:txBody>
      </p:sp>
      <p:sp>
        <p:nvSpPr>
          <p:cNvPr id="78854" name="Rectangle 2"/>
          <p:cNvSpPr>
            <a:spLocks noChangeArrowheads="1"/>
          </p:cNvSpPr>
          <p:nvPr/>
        </p:nvSpPr>
        <p:spPr bwMode="auto">
          <a:xfrm>
            <a:off x="0" y="0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8855" name="Rectangle 4"/>
          <p:cNvSpPr>
            <a:spLocks noChangeArrowheads="1"/>
          </p:cNvSpPr>
          <p:nvPr/>
        </p:nvSpPr>
        <p:spPr bwMode="auto">
          <a:xfrm>
            <a:off x="0" y="0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8856" name="Rectangle 5"/>
          <p:cNvSpPr>
            <a:spLocks noChangeArrowheads="1"/>
          </p:cNvSpPr>
          <p:nvPr/>
        </p:nvSpPr>
        <p:spPr bwMode="auto">
          <a:xfrm>
            <a:off x="0" y="0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8852" name="Object 4"/>
          <p:cNvGraphicFramePr>
            <a:graphicFrameLocks noChangeAspect="1"/>
          </p:cNvGraphicFramePr>
          <p:nvPr/>
        </p:nvGraphicFramePr>
        <p:xfrm>
          <a:off x="428625" y="649288"/>
          <a:ext cx="6215063" cy="8494712"/>
        </p:xfrm>
        <a:graphic>
          <a:graphicData uri="http://schemas.openxmlformats.org/presentationml/2006/ole">
            <p:oleObj spid="_x0000_s78852" name="Acrobat Document" r:id="rId3" imgW="5667121" imgH="8019769" progId="AcroExch.Document.7">
              <p:embed/>
            </p:oleObj>
          </a:graphicData>
        </a:graphic>
      </p:graphicFrame>
      <p:sp>
        <p:nvSpPr>
          <p:cNvPr id="78857" name="Прямоугольник 6"/>
          <p:cNvSpPr>
            <a:spLocks noChangeArrowheads="1"/>
          </p:cNvSpPr>
          <p:nvPr/>
        </p:nvSpPr>
        <p:spPr bwMode="auto">
          <a:xfrm>
            <a:off x="357188" y="214313"/>
            <a:ext cx="6072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</a:rPr>
              <a:t>10. Участие педагога в профессиональных конкурсах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Users\андрейка\Downloads\1422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0838" y="-771525"/>
            <a:ext cx="7559676" cy="10687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Users\андрейка\Downloads\prosmotr_diplom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44"/>
            <a:ext cx="6858000" cy="9001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0" y="0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0899" name="Object 3"/>
          <p:cNvGraphicFramePr>
            <a:graphicFrameLocks noChangeAspect="1"/>
          </p:cNvGraphicFramePr>
          <p:nvPr/>
        </p:nvGraphicFramePr>
        <p:xfrm>
          <a:off x="0" y="112713"/>
          <a:ext cx="6858000" cy="9031287"/>
        </p:xfrm>
        <a:graphic>
          <a:graphicData uri="http://schemas.openxmlformats.org/presentationml/2006/ole">
            <p:oleObj spid="_x0000_s80899" name="Acrobat Document" r:id="rId3" imgW="5667121" imgH="8019769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I:\08.12.2016\Дипл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5"/>
          <p:cNvSpPr>
            <a:spLocks noGrp="1"/>
          </p:cNvSpPr>
          <p:nvPr>
            <p:ph type="title" idx="4294967295"/>
          </p:nvPr>
        </p:nvSpPr>
        <p:spPr bwMode="auto">
          <a:xfrm>
            <a:off x="228600" y="179388"/>
            <a:ext cx="6515100" cy="11525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1200" cap="none" dirty="0" smtClean="0">
                <a:effectLst/>
              </a:rPr>
              <a:t>                                                                                </a:t>
            </a:r>
            <a:r>
              <a:rPr lang="ru-RU" sz="1600" cap="none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cap="none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11. Награды и поощрения педагога в меж 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</a:t>
            </a:r>
          </a:p>
        </p:txBody>
      </p:sp>
      <p:pic>
        <p:nvPicPr>
          <p:cNvPr id="82946" name="Picture 2" descr="C:\Users\андрейка\Desktop\Статья из газет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500188"/>
            <a:ext cx="6019800" cy="730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42" y="357158"/>
            <a:ext cx="600079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Видеозапись открытого интегрированного занятия по ФЭМП на тему: «Путешествие по сказке»</a:t>
            </a:r>
          </a:p>
          <a:p>
            <a:pPr algn="ctr">
              <a:buFont typeface="Wingdings 2" pitchFamily="18" charset="2"/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80" y="2285984"/>
            <a:ext cx="56436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hlinkClick r:id="rId2"/>
              </a:rPr>
              <a:t>http://www.maam.ru/detskijsad/videozapis-integrirovanogo-otkrytogo-zanjatija-po-matematike-na-temu-puteshestvie-po-skazke.html</a:t>
            </a:r>
            <a:endParaRPr lang="ru-RU" dirty="0">
              <a:hlinkClick r:id="rId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1600" cap="none" smtClean="0">
                <a:solidFill>
                  <a:srgbClr val="C00000"/>
                </a:solidFill>
                <a:effectLst/>
              </a:rPr>
              <a:t>                                                            12.</a:t>
            </a:r>
            <a:br>
              <a:rPr lang="ru-RU" sz="1600" cap="none" smtClean="0">
                <a:solidFill>
                  <a:srgbClr val="C00000"/>
                </a:solidFill>
                <a:effectLst/>
              </a:rPr>
            </a:br>
            <a:r>
              <a:rPr lang="ru-RU" sz="1600" cap="none" smtClean="0">
                <a:solidFill>
                  <a:srgbClr val="C00000"/>
                </a:solidFill>
                <a:effectLst/>
              </a:rPr>
              <a:t>        Повышение квалификации, профессиональная переподготовка</a:t>
            </a:r>
          </a:p>
        </p:txBody>
      </p:sp>
      <p:pic>
        <p:nvPicPr>
          <p:cNvPr id="83970" name="Picture 1" descr="F:\Атестация\Удостоверени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63"/>
            <a:ext cx="685800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I:\08.12.2016\Иновац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60000">
            <a:off x="-115888" y="-152400"/>
            <a:ext cx="7053263" cy="946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8434" name="Picture 1" descr="I:\08.12.2016\Иновац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61925"/>
            <a:ext cx="6858000" cy="930592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1600" b="1" cap="none" smtClean="0">
                <a:solidFill>
                  <a:srgbClr val="C00000"/>
                </a:solidFill>
                <a:effectLst/>
                <a:latin typeface="Arial" charset="0"/>
              </a:rPr>
              <a:t>                                                 </a:t>
            </a:r>
            <a:br>
              <a:rPr lang="ru-RU" sz="1600" b="1" cap="none" smtClean="0">
                <a:solidFill>
                  <a:srgbClr val="C00000"/>
                </a:solidFill>
                <a:effectLst/>
                <a:latin typeface="Arial" charset="0"/>
              </a:rPr>
            </a:br>
            <a:r>
              <a:rPr lang="ru-RU" sz="1600" b="1" cap="none" smtClean="0">
                <a:solidFill>
                  <a:srgbClr val="C00000"/>
                </a:solidFill>
                <a:effectLst/>
                <a:latin typeface="Arial" charset="0"/>
              </a:rPr>
              <a:t>     1. Применение информационно-коммуникационных технологий</a:t>
            </a:r>
            <a:br>
              <a:rPr lang="ru-RU" sz="1600" b="1" cap="none" smtClean="0">
                <a:solidFill>
                  <a:srgbClr val="C00000"/>
                </a:solidFill>
                <a:effectLst/>
                <a:latin typeface="Arial" charset="0"/>
              </a:rPr>
            </a:br>
            <a:r>
              <a:rPr lang="ru-RU" sz="1600" cap="none" smtClean="0">
                <a:effectLst/>
                <a:latin typeface="Arial" charset="0"/>
              </a:rPr>
              <a:t>                                           </a:t>
            </a:r>
          </a:p>
        </p:txBody>
      </p:sp>
      <p:sp>
        <p:nvSpPr>
          <p:cNvPr id="1945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ru-RU" sz="1800" smtClean="0">
                <a:latin typeface="Arial" charset="0"/>
              </a:rPr>
              <a:t>                                </a:t>
            </a:r>
          </a:p>
        </p:txBody>
      </p:sp>
      <p:pic>
        <p:nvPicPr>
          <p:cNvPr id="19459" name="Picture 1" descr="G:\справка 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685800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 descr="C:\Users\андрейка\Desktop\665181-141-144-se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андрейка\Downloads\7724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0838" y="-771525"/>
            <a:ext cx="7559676" cy="1068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3438</TotalTime>
  <Words>554</Words>
  <Application>Microsoft Office PowerPoint</Application>
  <PresentationFormat>Экран (4:3)</PresentationFormat>
  <Paragraphs>301</Paragraphs>
  <Slides>40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43" baseType="lpstr">
      <vt:lpstr>Трек</vt:lpstr>
      <vt:lpstr>Acrobat Document</vt:lpstr>
      <vt:lpstr>Adobe Acrobat Document</vt:lpstr>
      <vt:lpstr>Четаевой Марины Александровны воспитателя МБДОУ  «Детский сад комбинированного вида «ЗОЛУШКА»  пгт. Чамзинка Чамзинского муниципального  района РМ  </vt:lpstr>
      <vt:lpstr>Портфолио  воспитателя Четаевой Марины Александровны </vt:lpstr>
      <vt:lpstr>Слайд 3</vt:lpstr>
      <vt:lpstr>Слайд 4</vt:lpstr>
      <vt:lpstr>Слайд 5</vt:lpstr>
      <vt:lpstr>Слайд 6</vt:lpstr>
      <vt:lpstr>                                                       1. Применение информационно-коммуникационных технологий                                           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   4. Результаты участия воспитанников в: конкурсах, выставках, турнирах, соревнованиях, акциях, фестивалях. </vt:lpstr>
      <vt:lpstr>Слайд 19</vt:lpstr>
      <vt:lpstr>Слайд 20</vt:lpstr>
      <vt:lpstr>Слайд 21</vt:lpstr>
      <vt:lpstr>                                                                      6.Выступление на научно-практических конференциях, педагогических чтениях, семинарах, секциях, методических объединениях.</vt:lpstr>
      <vt:lpstr>Слайд 23</vt:lpstr>
      <vt:lpstr>Слайд 24</vt:lpstr>
      <vt:lpstr>Слайд 25</vt:lpstr>
      <vt:lpstr>                                                                                        7. Проведение открытых занятий , мастер –классов, мероприятий</vt:lpstr>
      <vt:lpstr>Слайд 27</vt:lpstr>
      <vt:lpstr>Слайд 28</vt:lpstr>
      <vt:lpstr>                                                     8. Общественная активность педагога :участие в экспертных комиссиях, в жюри конкурсов, депутатская деятельность.</vt:lpstr>
      <vt:lpstr> 9.Позитивные результаты работы с воспитанниками: наличие системы воспитательной работы; наличие качественной; эстетически оформленной текущей документации; организация индивидуального подхода; снижение простудной заболеваемости воспитанников; отлаженная система взаимодействия с родителями; отсутствие жалоб и обращений родителей на неправомерные действия; духовно-нравственное воспитание и народные традиции.</vt:lpstr>
      <vt:lpstr>Слайд 31</vt:lpstr>
      <vt:lpstr>Слайд 32</vt:lpstr>
      <vt:lpstr>Слайд 33</vt:lpstr>
      <vt:lpstr>                                                             </vt:lpstr>
      <vt:lpstr>Слайд 35</vt:lpstr>
      <vt:lpstr>Слайд 36</vt:lpstr>
      <vt:lpstr>Слайд 37</vt:lpstr>
      <vt:lpstr>Слайд 38</vt:lpstr>
      <vt:lpstr>                                                                                  11. Награды и поощрения педагога в меж 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</vt:lpstr>
      <vt:lpstr>                                                            12.         Повышение квалификации, профессиональная переподготовка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андрейка</cp:lastModifiedBy>
  <cp:revision>347</cp:revision>
  <dcterms:created xsi:type="dcterms:W3CDTF">2014-10-05T14:39:53Z</dcterms:created>
  <dcterms:modified xsi:type="dcterms:W3CDTF">2017-01-28T21:04:44Z</dcterms:modified>
</cp:coreProperties>
</file>