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6" r:id="rId4"/>
    <p:sldId id="265" r:id="rId5"/>
    <p:sldId id="258" r:id="rId6"/>
    <p:sldId id="262" r:id="rId7"/>
    <p:sldId id="263" r:id="rId8"/>
    <p:sldId id="264" r:id="rId9"/>
    <p:sldId id="267" r:id="rId10"/>
    <p:sldId id="269" r:id="rId11"/>
    <p:sldId id="270" r:id="rId12"/>
    <p:sldId id="285" r:id="rId13"/>
    <p:sldId id="272" r:id="rId14"/>
    <p:sldId id="268" r:id="rId15"/>
    <p:sldId id="259" r:id="rId16"/>
    <p:sldId id="260" r:id="rId17"/>
    <p:sldId id="278" r:id="rId18"/>
    <p:sldId id="277" r:id="rId19"/>
    <p:sldId id="273" r:id="rId20"/>
    <p:sldId id="276" r:id="rId21"/>
    <p:sldId id="275" r:id="rId22"/>
    <p:sldId id="279" r:id="rId23"/>
    <p:sldId id="288" r:id="rId24"/>
    <p:sldId id="281" r:id="rId25"/>
    <p:sldId id="282" r:id="rId26"/>
    <p:sldId id="287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18" Type="http://schemas.openxmlformats.org/officeDocument/2006/relationships/image" Target="../media/image34.wmf"/><Relationship Id="rId26" Type="http://schemas.openxmlformats.org/officeDocument/2006/relationships/image" Target="../media/image42.wmf"/><Relationship Id="rId3" Type="http://schemas.openxmlformats.org/officeDocument/2006/relationships/image" Target="../media/image19.wmf"/><Relationship Id="rId21" Type="http://schemas.openxmlformats.org/officeDocument/2006/relationships/image" Target="../media/image37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17" Type="http://schemas.openxmlformats.org/officeDocument/2006/relationships/image" Target="../media/image33.wmf"/><Relationship Id="rId25" Type="http://schemas.openxmlformats.org/officeDocument/2006/relationships/image" Target="../media/image41.wmf"/><Relationship Id="rId2" Type="http://schemas.openxmlformats.org/officeDocument/2006/relationships/image" Target="../media/image18.wmf"/><Relationship Id="rId16" Type="http://schemas.openxmlformats.org/officeDocument/2006/relationships/image" Target="../media/image32.wmf"/><Relationship Id="rId20" Type="http://schemas.openxmlformats.org/officeDocument/2006/relationships/image" Target="../media/image36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24" Type="http://schemas.openxmlformats.org/officeDocument/2006/relationships/image" Target="../media/image40.wmf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23" Type="http://schemas.openxmlformats.org/officeDocument/2006/relationships/image" Target="../media/image39.wmf"/><Relationship Id="rId28" Type="http://schemas.openxmlformats.org/officeDocument/2006/relationships/image" Target="../media/image44.wmf"/><Relationship Id="rId10" Type="http://schemas.openxmlformats.org/officeDocument/2006/relationships/image" Target="../media/image26.wmf"/><Relationship Id="rId19" Type="http://schemas.openxmlformats.org/officeDocument/2006/relationships/image" Target="../media/image35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Relationship Id="rId22" Type="http://schemas.openxmlformats.org/officeDocument/2006/relationships/image" Target="../media/image38.wmf"/><Relationship Id="rId27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9810-0E7D-45BA-8BBA-9B72781C35F7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6520-55AF-4480-B0CF-7D0BA2237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5ACE-D6E6-49E9-B66F-1F1E42BEF847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6D36-D53A-4115-8D82-76DA5CF39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82A4-79E6-42C0-B314-EBFDB54F0D83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43B4-8B5C-4BCB-80EA-CDFB79574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66C9-20AC-4C9F-BC5B-A7846B93B781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6A7C-6190-4D13-B4DF-280548900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0553-B93D-428F-AEBF-1604007F1575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EEB9-500C-49EE-952E-18E7488E9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FCD6-0CFB-4B31-B571-5FD0CC346AC6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F2BC-9ED9-45D1-A1D4-1D7425AEB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9D87-0D3F-4D66-9E52-D9C14CF0404B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B686-DA0D-4018-B0DD-0322D0E43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D158-C32B-4EEA-B007-AEA2A56F1839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AFCD-3D5B-4867-9CE3-A29A4F571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20C2-AC5F-4386-9904-A3B9FD114F7C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CBF4-EF59-4E36-A084-141BE7BBF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5B76-D07D-4A7C-B346-B2B34A421B6C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3EC7-F844-4BB1-BD16-C7DE782F0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A34B-364C-4DD9-87A3-029C1C3FABA4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6435-7756-4A2F-B4AD-B198B0CA4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C90F-1994-48BA-9B52-3C9816C0DEDC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BD16-0A67-4DC8-ACFC-1CE8FCB25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58B7-CCEF-458D-B3E0-1DC408A555E4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4227-24AD-4312-A785-8B6B51B58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237C-EF8E-4063-9765-D4D7E53D9C62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A03D-EC82-4B38-BF90-3E9BB4137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7C09-C419-4258-A0BA-DB1BE11F1BA0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1C93-2504-4977-AE40-3D3D2FBF1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D1AF-3C09-4FFA-8AF5-289EB1AF273E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8613-8F81-4860-BD84-5BAAA40A9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59A4-5AB3-45A6-97EF-2E31EE4D96EF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583C-1221-4088-97D5-114BACBB9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75D7-B07E-448D-9619-6689B02B10D6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887C-D7E5-45AC-A68C-CB34BD473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1F1B-AF93-4902-94A4-FA3B3520CDCB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F897-D731-4AFF-9CF4-FC895854A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316C-F0BC-4FC4-BBB8-AE6014495452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353B-4401-4137-A9D2-7BFD7B480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4C07-73A8-442D-BD69-F2B470D9F39F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E5AE-FD16-47A7-A3D1-F677F732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0965-EFE3-452F-9330-9ACB992EF8CE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0ED6-6D6A-45FE-8E01-C73E36D93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48ED-C1D6-4EC5-86A9-94C6DCAC66FA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8575-7D06-4ECF-B52F-D2051D9E6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68F94-9D85-4218-B495-F6EA372B4C02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B8E7E-F53D-46E1-A2BB-5B5D15305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 descr="5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B4357B-73F7-4CB4-BE34-5A8886DF2B44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95F321-178B-4247-9DC6-FB2B7FC9E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319" name="Рисунок 8" descr="6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3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22.bin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21.bin"/><Relationship Id="rId27" Type="http://schemas.openxmlformats.org/officeDocument/2006/relationships/oleObject" Target="../embeddings/oleObject26.bin"/><Relationship Id="rId30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ctrTitle"/>
          </p:nvPr>
        </p:nvSpPr>
        <p:spPr>
          <a:xfrm>
            <a:off x="0" y="404813"/>
            <a:ext cx="5795963" cy="6127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 16.12.2016г., МБОУ г.Керчи РК «Школа№10»</a:t>
            </a:r>
            <a:endParaRPr lang="ru-RU" sz="1800" smtClean="0">
              <a:latin typeface="Arial" charset="0"/>
            </a:endParaRPr>
          </a:p>
        </p:txBody>
      </p:sp>
      <p:sp>
        <p:nvSpPr>
          <p:cNvPr id="501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6072188"/>
            <a:ext cx="6400800" cy="3952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404040"/>
                </a:solidFill>
                <a:latin typeface="Arial" charset="0"/>
              </a:rPr>
              <a:t>учитель Курилова И.В.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8888" y="1196975"/>
            <a:ext cx="7286625" cy="61277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ru-RU"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Свойства логарифмов</a:t>
            </a:r>
            <a:endParaRPr lang="ru-RU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611188" y="476250"/>
            <a:ext cx="7772400" cy="6034088"/>
          </a:xfrm>
          <a:prstGeom prst="roundRect">
            <a:avLst>
              <a:gd name="adj" fmla="val 16667"/>
            </a:avLst>
          </a:prstGeom>
          <a:solidFill>
            <a:srgbClr val="0033CC">
              <a:alpha val="28000"/>
            </a:srgbClr>
          </a:soli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lvl="3">
              <a:defRPr/>
            </a:pPr>
            <a:r>
              <a:rPr lang="ru-RU" altLang="ru-RU" sz="4800" dirty="0">
                <a:latin typeface="Arial" pitchFamily="34" charset="0"/>
                <a:cs typeface="+mn-cs"/>
              </a:rPr>
              <a:t>Что называется </a:t>
            </a:r>
            <a:br>
              <a:rPr lang="ru-RU" altLang="ru-RU" sz="4800" dirty="0">
                <a:latin typeface="Arial" pitchFamily="34" charset="0"/>
                <a:cs typeface="+mn-cs"/>
              </a:rPr>
            </a:br>
            <a:r>
              <a:rPr lang="ru-RU" altLang="ru-RU" sz="4800" dirty="0">
                <a:latin typeface="Arial" pitchFamily="34" charset="0"/>
                <a:cs typeface="+mn-cs"/>
              </a:rPr>
              <a:t>натуральным </a:t>
            </a:r>
            <a:br>
              <a:rPr lang="ru-RU" altLang="ru-RU" sz="4800" dirty="0">
                <a:latin typeface="Arial" pitchFamily="34" charset="0"/>
                <a:cs typeface="+mn-cs"/>
              </a:rPr>
            </a:br>
            <a:r>
              <a:rPr lang="ru-RU" altLang="ru-RU" sz="4800" dirty="0">
                <a:latin typeface="Arial" pitchFamily="34" charset="0"/>
                <a:cs typeface="+mn-cs"/>
              </a:rPr>
              <a:t>логарифмом?</a:t>
            </a:r>
          </a:p>
          <a:p>
            <a:pPr lvl="3">
              <a:defRPr/>
            </a:pPr>
            <a:endParaRPr lang="ru-RU" altLang="ru-RU" sz="4800" dirty="0">
              <a:latin typeface="Arial" pitchFamily="34" charset="0"/>
              <a:cs typeface="+mn-cs"/>
            </a:endParaRPr>
          </a:p>
          <a:p>
            <a:pPr lvl="3">
              <a:defRPr/>
            </a:pPr>
            <a:endParaRPr lang="ru-RU" altLang="ru-RU" sz="4800" dirty="0">
              <a:latin typeface="Arial" pitchFamily="34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8800" y="4724400"/>
            <a:ext cx="5076825" cy="1168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7000" i="1">
                <a:solidFill>
                  <a:srgbClr val="06070E"/>
                </a:solidFill>
                <a:latin typeface="Century" pitchFamily="18" charset="0"/>
              </a:rPr>
              <a:t>log</a:t>
            </a:r>
            <a:r>
              <a:rPr lang="ru-RU" altLang="ru-RU" sz="7000" i="1" baseline="-25000">
                <a:solidFill>
                  <a:srgbClr val="06070E"/>
                </a:solidFill>
                <a:latin typeface="Century" pitchFamily="18" charset="0"/>
              </a:rPr>
              <a:t>е</a:t>
            </a:r>
            <a:r>
              <a:rPr lang="en-US" altLang="ru-RU" sz="7000" i="1">
                <a:solidFill>
                  <a:srgbClr val="06070E"/>
                </a:solidFill>
                <a:latin typeface="Century" pitchFamily="18" charset="0"/>
              </a:rPr>
              <a:t>a=lna</a:t>
            </a:r>
            <a:endParaRPr lang="ru-RU" altLang="ru-RU" sz="7000" i="1">
              <a:solidFill>
                <a:srgbClr val="06070E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514350" y="549275"/>
            <a:ext cx="8078788" cy="5622925"/>
          </a:xfrm>
          <a:prstGeom prst="roundRect">
            <a:avLst>
              <a:gd name="adj" fmla="val 16667"/>
            </a:avLst>
          </a:prstGeom>
          <a:solidFill>
            <a:srgbClr val="0033CC">
              <a:alpha val="28000"/>
            </a:srgbClr>
          </a:soli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lvl="3">
              <a:defRPr/>
            </a:pPr>
            <a:r>
              <a:rPr lang="ru-RU" altLang="ru-RU" sz="4800" dirty="0">
                <a:latin typeface="Arial" pitchFamily="34" charset="0"/>
                <a:cs typeface="+mn-cs"/>
              </a:rPr>
              <a:t>Чему равно число </a:t>
            </a:r>
            <a:r>
              <a:rPr lang="en-US" altLang="ru-RU" sz="4800" i="1" dirty="0">
                <a:latin typeface="Arial" pitchFamily="34" charset="0"/>
                <a:cs typeface="+mn-cs"/>
              </a:rPr>
              <a:t>e</a:t>
            </a:r>
            <a:r>
              <a:rPr lang="ru-RU" altLang="ru-RU" sz="4800" dirty="0">
                <a:latin typeface="Arial" pitchFamily="34" charset="0"/>
                <a:cs typeface="+mn-cs"/>
              </a:rPr>
              <a:t>?</a:t>
            </a:r>
            <a:endParaRPr lang="en-US" altLang="ru-RU" sz="4800" dirty="0">
              <a:latin typeface="Arial" pitchFamily="34" charset="0"/>
              <a:cs typeface="+mn-cs"/>
            </a:endParaRPr>
          </a:p>
          <a:p>
            <a:pPr lvl="3">
              <a:defRPr/>
            </a:pPr>
            <a:endParaRPr lang="ru-RU" altLang="ru-RU" sz="4800" dirty="0">
              <a:latin typeface="Arial" pitchFamily="34" charset="0"/>
              <a:cs typeface="+mn-cs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0800" y="4419600"/>
            <a:ext cx="4418806" cy="830997"/>
          </a:xfrm>
          <a:prstGeom prst="rect">
            <a:avLst/>
          </a:prstGeom>
          <a:blipFill rotWithShape="1">
            <a:blip r:embed="rId2"/>
            <a:stretch>
              <a:fillRect l="-6207" t="-17647" b="-3750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pitchFamily="34" charset="0"/>
                <a:cs typeface="+mn-cs"/>
              </a:rPr>
              <a:t> 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539750" y="476250"/>
            <a:ext cx="8181975" cy="6381750"/>
          </a:xfrm>
          <a:prstGeom prst="roundRect">
            <a:avLst>
              <a:gd name="adj" fmla="val 16667"/>
            </a:avLst>
          </a:prstGeom>
          <a:solidFill>
            <a:srgbClr val="0033CC">
              <a:alpha val="28000"/>
            </a:srgbClr>
          </a:soli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lvl="2" algn="ctr">
              <a:buFont typeface="Symbol" pitchFamily="18" charset="2"/>
              <a:buNone/>
              <a:defRPr/>
            </a:pPr>
            <a:r>
              <a:rPr lang="ru-RU" altLang="ru-RU" sz="2400" u="sng" dirty="0">
                <a:latin typeface="Arial" pitchFamily="34" charset="0"/>
                <a:cs typeface="+mn-cs"/>
              </a:rPr>
              <a:t>Найти ошибки в записях свойств логарифмов</a:t>
            </a:r>
            <a:endParaRPr lang="en-US" altLang="ru-RU" sz="2400" u="sng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4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4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4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0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ru-RU" altLang="ru-RU" sz="1600" dirty="0">
              <a:latin typeface="Arial" pitchFamily="34" charset="0"/>
              <a:cs typeface="+mn-cs"/>
            </a:endParaRPr>
          </a:p>
        </p:txBody>
      </p:sp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7000"/>
            <a:ext cx="32099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495800"/>
            <a:ext cx="3200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636838"/>
            <a:ext cx="3209925" cy="1085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457700"/>
            <a:ext cx="3133725" cy="1057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Морской бой</a:t>
            </a:r>
          </a:p>
        </p:txBody>
      </p:sp>
      <p:sp>
        <p:nvSpPr>
          <p:cNvPr id="4417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  <a:endParaRPr lang="ru-RU" b="1" smtClean="0"/>
          </a:p>
        </p:txBody>
      </p:sp>
      <p:graphicFrame>
        <p:nvGraphicFramePr>
          <p:cNvPr id="44177" name="Group 145"/>
          <p:cNvGraphicFramePr>
            <a:graphicFrameLocks noGrp="1"/>
          </p:cNvGraphicFramePr>
          <p:nvPr/>
        </p:nvGraphicFramePr>
        <p:xfrm>
          <a:off x="1547813" y="1412875"/>
          <a:ext cx="6432550" cy="4167188"/>
        </p:xfrm>
        <a:graphic>
          <a:graphicData uri="http://schemas.openxmlformats.org/drawingml/2006/table">
            <a:tbl>
              <a:tblPr/>
              <a:tblGrid>
                <a:gridCol w="1031875"/>
                <a:gridCol w="1406525"/>
                <a:gridCol w="1219200"/>
                <a:gridCol w="1219200"/>
                <a:gridCol w="155575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233" name="Rectangle 6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95" name="Object 63"/>
          <p:cNvGraphicFramePr>
            <a:graphicFrameLocks noChangeAspect="1"/>
          </p:cNvGraphicFramePr>
          <p:nvPr/>
        </p:nvGraphicFramePr>
        <p:xfrm>
          <a:off x="2987675" y="2565400"/>
          <a:ext cx="720725" cy="290513"/>
        </p:xfrm>
        <a:graphic>
          <a:graphicData uri="http://schemas.openxmlformats.org/presentationml/2006/ole">
            <p:oleObj spid="_x0000_s44095" name="Формула" r:id="rId3" imgW="469696" imgH="215806" progId="Equation.3">
              <p:embed/>
            </p:oleObj>
          </a:graphicData>
        </a:graphic>
      </p:graphicFrame>
      <p:sp>
        <p:nvSpPr>
          <p:cNvPr id="44234" name="Rectangle 6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235" name="Rectangle 6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99" name="Object 67"/>
          <p:cNvGraphicFramePr>
            <a:graphicFrameLocks noChangeAspect="1"/>
          </p:cNvGraphicFramePr>
          <p:nvPr/>
        </p:nvGraphicFramePr>
        <p:xfrm>
          <a:off x="2916238" y="2997200"/>
          <a:ext cx="649287" cy="373063"/>
        </p:xfrm>
        <a:graphic>
          <a:graphicData uri="http://schemas.openxmlformats.org/presentationml/2006/ole">
            <p:oleObj spid="_x0000_s44099" name="Формула" r:id="rId4" imgW="406224" imgH="228501" progId="Equation.3">
              <p:embed/>
            </p:oleObj>
          </a:graphicData>
        </a:graphic>
      </p:graphicFrame>
      <p:sp>
        <p:nvSpPr>
          <p:cNvPr id="44236" name="Rectangle 7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01" name="Object 69"/>
          <p:cNvGraphicFramePr>
            <a:graphicFrameLocks noChangeAspect="1"/>
          </p:cNvGraphicFramePr>
          <p:nvPr/>
        </p:nvGraphicFramePr>
        <p:xfrm>
          <a:off x="4140200" y="1989138"/>
          <a:ext cx="625475" cy="300037"/>
        </p:xfrm>
        <a:graphic>
          <a:graphicData uri="http://schemas.openxmlformats.org/presentationml/2006/ole">
            <p:oleObj spid="_x0000_s44101" name="Формула" r:id="rId5" imgW="406224" imgH="228501" progId="Equation.3">
              <p:embed/>
            </p:oleObj>
          </a:graphicData>
        </a:graphic>
      </p:graphicFrame>
      <p:sp>
        <p:nvSpPr>
          <p:cNvPr id="44237" name="Rectangle 91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22" name="Object 90"/>
          <p:cNvGraphicFramePr>
            <a:graphicFrameLocks noChangeAspect="1"/>
          </p:cNvGraphicFramePr>
          <p:nvPr/>
        </p:nvGraphicFramePr>
        <p:xfrm>
          <a:off x="2916238" y="1989138"/>
          <a:ext cx="792162" cy="300037"/>
        </p:xfrm>
        <a:graphic>
          <a:graphicData uri="http://schemas.openxmlformats.org/presentationml/2006/ole">
            <p:oleObj spid="_x0000_s44122" name="Формула" r:id="rId6" imgW="583947" imgH="228501" progId="Equation.3">
              <p:embed/>
            </p:oleObj>
          </a:graphicData>
        </a:graphic>
      </p:graphicFrame>
      <p:sp>
        <p:nvSpPr>
          <p:cNvPr id="44238" name="Rectangle 9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24" name="Object 92"/>
          <p:cNvGraphicFramePr>
            <a:graphicFrameLocks noChangeAspect="1"/>
          </p:cNvGraphicFramePr>
          <p:nvPr/>
        </p:nvGraphicFramePr>
        <p:xfrm>
          <a:off x="3059113" y="3429000"/>
          <a:ext cx="649287" cy="534988"/>
        </p:xfrm>
        <a:graphic>
          <a:graphicData uri="http://schemas.openxmlformats.org/presentationml/2006/ole">
            <p:oleObj spid="_x0000_s44124" name="Формула" r:id="rId7" imgW="418918" imgH="393529" progId="Equation.3">
              <p:embed/>
            </p:oleObj>
          </a:graphicData>
        </a:graphic>
      </p:graphicFrame>
      <p:sp>
        <p:nvSpPr>
          <p:cNvPr id="44239" name="Rectangle 9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26" name="Object 94"/>
          <p:cNvGraphicFramePr>
            <a:graphicFrameLocks noChangeAspect="1"/>
          </p:cNvGraphicFramePr>
          <p:nvPr/>
        </p:nvGraphicFramePr>
        <p:xfrm>
          <a:off x="3059113" y="4076700"/>
          <a:ext cx="520700" cy="330200"/>
        </p:xfrm>
        <a:graphic>
          <a:graphicData uri="http://schemas.openxmlformats.org/presentationml/2006/ole">
            <p:oleObj spid="_x0000_s44126" name="Формула" r:id="rId8" imgW="444114" imgH="253780" progId="Equation.3">
              <p:embed/>
            </p:oleObj>
          </a:graphicData>
        </a:graphic>
      </p:graphicFrame>
      <p:graphicFrame>
        <p:nvGraphicFramePr>
          <p:cNvPr id="44129" name="Object 97"/>
          <p:cNvGraphicFramePr>
            <a:graphicFrameLocks noChangeAspect="1"/>
          </p:cNvGraphicFramePr>
          <p:nvPr/>
        </p:nvGraphicFramePr>
        <p:xfrm>
          <a:off x="3059113" y="4581525"/>
          <a:ext cx="576262" cy="461963"/>
        </p:xfrm>
        <a:graphic>
          <a:graphicData uri="http://schemas.openxmlformats.org/presentationml/2006/ole">
            <p:oleObj spid="_x0000_s44129" name="Формула" r:id="rId9" imgW="495085" imgH="393529" progId="Equation.3">
              <p:embed/>
            </p:oleObj>
          </a:graphicData>
        </a:graphic>
      </p:graphicFrame>
      <p:sp>
        <p:nvSpPr>
          <p:cNvPr id="44240" name="Rectangle 10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31" name="Object 99"/>
          <p:cNvGraphicFramePr>
            <a:graphicFrameLocks noChangeAspect="1"/>
          </p:cNvGraphicFramePr>
          <p:nvPr/>
        </p:nvGraphicFramePr>
        <p:xfrm>
          <a:off x="2987675" y="5157788"/>
          <a:ext cx="720725" cy="361950"/>
        </p:xfrm>
        <a:graphic>
          <a:graphicData uri="http://schemas.openxmlformats.org/presentationml/2006/ole">
            <p:oleObj spid="_x0000_s44131" name="Формула" r:id="rId10" imgW="482181" imgH="215713" progId="Equation.3">
              <p:embed/>
            </p:oleObj>
          </a:graphicData>
        </a:graphic>
      </p:graphicFrame>
      <p:sp>
        <p:nvSpPr>
          <p:cNvPr id="44241" name="Rectangle 102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33" name="Object 101"/>
          <p:cNvGraphicFramePr>
            <a:graphicFrameLocks noChangeAspect="1"/>
          </p:cNvGraphicFramePr>
          <p:nvPr/>
        </p:nvGraphicFramePr>
        <p:xfrm>
          <a:off x="4211638" y="2565400"/>
          <a:ext cx="720725" cy="287338"/>
        </p:xfrm>
        <a:graphic>
          <a:graphicData uri="http://schemas.openxmlformats.org/presentationml/2006/ole">
            <p:oleObj spid="_x0000_s44133" name="Формула" r:id="rId11" imgW="507780" imgH="203112" progId="Equation.3">
              <p:embed/>
            </p:oleObj>
          </a:graphicData>
        </a:graphic>
      </p:graphicFrame>
      <p:sp>
        <p:nvSpPr>
          <p:cNvPr id="44242" name="Rectangle 10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35" name="Object 103"/>
          <p:cNvGraphicFramePr>
            <a:graphicFrameLocks noChangeAspect="1"/>
          </p:cNvGraphicFramePr>
          <p:nvPr/>
        </p:nvGraphicFramePr>
        <p:xfrm>
          <a:off x="5580063" y="2565400"/>
          <a:ext cx="576262" cy="288925"/>
        </p:xfrm>
        <a:graphic>
          <a:graphicData uri="http://schemas.openxmlformats.org/presentationml/2006/ole">
            <p:oleObj spid="_x0000_s44135" name="Формула" r:id="rId12" imgW="317225" imgH="203024" progId="Equation.3">
              <p:embed/>
            </p:oleObj>
          </a:graphicData>
        </a:graphic>
      </p:graphicFrame>
      <p:sp>
        <p:nvSpPr>
          <p:cNvPr id="44243" name="Rectangle 106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37" name="Object 105"/>
          <p:cNvGraphicFramePr>
            <a:graphicFrameLocks noChangeAspect="1"/>
          </p:cNvGraphicFramePr>
          <p:nvPr/>
        </p:nvGraphicFramePr>
        <p:xfrm>
          <a:off x="5435600" y="2060575"/>
          <a:ext cx="720725" cy="287338"/>
        </p:xfrm>
        <a:graphic>
          <a:graphicData uri="http://schemas.openxmlformats.org/presentationml/2006/ole">
            <p:oleObj spid="_x0000_s44137" name="Формула" r:id="rId13" imgW="469696" imgH="203112" progId="Equation.3">
              <p:embed/>
            </p:oleObj>
          </a:graphicData>
        </a:graphic>
      </p:graphicFrame>
      <p:sp>
        <p:nvSpPr>
          <p:cNvPr id="44244" name="Rectangle 10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39" name="Object 107"/>
          <p:cNvGraphicFramePr>
            <a:graphicFrameLocks noChangeAspect="1"/>
          </p:cNvGraphicFramePr>
          <p:nvPr/>
        </p:nvGraphicFramePr>
        <p:xfrm>
          <a:off x="4140200" y="2997200"/>
          <a:ext cx="720725" cy="390525"/>
        </p:xfrm>
        <a:graphic>
          <a:graphicData uri="http://schemas.openxmlformats.org/presentationml/2006/ole">
            <p:oleObj spid="_x0000_s44139" name="Формула" r:id="rId14" imgW="507780" imgH="393529" progId="Equation.3">
              <p:embed/>
            </p:oleObj>
          </a:graphicData>
        </a:graphic>
      </p:graphicFrame>
      <p:sp>
        <p:nvSpPr>
          <p:cNvPr id="44245" name="Rectangle 110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41" name="Object 109"/>
          <p:cNvGraphicFramePr>
            <a:graphicFrameLocks noChangeAspect="1"/>
          </p:cNvGraphicFramePr>
          <p:nvPr/>
        </p:nvGraphicFramePr>
        <p:xfrm>
          <a:off x="5364163" y="3500438"/>
          <a:ext cx="720725" cy="463550"/>
        </p:xfrm>
        <a:graphic>
          <a:graphicData uri="http://schemas.openxmlformats.org/presentationml/2006/ole">
            <p:oleObj spid="_x0000_s44141" name="Формула" r:id="rId15" imgW="571252" imgH="393529" progId="Equation.3">
              <p:embed/>
            </p:oleObj>
          </a:graphicData>
        </a:graphic>
      </p:graphicFrame>
      <p:sp>
        <p:nvSpPr>
          <p:cNvPr id="44246" name="Rectangle 11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43" name="Object 111"/>
          <p:cNvGraphicFramePr>
            <a:graphicFrameLocks noChangeAspect="1"/>
          </p:cNvGraphicFramePr>
          <p:nvPr/>
        </p:nvGraphicFramePr>
        <p:xfrm>
          <a:off x="4140200" y="4005263"/>
          <a:ext cx="719138" cy="360362"/>
        </p:xfrm>
        <a:graphic>
          <a:graphicData uri="http://schemas.openxmlformats.org/presentationml/2006/ole">
            <p:oleObj spid="_x0000_s44143" name="Формула" r:id="rId16" imgW="393529" imgH="190417" progId="Equation.3">
              <p:embed/>
            </p:oleObj>
          </a:graphicData>
        </a:graphic>
      </p:graphicFrame>
      <p:sp>
        <p:nvSpPr>
          <p:cNvPr id="44247" name="Rectangle 1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45" name="Object 113"/>
          <p:cNvGraphicFramePr>
            <a:graphicFrameLocks noChangeAspect="1"/>
          </p:cNvGraphicFramePr>
          <p:nvPr/>
        </p:nvGraphicFramePr>
        <p:xfrm>
          <a:off x="5364163" y="3068638"/>
          <a:ext cx="647700" cy="360362"/>
        </p:xfrm>
        <a:graphic>
          <a:graphicData uri="http://schemas.openxmlformats.org/presentationml/2006/ole">
            <p:oleObj spid="_x0000_s44145" name="Формула" r:id="rId17" imgW="444307" imgH="228501" progId="Equation.3">
              <p:embed/>
            </p:oleObj>
          </a:graphicData>
        </a:graphic>
      </p:graphicFrame>
      <p:sp>
        <p:nvSpPr>
          <p:cNvPr id="44248" name="Rectangle 1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47" name="Object 115"/>
          <p:cNvGraphicFramePr>
            <a:graphicFrameLocks noChangeAspect="1"/>
          </p:cNvGraphicFramePr>
          <p:nvPr/>
        </p:nvGraphicFramePr>
        <p:xfrm>
          <a:off x="6659563" y="3068638"/>
          <a:ext cx="649287" cy="301625"/>
        </p:xfrm>
        <a:graphic>
          <a:graphicData uri="http://schemas.openxmlformats.org/presentationml/2006/ole">
            <p:oleObj spid="_x0000_s44147" name="Формула" r:id="rId18" imgW="444307" imgH="228501" progId="Equation.3">
              <p:embed/>
            </p:oleObj>
          </a:graphicData>
        </a:graphic>
      </p:graphicFrame>
      <p:sp>
        <p:nvSpPr>
          <p:cNvPr id="44249" name="Rectangle 1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49" name="Object 117"/>
          <p:cNvGraphicFramePr>
            <a:graphicFrameLocks noChangeAspect="1"/>
          </p:cNvGraphicFramePr>
          <p:nvPr/>
        </p:nvGraphicFramePr>
        <p:xfrm>
          <a:off x="5292725" y="4581525"/>
          <a:ext cx="792163" cy="342900"/>
        </p:xfrm>
        <a:graphic>
          <a:graphicData uri="http://schemas.openxmlformats.org/presentationml/2006/ole">
            <p:oleObj spid="_x0000_s44149" name="Формула" r:id="rId19" imgW="583947" imgH="203112" progId="Equation.3">
              <p:embed/>
            </p:oleObj>
          </a:graphicData>
        </a:graphic>
      </p:graphicFrame>
      <p:sp>
        <p:nvSpPr>
          <p:cNvPr id="44250" name="Rectangle 120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51" name="Object 119"/>
          <p:cNvGraphicFramePr>
            <a:graphicFrameLocks noChangeAspect="1"/>
          </p:cNvGraphicFramePr>
          <p:nvPr/>
        </p:nvGraphicFramePr>
        <p:xfrm>
          <a:off x="6588125" y="5157788"/>
          <a:ext cx="720725" cy="390525"/>
        </p:xfrm>
        <a:graphic>
          <a:graphicData uri="http://schemas.openxmlformats.org/presentationml/2006/ole">
            <p:oleObj spid="_x0000_s44151" name="Формула" r:id="rId20" imgW="482391" imgH="393529" progId="Equation.3">
              <p:embed/>
            </p:oleObj>
          </a:graphicData>
        </a:graphic>
      </p:graphicFrame>
      <p:sp>
        <p:nvSpPr>
          <p:cNvPr id="44251" name="Rectangle 12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53" name="Object 121"/>
          <p:cNvGraphicFramePr>
            <a:graphicFrameLocks noChangeAspect="1"/>
          </p:cNvGraphicFramePr>
          <p:nvPr/>
        </p:nvGraphicFramePr>
        <p:xfrm>
          <a:off x="6443663" y="4076700"/>
          <a:ext cx="936625" cy="344488"/>
        </p:xfrm>
        <a:graphic>
          <a:graphicData uri="http://schemas.openxmlformats.org/presentationml/2006/ole">
            <p:oleObj spid="_x0000_s44153" name="Формула" r:id="rId21" imgW="672808" imgH="203112" progId="Equation.3">
              <p:embed/>
            </p:oleObj>
          </a:graphicData>
        </a:graphic>
      </p:graphicFrame>
      <p:sp>
        <p:nvSpPr>
          <p:cNvPr id="44252" name="Rectangle 12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56" name="Object 124"/>
          <p:cNvGraphicFramePr>
            <a:graphicFrameLocks noChangeAspect="1"/>
          </p:cNvGraphicFramePr>
          <p:nvPr/>
        </p:nvGraphicFramePr>
        <p:xfrm>
          <a:off x="6732588" y="2492375"/>
          <a:ext cx="558800" cy="334963"/>
        </p:xfrm>
        <a:graphic>
          <a:graphicData uri="http://schemas.openxmlformats.org/presentationml/2006/ole">
            <p:oleObj spid="_x0000_s44156" name="Формула" r:id="rId22" imgW="342751" imgH="190417" progId="Equation.3">
              <p:embed/>
            </p:oleObj>
          </a:graphicData>
        </a:graphic>
      </p:graphicFrame>
      <p:sp>
        <p:nvSpPr>
          <p:cNvPr id="44253" name="Rectangle 1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58" name="Object 126"/>
          <p:cNvGraphicFramePr>
            <a:graphicFrameLocks noChangeAspect="1"/>
          </p:cNvGraphicFramePr>
          <p:nvPr/>
        </p:nvGraphicFramePr>
        <p:xfrm>
          <a:off x="4067175" y="4581525"/>
          <a:ext cx="1081088" cy="342900"/>
        </p:xfrm>
        <a:graphic>
          <a:graphicData uri="http://schemas.openxmlformats.org/presentationml/2006/ole">
            <p:oleObj spid="_x0000_s44158" name="Формула" r:id="rId23" imgW="736600" imgH="203200" progId="Equation.3">
              <p:embed/>
            </p:oleObj>
          </a:graphicData>
        </a:graphic>
      </p:graphicFrame>
      <p:sp>
        <p:nvSpPr>
          <p:cNvPr id="44254" name="Rectangle 12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60" name="Object 128"/>
          <p:cNvGraphicFramePr>
            <a:graphicFrameLocks noChangeAspect="1"/>
          </p:cNvGraphicFramePr>
          <p:nvPr/>
        </p:nvGraphicFramePr>
        <p:xfrm>
          <a:off x="5508625" y="5157788"/>
          <a:ext cx="576263" cy="342900"/>
        </p:xfrm>
        <a:graphic>
          <a:graphicData uri="http://schemas.openxmlformats.org/presentationml/2006/ole">
            <p:oleObj spid="_x0000_s44160" name="Формула" r:id="rId24" imgW="342751" imgH="203112" progId="Equation.3">
              <p:embed/>
            </p:oleObj>
          </a:graphicData>
        </a:graphic>
      </p:graphicFrame>
      <p:sp>
        <p:nvSpPr>
          <p:cNvPr id="44255" name="Rectangle 13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64" name="Object 132"/>
          <p:cNvGraphicFramePr>
            <a:graphicFrameLocks noChangeAspect="1"/>
          </p:cNvGraphicFramePr>
          <p:nvPr/>
        </p:nvGraphicFramePr>
        <p:xfrm>
          <a:off x="6732588" y="1989138"/>
          <a:ext cx="719137" cy="300037"/>
        </p:xfrm>
        <a:graphic>
          <a:graphicData uri="http://schemas.openxmlformats.org/presentationml/2006/ole">
            <p:oleObj spid="_x0000_s44164" name="Формула" r:id="rId25" imgW="457200" imgH="228600" progId="Equation.3">
              <p:embed/>
            </p:oleObj>
          </a:graphicData>
        </a:graphic>
      </p:graphicFrame>
      <p:sp>
        <p:nvSpPr>
          <p:cNvPr id="44256" name="Rectangle 13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66" name="Object 134"/>
          <p:cNvGraphicFramePr>
            <a:graphicFrameLocks noChangeAspect="1"/>
          </p:cNvGraphicFramePr>
          <p:nvPr/>
        </p:nvGraphicFramePr>
        <p:xfrm>
          <a:off x="6732588" y="3573463"/>
          <a:ext cx="647700" cy="290512"/>
        </p:xfrm>
        <a:graphic>
          <a:graphicData uri="http://schemas.openxmlformats.org/presentationml/2006/ole">
            <p:oleObj spid="_x0000_s44166" name="Формула" r:id="rId26" imgW="393359" imgH="215713" progId="Equation.3">
              <p:embed/>
            </p:oleObj>
          </a:graphicData>
        </a:graphic>
      </p:graphicFrame>
      <p:sp>
        <p:nvSpPr>
          <p:cNvPr id="44257" name="Rectangle 13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68" name="Object 136"/>
          <p:cNvGraphicFramePr>
            <a:graphicFrameLocks noChangeAspect="1"/>
          </p:cNvGraphicFramePr>
          <p:nvPr/>
        </p:nvGraphicFramePr>
        <p:xfrm>
          <a:off x="6659563" y="4581525"/>
          <a:ext cx="936625" cy="300038"/>
        </p:xfrm>
        <a:graphic>
          <a:graphicData uri="http://schemas.openxmlformats.org/presentationml/2006/ole">
            <p:oleObj spid="_x0000_s44168" name="Формула" r:id="rId27" imgW="545863" imgH="228501" progId="Equation.3">
              <p:embed/>
            </p:oleObj>
          </a:graphicData>
        </a:graphic>
      </p:graphicFrame>
      <p:sp>
        <p:nvSpPr>
          <p:cNvPr id="44258" name="Rectangle 13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70" name="Object 138"/>
          <p:cNvGraphicFramePr>
            <a:graphicFrameLocks noChangeAspect="1"/>
          </p:cNvGraphicFramePr>
          <p:nvPr/>
        </p:nvGraphicFramePr>
        <p:xfrm>
          <a:off x="4211638" y="3533775"/>
          <a:ext cx="606425" cy="311150"/>
        </p:xfrm>
        <a:graphic>
          <a:graphicData uri="http://schemas.openxmlformats.org/presentationml/2006/ole">
            <p:oleObj spid="_x0000_s44170" name="Формула" r:id="rId28" imgW="393529" imgH="203112" progId="Equation.3">
              <p:embed/>
            </p:oleObj>
          </a:graphicData>
        </a:graphic>
      </p:graphicFrame>
      <p:sp>
        <p:nvSpPr>
          <p:cNvPr id="44259" name="Rectangle 14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72" name="Object 140"/>
          <p:cNvGraphicFramePr>
            <a:graphicFrameLocks noChangeAspect="1"/>
          </p:cNvGraphicFramePr>
          <p:nvPr/>
        </p:nvGraphicFramePr>
        <p:xfrm>
          <a:off x="4067175" y="5157788"/>
          <a:ext cx="1009650" cy="300037"/>
        </p:xfrm>
        <a:graphic>
          <a:graphicData uri="http://schemas.openxmlformats.org/presentationml/2006/ole">
            <p:oleObj spid="_x0000_s44172" name="Формула" r:id="rId29" imgW="761669" imgH="228501" progId="Equation.3">
              <p:embed/>
            </p:oleObj>
          </a:graphicData>
        </a:graphic>
      </p:graphicFrame>
      <p:sp>
        <p:nvSpPr>
          <p:cNvPr id="44260" name="Rectangle 14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74" name="Object 142"/>
          <p:cNvGraphicFramePr>
            <a:graphicFrameLocks noChangeAspect="1"/>
          </p:cNvGraphicFramePr>
          <p:nvPr/>
        </p:nvGraphicFramePr>
        <p:xfrm>
          <a:off x="5435600" y="4076700"/>
          <a:ext cx="720725" cy="360363"/>
        </p:xfrm>
        <a:graphic>
          <a:graphicData uri="http://schemas.openxmlformats.org/presentationml/2006/ole">
            <p:oleObj spid="_x0000_s44174" name="Формула" r:id="rId30" imgW="418918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Джон Непер         </a:t>
            </a:r>
            <a:br>
              <a:rPr lang="ru-RU" sz="3200" b="1" smtClean="0"/>
            </a:br>
            <a:r>
              <a:rPr lang="ru-RU" sz="3200" b="1" smtClean="0"/>
              <a:t>        1550-1617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pic>
        <p:nvPicPr>
          <p:cNvPr id="28676" name="Picture 4" descr="NEPER-P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2311400" cy="2438400"/>
          </a:xfrm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484438" y="2024063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ru-RU"/>
              <a:t>«Я старался, насколько мог и умел, отделяться от трудности и скуки вычислений, докучность которых отпугивает весьма многих от изучения математики»</a:t>
            </a:r>
          </a:p>
        </p:txBody>
      </p:sp>
      <p:sp>
        <p:nvSpPr>
          <p:cNvPr id="47108" name="Rectangle 34"/>
          <p:cNvSpPr>
            <a:spLocks noChangeArrowheads="1"/>
          </p:cNvSpPr>
          <p:nvPr/>
        </p:nvSpPr>
        <p:spPr bwMode="auto">
          <a:xfrm>
            <a:off x="1403350" y="4165600"/>
            <a:ext cx="6408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Не без основания писал Лаплас, что «изобретение логарифмов, сокращая вычисления нескольких месяцев в труд нескольких дней, словно удваивает жизнь астрономов». </a:t>
            </a:r>
          </a:p>
        </p:txBody>
      </p:sp>
      <p:sp>
        <p:nvSpPr>
          <p:cNvPr id="47109" name="Rectangle 35"/>
          <p:cNvSpPr>
            <a:spLocks noChangeArrowheads="1"/>
          </p:cNvSpPr>
          <p:nvPr/>
        </p:nvSpPr>
        <p:spPr bwMode="auto">
          <a:xfrm>
            <a:off x="1908175" y="2997200"/>
            <a:ext cx="6551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Джону Неперу принадлежит сам термин «логарифм», который он перевел как «искусственное число». После долгих 25 лет изысканий он опубликовал свои таблицы в 1614году.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ChangeAspect="1"/>
          </p:cNvGraphicFramePr>
          <p:nvPr>
            <p:ph type="title"/>
          </p:nvPr>
        </p:nvGraphicFramePr>
        <p:xfrm>
          <a:off x="1036638" y="274638"/>
          <a:ext cx="7069137" cy="1143000"/>
        </p:xfrm>
        <a:graphic>
          <a:graphicData uri="http://schemas.openxmlformats.org/presentationml/2006/ole">
            <p:oleObj spid="_x0000_s29700" r:id="rId3" imgW="16257143" imgH="2629267" progId="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971550" y="1628775"/>
          <a:ext cx="3529013" cy="4525963"/>
        </p:xfrm>
        <a:graphic>
          <a:graphicData uri="http://schemas.openxmlformats.org/presentationml/2006/ole">
            <p:oleObj spid="_x0000_s29701" r:id="rId4" imgW="7196190" imgH="10768091" progId="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205038"/>
          <a:ext cx="4038600" cy="3024187"/>
        </p:xfrm>
        <a:graphic>
          <a:graphicData uri="http://schemas.openxmlformats.org/presentationml/2006/ole">
            <p:oleObj spid="_x0000_s29703" r:id="rId5" imgW="7291441" imgH="38147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Закончи предложение</a:t>
            </a:r>
          </a:p>
        </p:txBody>
      </p:sp>
      <p:pic>
        <p:nvPicPr>
          <p:cNvPr id="5120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989138"/>
            <a:ext cx="6985000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Развиваем гибкость ума через решение  задач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№5.11 (а, </a:t>
            </a:r>
            <a:r>
              <a:rPr lang="ru-RU" smtClean="0">
                <a:latin typeface="Arial" charset="0"/>
              </a:rPr>
              <a:t>б</a:t>
            </a:r>
            <a:r>
              <a:rPr lang="ru-RU" smtClean="0"/>
              <a:t>, </a:t>
            </a:r>
            <a:r>
              <a:rPr lang="ru-RU" smtClean="0">
                <a:latin typeface="Arial" charset="0"/>
              </a:rPr>
              <a:t>в</a:t>
            </a:r>
            <a:r>
              <a:rPr lang="ru-RU" smtClean="0"/>
              <a:t>), 5.17(а,в,д), 5.18 (а, в, д) стр.152-153</a:t>
            </a:r>
          </a:p>
        </p:txBody>
      </p:sp>
      <p:pic>
        <p:nvPicPr>
          <p:cNvPr id="52227" name="Picture 5" descr="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276475"/>
            <a:ext cx="3200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539750" y="549275"/>
            <a:ext cx="8181975" cy="6308725"/>
          </a:xfrm>
          <a:prstGeom prst="roundRect">
            <a:avLst>
              <a:gd name="adj" fmla="val 16667"/>
            </a:avLst>
          </a:prstGeom>
          <a:solidFill>
            <a:srgbClr val="0033CC">
              <a:alpha val="28000"/>
            </a:srgbClr>
          </a:soli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lvl="2" algn="ctr">
              <a:buFont typeface="Symbol" pitchFamily="18" charset="2"/>
              <a:buNone/>
              <a:defRPr/>
            </a:pPr>
            <a:r>
              <a:rPr lang="ru-RU" altLang="ru-RU" sz="2400" u="sng" dirty="0">
                <a:latin typeface="Arial" pitchFamily="34" charset="0"/>
                <a:cs typeface="+mn-cs"/>
              </a:rPr>
              <a:t>Найти ошибки в записях свойств логарифмов</a:t>
            </a:r>
            <a:endParaRPr lang="en-US" altLang="ru-RU" sz="2400" u="sng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4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4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4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0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ru-RU" altLang="ru-RU" sz="1600" dirty="0">
              <a:latin typeface="Arial" pitchFamily="34" charset="0"/>
              <a:cs typeface="+mn-cs"/>
            </a:endParaRPr>
          </a:p>
        </p:txBody>
      </p:sp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71750"/>
            <a:ext cx="6192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14800"/>
            <a:ext cx="54102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429000"/>
            <a:ext cx="5867400" cy="881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5173663"/>
            <a:ext cx="5562600" cy="1570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533400" y="620713"/>
            <a:ext cx="8181975" cy="6237287"/>
          </a:xfrm>
          <a:prstGeom prst="roundRect">
            <a:avLst>
              <a:gd name="adj" fmla="val 16667"/>
            </a:avLst>
          </a:prstGeom>
          <a:solidFill>
            <a:srgbClr val="0033CC">
              <a:alpha val="28000"/>
            </a:srgbClr>
          </a:soli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lvl="2" algn="ctr">
              <a:buFont typeface="Symbol" pitchFamily="18" charset="2"/>
              <a:buNone/>
              <a:defRPr/>
            </a:pPr>
            <a:r>
              <a:rPr lang="ru-RU" altLang="ru-RU" sz="2400" u="sng" dirty="0">
                <a:latin typeface="Arial" pitchFamily="34" charset="0"/>
                <a:cs typeface="+mn-cs"/>
              </a:rPr>
              <a:t>Найти ошибки в записях свойств логарифмов</a:t>
            </a:r>
            <a:endParaRPr lang="en-US" altLang="ru-RU" sz="2400" u="sng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4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4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4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20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altLang="ru-RU" sz="1600" dirty="0">
              <a:latin typeface="Arial" pitchFamily="34" charset="0"/>
              <a:cs typeface="+mn-cs"/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ru-RU" altLang="ru-RU" sz="1600" dirty="0">
              <a:latin typeface="Arial" pitchFamily="34" charset="0"/>
              <a:cs typeface="+mn-cs"/>
            </a:endParaRPr>
          </a:p>
        </p:txBody>
      </p:sp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4714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292600"/>
            <a:ext cx="412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505200"/>
            <a:ext cx="4467225" cy="933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181600"/>
            <a:ext cx="4219575" cy="1571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Математику  - на 5!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5" descr="imgpreview?key=15d470b07627cccd&amp;mb=imgdb_preview_2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29194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kabinet_matemat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73238"/>
            <a:ext cx="3190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imgpreview?key=e7e06c96796fe8a&amp;mb=imgdb_preview_12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933825"/>
            <a:ext cx="18669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539750" y="476250"/>
            <a:ext cx="8078788" cy="6199188"/>
          </a:xfrm>
          <a:prstGeom prst="roundRect">
            <a:avLst>
              <a:gd name="adj" fmla="val 16667"/>
            </a:avLst>
          </a:prstGeom>
          <a:solidFill>
            <a:srgbClr val="0033CC">
              <a:alpha val="28000"/>
            </a:srgbClr>
          </a:soli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lvl="2" algn="ctr">
              <a:defRPr/>
            </a:pPr>
            <a:r>
              <a:rPr lang="ru-RU" altLang="ru-RU" sz="2400" u="sng" dirty="0">
                <a:solidFill>
                  <a:srgbClr val="000000"/>
                </a:solidFill>
                <a:latin typeface="Arial" pitchFamily="34" charset="0"/>
                <a:cs typeface="+mn-cs"/>
              </a:rPr>
              <a:t>Найти ошибки в записях свойств логарифмов</a:t>
            </a:r>
            <a:endParaRPr lang="en-US" altLang="ru-RU" sz="2400" u="sng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24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44005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50" y="4572000"/>
            <a:ext cx="428625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Графический диктант</a:t>
            </a:r>
          </a:p>
        </p:txBody>
      </p:sp>
      <p:sp>
        <p:nvSpPr>
          <p:cNvPr id="594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800" smtClean="0"/>
          </a:p>
          <a:p>
            <a:r>
              <a:rPr lang="ru-RU" sz="2800" smtClean="0"/>
              <a:t>1. Логарифмом числа b по основанию </a:t>
            </a:r>
            <a:r>
              <a:rPr lang="ru-RU" sz="2800" i="1" smtClean="0"/>
              <a:t>a </a:t>
            </a:r>
            <a:r>
              <a:rPr lang="ru-RU" sz="2800" smtClean="0"/>
              <a:t>называется  показатель степени, в которую нужно возвести число </a:t>
            </a:r>
            <a:r>
              <a:rPr lang="ru-RU" sz="2800" i="1" smtClean="0"/>
              <a:t>а</a:t>
            </a:r>
            <a:r>
              <a:rPr lang="ru-RU" sz="2800" smtClean="0"/>
              <a:t>, чтобы    получить число b.(-)</a:t>
            </a:r>
          </a:p>
          <a:p>
            <a:r>
              <a:rPr lang="ru-RU" sz="2800" smtClean="0"/>
              <a:t>2. </a:t>
            </a:r>
            <a:r>
              <a:rPr lang="en-US" sz="2800" smtClean="0"/>
              <a:t>log</a:t>
            </a:r>
            <a:r>
              <a:rPr lang="ru-RU" sz="2800" smtClean="0"/>
              <a:t>    =1(+).</a:t>
            </a:r>
          </a:p>
          <a:p>
            <a:r>
              <a:rPr lang="ru-RU" sz="2800" smtClean="0"/>
              <a:t>3.Логарифм суммы равен сумме логарифмов. (-)</a:t>
            </a:r>
          </a:p>
          <a:p>
            <a:r>
              <a:rPr lang="ru-RU" sz="2800" smtClean="0"/>
              <a:t>4. log16=0 (-)</a:t>
            </a:r>
          </a:p>
          <a:p>
            <a:r>
              <a:rPr lang="ru-RU" sz="2800" smtClean="0"/>
              <a:t>5. log 16=4 (+)</a:t>
            </a:r>
          </a:p>
        </p:txBody>
      </p:sp>
      <p:sp>
        <p:nvSpPr>
          <p:cNvPr id="594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40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4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1692275" y="3644900"/>
          <a:ext cx="180975" cy="228600"/>
        </p:xfrm>
        <a:graphic>
          <a:graphicData uri="http://schemas.openxmlformats.org/presentationml/2006/ole">
            <p:oleObj spid="_x0000_s59402" name="Формула" r:id="rId3" imgW="177646" imgH="228402" progId="Equation.3">
              <p:embed/>
            </p:oleObj>
          </a:graphicData>
        </a:graphic>
      </p:graphicFrame>
      <p:sp>
        <p:nvSpPr>
          <p:cNvPr id="594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0" y="0"/>
          <a:ext cx="180975" cy="228600"/>
        </p:xfrm>
        <a:graphic>
          <a:graphicData uri="http://schemas.openxmlformats.org/presentationml/2006/ole">
            <p:oleObj spid="_x0000_s59404" name="Формула" r:id="rId4" imgW="177646" imgH="22840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5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 </a:t>
            </a:r>
          </a:p>
        </p:txBody>
      </p:sp>
      <p:sp>
        <p:nvSpPr>
          <p:cNvPr id="6565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smtClean="0"/>
              <a:t> </a:t>
            </a:r>
          </a:p>
        </p:txBody>
      </p:sp>
      <p:graphicFrame>
        <p:nvGraphicFramePr>
          <p:cNvPr id="65650" name="Group 114"/>
          <p:cNvGraphicFramePr>
            <a:graphicFrameLocks noGrp="1"/>
          </p:cNvGraphicFramePr>
          <p:nvPr>
            <p:ph sz="quarter" idx="2"/>
          </p:nvPr>
        </p:nvGraphicFramePr>
        <p:xfrm>
          <a:off x="971550" y="2060575"/>
          <a:ext cx="6553200" cy="3108325"/>
        </p:xfrm>
        <a:graphic>
          <a:graphicData uri="http://schemas.openxmlformats.org/drawingml/2006/table">
            <a:tbl>
              <a:tblPr/>
              <a:tblGrid>
                <a:gridCol w="647700"/>
                <a:gridCol w="1649413"/>
                <a:gridCol w="1016000"/>
                <a:gridCol w="2303462"/>
                <a:gridCol w="9366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(7,1)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625" name="Object 89"/>
          <p:cNvGraphicFramePr>
            <a:graphicFrameLocks noChangeAspect="1"/>
          </p:cNvGraphicFramePr>
          <p:nvPr>
            <p:ph sz="quarter" idx="3"/>
          </p:nvPr>
        </p:nvGraphicFramePr>
        <p:xfrm>
          <a:off x="1692275" y="2620963"/>
          <a:ext cx="1300163" cy="315912"/>
        </p:xfrm>
        <a:graphic>
          <a:graphicData uri="http://schemas.openxmlformats.org/presentationml/2006/ole">
            <p:oleObj spid="_x0000_s65625" name="Формула" r:id="rId3" imgW="723600" imgH="228600" progId="Equation.3">
              <p:embed/>
            </p:oleObj>
          </a:graphicData>
        </a:graphic>
      </p:graphicFrame>
      <p:sp>
        <p:nvSpPr>
          <p:cNvPr id="65698" name="Rectangle 10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35" name="Object 99"/>
          <p:cNvGraphicFramePr>
            <a:graphicFrameLocks noChangeAspect="1"/>
          </p:cNvGraphicFramePr>
          <p:nvPr/>
        </p:nvGraphicFramePr>
        <p:xfrm>
          <a:off x="1692275" y="3284538"/>
          <a:ext cx="1485900" cy="238125"/>
        </p:xfrm>
        <a:graphic>
          <a:graphicData uri="http://schemas.openxmlformats.org/presentationml/2006/ole">
            <p:oleObj spid="_x0000_s65635" name="Формула" r:id="rId4" imgW="1498600" imgH="241300" progId="Equation.3">
              <p:embed/>
            </p:oleObj>
          </a:graphicData>
        </a:graphic>
      </p:graphicFrame>
      <p:sp>
        <p:nvSpPr>
          <p:cNvPr id="65699" name="Rectangle 10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00" name="Rectangle 106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41" name="Object 105"/>
          <p:cNvGraphicFramePr>
            <a:graphicFrameLocks noChangeAspect="1"/>
          </p:cNvGraphicFramePr>
          <p:nvPr/>
        </p:nvGraphicFramePr>
        <p:xfrm>
          <a:off x="2051050" y="3716338"/>
          <a:ext cx="571500" cy="228600"/>
        </p:xfrm>
        <a:graphic>
          <a:graphicData uri="http://schemas.openxmlformats.org/presentationml/2006/ole">
            <p:oleObj spid="_x0000_s65641" name="Формула" r:id="rId5" imgW="584200" imgH="228600" progId="Equation.3">
              <p:embed/>
            </p:oleObj>
          </a:graphicData>
        </a:graphic>
      </p:graphicFrame>
      <p:graphicFrame>
        <p:nvGraphicFramePr>
          <p:cNvPr id="65643" name="Object 107"/>
          <p:cNvGraphicFramePr>
            <a:graphicFrameLocks noChangeAspect="1"/>
          </p:cNvGraphicFramePr>
          <p:nvPr/>
        </p:nvGraphicFramePr>
        <p:xfrm>
          <a:off x="4572000" y="3716338"/>
          <a:ext cx="571500" cy="228600"/>
        </p:xfrm>
        <a:graphic>
          <a:graphicData uri="http://schemas.openxmlformats.org/presentationml/2006/ole">
            <p:oleObj spid="_x0000_s65643" name="Формула" r:id="rId6" imgW="584200" imgH="228600" progId="Equation.3">
              <p:embed/>
            </p:oleObj>
          </a:graphicData>
        </a:graphic>
      </p:graphicFrame>
      <p:sp>
        <p:nvSpPr>
          <p:cNvPr id="65701" name="Rectangle 109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02" name="Rectangle 110"/>
          <p:cNvSpPr>
            <a:spLocks noChangeArrowheads="1"/>
          </p:cNvSpPr>
          <p:nvPr/>
        </p:nvSpPr>
        <p:spPr bwMode="auto">
          <a:xfrm>
            <a:off x="0" y="3533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03" name="Rectangle 1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47" name="Object 111"/>
          <p:cNvGraphicFramePr>
            <a:graphicFrameLocks noChangeAspect="1"/>
          </p:cNvGraphicFramePr>
          <p:nvPr/>
        </p:nvGraphicFramePr>
        <p:xfrm>
          <a:off x="4427538" y="4724400"/>
          <a:ext cx="1873250" cy="363538"/>
        </p:xfrm>
        <a:graphic>
          <a:graphicData uri="http://schemas.openxmlformats.org/presentationml/2006/ole">
            <p:oleObj spid="_x0000_s65647" name="Формула" r:id="rId7" imgW="1219200" imgH="228600" progId="Equation.3">
              <p:embed/>
            </p:oleObj>
          </a:graphicData>
        </a:graphic>
      </p:graphicFrame>
      <p:sp>
        <p:nvSpPr>
          <p:cNvPr id="65704" name="Rectangle 116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51" name="Object 115"/>
          <p:cNvGraphicFramePr>
            <a:graphicFrameLocks noChangeAspect="1"/>
          </p:cNvGraphicFramePr>
          <p:nvPr/>
        </p:nvGraphicFramePr>
        <p:xfrm>
          <a:off x="4427538" y="2646363"/>
          <a:ext cx="1368425" cy="271462"/>
        </p:xfrm>
        <a:graphic>
          <a:graphicData uri="http://schemas.openxmlformats.org/presentationml/2006/ole">
            <p:oleObj spid="_x0000_s65651" name="Формула" r:id="rId8" imgW="723586" imgH="215806" progId="Equation.3">
              <p:embed/>
            </p:oleObj>
          </a:graphicData>
        </a:graphic>
      </p:graphicFrame>
      <p:sp>
        <p:nvSpPr>
          <p:cNvPr id="65705" name="Rectangle 117"/>
          <p:cNvSpPr>
            <a:spLocks noChangeArrowheads="1"/>
          </p:cNvSpPr>
          <p:nvPr/>
        </p:nvSpPr>
        <p:spPr bwMode="auto">
          <a:xfrm>
            <a:off x="0" y="3533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 </a:t>
            </a:r>
          </a:p>
        </p:txBody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П 5.2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№ 5.11 (где), 5.17 (бге), 5.18 (бге</a:t>
            </a:r>
            <a:r>
              <a:rPr lang="ru-RU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Подсчет баллов и оценивание: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31-37 баллов –«5»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25-30 «4»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16-24 «3»</a:t>
            </a:r>
            <a:r>
              <a:rPr lang="ru-RU" smtClean="0"/>
              <a:t> </a:t>
            </a:r>
            <a:endParaRPr lang="ru-RU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Творческое задание: сообщение о логарифмах в природе, науках.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Узнай больше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Известный физик Эйхенвальд вспоминал: “Товарищ мой по гимназии любил играть на рояле, но не любил математику. Он даже говорил с оттенком пренебрежения, что музыка и математика друг с другом не имеют ничего общего. Представьте же себе, как неприятно был поражен мой товарищ, когда я доказал ему, что, играя по клавишам современного рояля, он играет, собственно говоря, на логарифмах”.</a:t>
            </a:r>
          </a:p>
        </p:txBody>
      </p:sp>
      <p:pic>
        <p:nvPicPr>
          <p:cNvPr id="67587" name="Picture 4" descr="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876925"/>
            <a:ext cx="609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 descr="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5888"/>
            <a:ext cx="21240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6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333375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5" descr="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7" descr="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97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9" descr="espr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933825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сотрудничество!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9635" name="AutoShape 5" descr="&amp;Kcy;&amp;acy;&amp;rcy;&amp;tcy;&amp;icy;&amp;ncy;&amp;kcy;&amp;icy; &amp;pcy;&amp;ocy; &amp;zcy;&amp;acy;&amp;pcy;&amp;rcy;&amp;ocy;&amp;scy;&amp;ucy; &amp;kcy;&amp;acy;&amp;rcy;&amp;tcy;&amp;icy;&amp;ncy;&amp;kcy;&amp;acy; &amp;scy;&amp;ocy;&amp;tcy;&amp;rcy;&amp;ucy;&amp;dcy;&amp;ncy;&amp;icy;&amp;chcy;&amp;iecy;&amp;scy;&amp;tcy;&amp;vcy;&amp;ocy;"/>
          <p:cNvSpPr>
            <a:spLocks noChangeAspect="1" noChangeArrowheads="1"/>
          </p:cNvSpPr>
          <p:nvPr/>
        </p:nvSpPr>
        <p:spPr bwMode="auto">
          <a:xfrm>
            <a:off x="155575" y="46038"/>
            <a:ext cx="1533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6" name="AutoShape 7" descr="&amp;Kcy;&amp;acy;&amp;rcy;&amp;tcy;&amp;icy;&amp;ncy;&amp;kcy;&amp;icy; &amp;pcy;&amp;ocy; &amp;zcy;&amp;acy;&amp;pcy;&amp;rcy;&amp;ocy;&amp;scy;&amp;ucy; &amp;kcy;&amp;acy;&amp;rcy;&amp;tcy;&amp;icy;&amp;ncy;&amp;kcy;&amp;acy; &amp;scy;&amp;ocy;&amp;tcy;&amp;rcy;&amp;ucy;&amp;dcy;&amp;ncy;&amp;icy;&amp;chcy;&amp;iecy;&amp;scy;&amp;tcy;&amp;vcy;&amp;ocy;"/>
          <p:cNvSpPr>
            <a:spLocks noChangeAspect="1" noChangeArrowheads="1"/>
          </p:cNvSpPr>
          <p:nvPr/>
        </p:nvSpPr>
        <p:spPr bwMode="auto">
          <a:xfrm>
            <a:off x="155575" y="46038"/>
            <a:ext cx="1533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7" name="AutoShape 9" descr="&amp;Kcy;&amp;acy;&amp;rcy;&amp;tcy;&amp;icy;&amp;ncy;&amp;kcy;&amp;icy; &amp;pcy;&amp;ocy; &amp;zcy;&amp;acy;&amp;pcy;&amp;rcy;&amp;ocy;&amp;scy;&amp;ucy; &amp;kcy;&amp;acy;&amp;rcy;&amp;tcy;&amp;icy;&amp;ncy;&amp;kcy;&amp;acy; &amp;scy;&amp;ocy;&amp;tcy;&amp;rcy;&amp;ucy;&amp;dcy;&amp;ncy;&amp;icy;&amp;chcy;&amp;iecy;&amp;scy;&amp;tcy;&amp;vcy;&amp;ocy;"/>
          <p:cNvSpPr>
            <a:spLocks noChangeAspect="1" noChangeArrowheads="1"/>
          </p:cNvSpPr>
          <p:nvPr/>
        </p:nvSpPr>
        <p:spPr bwMode="auto">
          <a:xfrm>
            <a:off x="155575" y="46038"/>
            <a:ext cx="1533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9638" name="Picture 11" descr="&amp;Kcy;&amp;acy;&amp;rcy;&amp;tcy;&amp;icy;&amp;ncy;&amp;kcy;&amp;icy; &amp;pcy;&amp;ocy; &amp;zcy;&amp;acy;&amp;pcy;&amp;rcy;&amp;ocy;&amp;scy;&amp;ucy; &amp;kcy;&amp;acy;&amp;rcy;&amp;tcy;&amp;icy;&amp;ncy;&amp;kcy;&amp;acy; &amp;scy;&amp;ocy;&amp;tcy;&amp;rcy;&amp;ucy;&amp;dcy;&amp;ncy;&amp;icy;&amp;chcy;&amp;iecy;&amp;scy;&amp;tcy;&amp;v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36004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13" descr="&amp;Kcy;&amp;acy;&amp;rcy;&amp;tcy;&amp;icy;&amp;ncy;&amp;kcy;&amp;icy; &amp;pcy;&amp;ocy; &amp;zcy;&amp;acy;&amp;pcy;&amp;rcy;&amp;ocy;&amp;scy;&amp;ucy; &amp;kcy;&amp;acy;&amp;rcy;&amp;tcy;&amp;icy;&amp;ncy;&amp;kcy;&amp;acy; &amp;scy;&amp;ocy;&amp;tcy;&amp;rcy;&amp;ucy;&amp;dcy;&amp;ncy;&amp;icy;&amp;chcy;&amp;iecy;&amp;scy;&amp;t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36838"/>
            <a:ext cx="3744913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Логарифмы в ЕГЭ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В-7-простейшие логарифмические уравнения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В-11-преобразование логарифмических выражений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В-12- задачи физического содержания, связанные с логарифмами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В-15- нахождение наибольшего и наименьшего значения функции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С-1- тригонометрические уравнения, содержащие логарифм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С-3 – система неравенств, содержащая логарифмическое неравенство</a:t>
            </a:r>
          </a:p>
        </p:txBody>
      </p:sp>
      <p:pic>
        <p:nvPicPr>
          <p:cNvPr id="27651" name="Picture 4" descr="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1028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Девиз урока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smtClean="0"/>
              <a:t>Анализировать, сравнивать, размышлять, делать выводы.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smtClean="0"/>
              <a:t>Соверш</a:t>
            </a:r>
            <a:r>
              <a:rPr lang="ru-RU" sz="2800" i="1" smtClean="0">
                <a:latin typeface="Arial" charset="0"/>
              </a:rPr>
              <a:t>ать</a:t>
            </a:r>
            <a:r>
              <a:rPr lang="ru-RU" sz="2800" i="1" smtClean="0"/>
              <a:t> открытия</a:t>
            </a:r>
            <a:r>
              <a:rPr lang="ru-RU" sz="280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800" b="1" smtClean="0"/>
              <a:t>«Возьми столько, сколько ты можешь и хочешь, но не меньше обязательного».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8675" name="Rectangle 8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28676" name="Picture 7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628775"/>
            <a:ext cx="371792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Треугольник 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781550"/>
          </a:xfrm>
        </p:spPr>
        <p:txBody>
          <a:bodyPr/>
          <a:lstStyle/>
          <a:p>
            <a:pPr eaLnBrk="1" hangingPunct="1"/>
            <a:r>
              <a:rPr lang="ru-RU" smtClean="0"/>
              <a:t>символизирует лидерство. Самой характерной особенностью человека, выбравшего этот символ, является умение концентрироваться на главной цели. Это сильная, энергичная, неудержимая личность. «Треугольник» ставит ясные цели и старается, по возможности, их выполнить.</a:t>
            </a:r>
          </a:p>
          <a:p>
            <a:pPr eaLnBrk="1" hangingPunct="1"/>
            <a:endParaRPr lang="ru-RU" smtClean="0"/>
          </a:p>
        </p:txBody>
      </p:sp>
      <p:pic>
        <p:nvPicPr>
          <p:cNvPr id="33796" name="Picture 4" descr="SUPER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88913"/>
            <a:ext cx="13922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5"/>
          <p:cNvSpPr>
            <a:spLocks noChangeArrowheads="1"/>
          </p:cNvSpPr>
          <p:nvPr/>
        </p:nvSpPr>
        <p:spPr bwMode="auto">
          <a:xfrm>
            <a:off x="3419475" y="5229225"/>
            <a:ext cx="1728788" cy="1368425"/>
          </a:xfrm>
          <a:prstGeom prst="triangle">
            <a:avLst>
              <a:gd name="adj" fmla="val 50000"/>
            </a:avLst>
          </a:prstGeom>
          <a:solidFill>
            <a:srgbClr val="6FC7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Квадрат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ru-RU" smtClean="0"/>
              <a:t>Основные качества человека, выбравшего эту фигуру – трудолюбие, усердие, потребность доводить начатое дело до конца, упорство в достижении цели. Квадрат любит порядок: всё должно находиться на своих местах и происходить вовремя. </a:t>
            </a:r>
          </a:p>
          <a:p>
            <a:pPr eaLnBrk="1" hangingPunct="1"/>
            <a:endParaRPr lang="ru-RU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563938" y="4868863"/>
            <a:ext cx="1008062" cy="1079500"/>
          </a:xfrm>
          <a:prstGeom prst="rect">
            <a:avLst/>
          </a:prstGeom>
          <a:solidFill>
            <a:srgbClr val="6FC7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4" name="Picture 5" descr="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149725"/>
            <a:ext cx="1866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Круг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mtClean="0"/>
              <a:t>самая доброжелательная фигура. Обладатель этого символа счастлив, когда все ладят друг с другом; круг ощущает чужую радость и боль, как свою собственную. Это очень чувствительная и эмоциональная фигура.</a:t>
            </a:r>
          </a:p>
          <a:p>
            <a:pPr eaLnBrk="1" hangingPunct="1"/>
            <a:endParaRPr lang="ru-RU" smtClean="0"/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1835150" y="4581525"/>
            <a:ext cx="1295400" cy="1223963"/>
          </a:xfrm>
          <a:prstGeom prst="ellipse">
            <a:avLst/>
          </a:prstGeom>
          <a:solidFill>
            <a:srgbClr val="6FC7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48" name="Picture 7" descr="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724400"/>
            <a:ext cx="9715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57200" y="476250"/>
            <a:ext cx="7848600" cy="6000750"/>
          </a:xfrm>
          <a:prstGeom prst="roundRect">
            <a:avLst>
              <a:gd name="adj" fmla="val 16667"/>
            </a:avLst>
          </a:prstGeom>
          <a:solidFill>
            <a:srgbClr val="0033CC">
              <a:alpha val="28000"/>
            </a:srgbClr>
          </a:soli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lvl="2" algn="ctr">
              <a:defRPr/>
            </a:pPr>
            <a:r>
              <a:rPr lang="ru-RU" altLang="ru-RU" sz="4800" dirty="0">
                <a:latin typeface="Arial" pitchFamily="34" charset="0"/>
                <a:cs typeface="+mn-cs"/>
              </a:rPr>
              <a:t>Что называется </a:t>
            </a:r>
            <a:br>
              <a:rPr lang="ru-RU" altLang="ru-RU" sz="4800" dirty="0">
                <a:latin typeface="Arial" pitchFamily="34" charset="0"/>
                <a:cs typeface="+mn-cs"/>
              </a:rPr>
            </a:br>
            <a:r>
              <a:rPr lang="ru-RU" altLang="ru-RU" sz="4800" dirty="0">
                <a:latin typeface="Arial" pitchFamily="34" charset="0"/>
                <a:cs typeface="+mn-cs"/>
              </a:rPr>
              <a:t>логарифмом? </a:t>
            </a:r>
            <a:endParaRPr lang="en-US" altLang="ru-RU" sz="4800" dirty="0"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en-US" altLang="ru-RU" sz="4800" dirty="0">
              <a:latin typeface="Arial" pitchFamily="34" charset="0"/>
              <a:cs typeface="+mn-cs"/>
            </a:endParaRPr>
          </a:p>
          <a:p>
            <a:pPr lvl="2" algn="ctr">
              <a:defRPr/>
            </a:pPr>
            <a:endParaRPr lang="ru-RU" altLang="ru-RU" sz="4800" dirty="0">
              <a:latin typeface="Arial" pitchFamily="34" charset="0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2895600" y="5181600"/>
            <a:ext cx="4752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400" i="1">
                <a:latin typeface="Calibri" pitchFamily="34" charset="0"/>
              </a:rPr>
              <a:t>a&gt;0, a≠1, b&gt;0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676400" y="4270375"/>
          <a:ext cx="6272213" cy="1020763"/>
        </p:xfrm>
        <a:graphic>
          <a:graphicData uri="http://schemas.openxmlformats.org/presentationml/2006/ole">
            <p:oleObj spid="_x0000_s39940" name="Формула" r:id="rId3" imgW="1231560" imgH="241200" progId="Equation.3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533400" y="333375"/>
            <a:ext cx="8078788" cy="6372225"/>
          </a:xfrm>
          <a:prstGeom prst="roundRect">
            <a:avLst>
              <a:gd name="adj" fmla="val 16667"/>
            </a:avLst>
          </a:prstGeom>
          <a:solidFill>
            <a:srgbClr val="0033CC">
              <a:alpha val="28000"/>
            </a:srgbClr>
          </a:soli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lvl="3">
              <a:defRPr/>
            </a:pPr>
            <a:r>
              <a:rPr lang="ru-RU" altLang="ru-RU" sz="4800" dirty="0">
                <a:latin typeface="Arial" pitchFamily="34" charset="0"/>
                <a:cs typeface="+mn-cs"/>
              </a:rPr>
              <a:t>Что называется </a:t>
            </a:r>
            <a:br>
              <a:rPr lang="ru-RU" altLang="ru-RU" sz="4800" dirty="0">
                <a:latin typeface="Arial" pitchFamily="34" charset="0"/>
                <a:cs typeface="+mn-cs"/>
              </a:rPr>
            </a:br>
            <a:r>
              <a:rPr lang="ru-RU" altLang="ru-RU" sz="4800" dirty="0">
                <a:latin typeface="Arial" pitchFamily="34" charset="0"/>
                <a:cs typeface="+mn-cs"/>
              </a:rPr>
              <a:t>десятичным </a:t>
            </a:r>
            <a:br>
              <a:rPr lang="ru-RU" altLang="ru-RU" sz="4800" dirty="0">
                <a:latin typeface="Arial" pitchFamily="34" charset="0"/>
                <a:cs typeface="+mn-cs"/>
              </a:rPr>
            </a:br>
            <a:r>
              <a:rPr lang="ru-RU" altLang="ru-RU" sz="4800" dirty="0">
                <a:latin typeface="Arial" pitchFamily="34" charset="0"/>
                <a:cs typeface="+mn-cs"/>
              </a:rPr>
              <a:t>логарифмом?</a:t>
            </a:r>
            <a:endParaRPr lang="en-US" altLang="ru-RU" sz="4800" dirty="0">
              <a:latin typeface="Arial" pitchFamily="34" charset="0"/>
              <a:cs typeface="+mn-cs"/>
            </a:endParaRPr>
          </a:p>
          <a:p>
            <a:pPr lvl="3">
              <a:defRPr/>
            </a:pPr>
            <a:endParaRPr lang="en-US" altLang="ru-RU" sz="4800" dirty="0">
              <a:latin typeface="Arial" pitchFamily="34" charset="0"/>
              <a:cs typeface="+mn-cs"/>
            </a:endParaRPr>
          </a:p>
          <a:p>
            <a:pPr lvl="3">
              <a:defRPr/>
            </a:pPr>
            <a:endParaRPr lang="ru-RU" altLang="ru-RU" sz="4800" dirty="0">
              <a:latin typeface="Arial" pitchFamily="34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4724400"/>
            <a:ext cx="5076825" cy="1168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7000" i="1">
                <a:solidFill>
                  <a:srgbClr val="06070E"/>
                </a:solidFill>
                <a:latin typeface="Century" pitchFamily="18" charset="0"/>
              </a:rPr>
              <a:t>log</a:t>
            </a:r>
            <a:r>
              <a:rPr lang="en-US" altLang="ru-RU" sz="7000" i="1" baseline="-25000">
                <a:solidFill>
                  <a:srgbClr val="06070E"/>
                </a:solidFill>
                <a:latin typeface="Century" pitchFamily="18" charset="0"/>
              </a:rPr>
              <a:t>10</a:t>
            </a:r>
            <a:r>
              <a:rPr lang="en-US" altLang="ru-RU" sz="7000" i="1">
                <a:solidFill>
                  <a:srgbClr val="06070E"/>
                </a:solidFill>
                <a:latin typeface="Century" pitchFamily="18" charset="0"/>
              </a:rPr>
              <a:t>a=lga</a:t>
            </a:r>
            <a:endParaRPr lang="ru-RU" altLang="ru-RU" sz="7000" i="1">
              <a:solidFill>
                <a:srgbClr val="06070E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452</Words>
  <PresentationFormat>Экран (4:3)</PresentationFormat>
  <Paragraphs>137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</vt:lpstr>
      <vt:lpstr>Symbol</vt:lpstr>
      <vt:lpstr>Тема Office</vt:lpstr>
      <vt:lpstr>Специальное оформление</vt:lpstr>
      <vt:lpstr>Формула</vt:lpstr>
      <vt:lpstr> 16.12.2016г., МБОУ г.Керчи РК «Школа№10»</vt:lpstr>
      <vt:lpstr>Математику  - на 5!</vt:lpstr>
      <vt:lpstr>Логарифмы в ЕГЭ</vt:lpstr>
      <vt:lpstr>Девиз урока</vt:lpstr>
      <vt:lpstr>Треугольник </vt:lpstr>
      <vt:lpstr>Квадрат </vt:lpstr>
      <vt:lpstr>Круг </vt:lpstr>
      <vt:lpstr>Слайд 8</vt:lpstr>
      <vt:lpstr>Слайд 9</vt:lpstr>
      <vt:lpstr>Слайд 10</vt:lpstr>
      <vt:lpstr>Слайд 11</vt:lpstr>
      <vt:lpstr>Слайд 12</vt:lpstr>
      <vt:lpstr>Морской бой</vt:lpstr>
      <vt:lpstr>Джон Непер                  1550-1617 </vt:lpstr>
      <vt:lpstr>Слайд 15</vt:lpstr>
      <vt:lpstr>Закончи предложение</vt:lpstr>
      <vt:lpstr>Развиваем гибкость ума через решение  задач</vt:lpstr>
      <vt:lpstr>Слайд 18</vt:lpstr>
      <vt:lpstr>Слайд 19</vt:lpstr>
      <vt:lpstr>Слайд 20</vt:lpstr>
      <vt:lpstr>Графический диктант</vt:lpstr>
      <vt:lpstr>Тест </vt:lpstr>
      <vt:lpstr>Домашнее задание </vt:lpstr>
      <vt:lpstr>Узнай больше</vt:lpstr>
      <vt:lpstr>Слайд 25</vt:lpstr>
      <vt:lpstr>Спасибо за сотрудничество!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16.12.2016г., МБОУ г.Керчи РК «Школа№10»</dc:title>
  <cp:lastModifiedBy>Андрей</cp:lastModifiedBy>
  <cp:revision>11</cp:revision>
  <dcterms:created xsi:type="dcterms:W3CDTF">2011-12-13T19:04:59Z</dcterms:created>
  <dcterms:modified xsi:type="dcterms:W3CDTF">2016-12-17T18:45:18Z</dcterms:modified>
</cp:coreProperties>
</file>