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74" r:id="rId2"/>
    <p:sldId id="277" r:id="rId3"/>
    <p:sldId id="287" r:id="rId4"/>
    <p:sldId id="260" r:id="rId5"/>
    <p:sldId id="257" r:id="rId6"/>
    <p:sldId id="282" r:id="rId7"/>
    <p:sldId id="268" r:id="rId8"/>
    <p:sldId id="276" r:id="rId9"/>
    <p:sldId id="261" r:id="rId10"/>
    <p:sldId id="273" r:id="rId11"/>
    <p:sldId id="298" r:id="rId12"/>
    <p:sldId id="269" r:id="rId13"/>
    <p:sldId id="271" r:id="rId14"/>
    <p:sldId id="259" r:id="rId15"/>
    <p:sldId id="299" r:id="rId16"/>
    <p:sldId id="258" r:id="rId17"/>
    <p:sldId id="293" r:id="rId18"/>
    <p:sldId id="280" r:id="rId19"/>
    <p:sldId id="297" r:id="rId20"/>
    <p:sldId id="296" r:id="rId21"/>
    <p:sldId id="278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1614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06.01.2022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06.01.2022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06.01.2022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06.01.2022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slide-share.ru/image/2171836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2636912"/>
            <a:ext cx="5795562" cy="4139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82158" y="332656"/>
            <a:ext cx="8856984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8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Arial Black" panose="020B0A04020102020204" pitchFamily="34" charset="0"/>
              </a:rPr>
              <a:t>Природоохранительные </a:t>
            </a:r>
            <a:r>
              <a:rPr lang="ru-RU" sz="48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Arial Black" panose="020B0A04020102020204" pitchFamily="34" charset="0"/>
              </a:rPr>
              <a:t>акции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495952" y="2132856"/>
            <a:ext cx="63367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Bookman Old Style" panose="02050604050505020204" pitchFamily="18" charset="0"/>
              </a:rPr>
              <a:t>Из опыта  работы </a:t>
            </a:r>
            <a:r>
              <a:rPr lang="ru-RU" dirty="0" smtClean="0">
                <a:latin typeface="Bookman Old Style" panose="02050604050505020204" pitchFamily="18" charset="0"/>
              </a:rPr>
              <a:t>воспитателя: Зелинской В.А.</a:t>
            </a:r>
            <a:endParaRPr lang="ru-RU" dirty="0">
              <a:latin typeface="Bookman Old Style" panose="020506040505050202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006088" y="6407267"/>
            <a:ext cx="48965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2020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60565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395536" y="5301208"/>
            <a:ext cx="8460928" cy="1267544"/>
          </a:xfrm>
        </p:spPr>
        <p:txBody>
          <a:bodyPr/>
          <a:lstStyle/>
          <a:p>
            <a:pPr marL="0" indent="0" algn="just">
              <a:buNone/>
            </a:pPr>
            <a:r>
              <a:rPr lang="ru-RU" dirty="0" smtClean="0"/>
              <a:t>  </a:t>
            </a:r>
            <a:r>
              <a:rPr lang="ru-RU" b="1" dirty="0" smtClean="0">
                <a:solidFill>
                  <a:schemeClr val="tx1"/>
                </a:solidFill>
              </a:rPr>
              <a:t>Цель </a:t>
            </a:r>
            <a:r>
              <a:rPr lang="ru-RU" b="1" dirty="0">
                <a:solidFill>
                  <a:schemeClr val="tx1"/>
                </a:solidFill>
              </a:rPr>
              <a:t>этой акции </a:t>
            </a:r>
            <a:r>
              <a:rPr lang="ru-RU" dirty="0">
                <a:solidFill>
                  <a:schemeClr val="tx1"/>
                </a:solidFill>
              </a:rPr>
              <a:t>- воспитание у детей и их родителей эмоционально-положительного отношения к птицам, развить желание помочь им.</a:t>
            </a:r>
          </a:p>
        </p:txBody>
      </p:sp>
      <p:pic>
        <p:nvPicPr>
          <p:cNvPr id="6" name="Объект 4" descr="G:\снегири — копия.jpg"/>
          <p:cNvPicPr>
            <a:picLocks/>
          </p:cNvPicPr>
          <p:nvPr/>
        </p:nvPicPr>
        <p:blipFill>
          <a:blip r:embed="rId2"/>
          <a:srcRect b="20906"/>
          <a:stretch>
            <a:fillRect/>
          </a:stretch>
        </p:blipFill>
        <p:spPr bwMode="auto">
          <a:xfrm>
            <a:off x="236420" y="367859"/>
            <a:ext cx="4320480" cy="46821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3" descr="C:\Users\Маша\Desktop\жжжж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7" r="20822"/>
          <a:stretch/>
        </p:blipFill>
        <p:spPr bwMode="auto">
          <a:xfrm rot="534665">
            <a:off x="4826795" y="2016863"/>
            <a:ext cx="3223579" cy="21133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5799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3645024"/>
            <a:ext cx="3961015" cy="2971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21" t="8323" r="19702" b="27770"/>
          <a:stretch/>
        </p:blipFill>
        <p:spPr>
          <a:xfrm>
            <a:off x="611560" y="1000394"/>
            <a:ext cx="3062258" cy="43429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Объект 3"/>
          <p:cNvPicPr>
            <a:picLocks noGrp="1" noChangeAspect="1"/>
          </p:cNvPicPr>
          <p:nvPr>
            <p:ph idx="4294967295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59" b="20137"/>
          <a:stretch/>
        </p:blipFill>
        <p:spPr>
          <a:xfrm>
            <a:off x="4283968" y="332656"/>
            <a:ext cx="4710623" cy="26642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91759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Маша\Desktop\yy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71600" y="3140968"/>
            <a:ext cx="7102199" cy="34512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332657"/>
            <a:ext cx="4033127" cy="26887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32657"/>
            <a:ext cx="4104456" cy="27363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2" descr="C:\Users\Маша\Desktop\yy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71600" y="3093772"/>
            <a:ext cx="7102199" cy="34512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Маша\Desktop\yy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75533" y="3093772"/>
            <a:ext cx="7102199" cy="34512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8915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351553"/>
            <a:ext cx="4752528" cy="3164432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2" y="89103"/>
            <a:ext cx="5053545" cy="33690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8130" y="3303139"/>
            <a:ext cx="5014563" cy="33430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8130" y="89102"/>
            <a:ext cx="5024192" cy="33494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04238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Маша\Desktop\жжж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927" y="4167271"/>
            <a:ext cx="5297177" cy="2574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:\Users\Маша\Desktop\DSC0472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1815" y="2027939"/>
            <a:ext cx="4279679" cy="320975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I:\123\DSC0454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794" y="548680"/>
            <a:ext cx="4491938" cy="252671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1462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Маша\Desktop\DSC0475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391" y="116632"/>
            <a:ext cx="4601633" cy="34512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Маша\Desktop\DSC0474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4368" y="260648"/>
            <a:ext cx="3744416" cy="28083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Маша\Desktop\DSC0474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741576"/>
            <a:ext cx="3694258" cy="277069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 descr="C:\Users\Маша\Desktop\DSC0474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202656"/>
            <a:ext cx="4392488" cy="329436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42323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Маша\Desktop\DSC04692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89"/>
          <a:stretch/>
        </p:blipFill>
        <p:spPr bwMode="auto">
          <a:xfrm>
            <a:off x="4445290" y="3501008"/>
            <a:ext cx="4527872" cy="30951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Маша\Desktop\66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775" y="160338"/>
            <a:ext cx="5630979" cy="27363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2" descr="http://mbdouds35.ru/wp-content/uploads/2017/01/013017_0744_3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" name="Picture 2" descr="C:\Users\Маша\Desktop\DSC0845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3140968"/>
            <a:ext cx="3846238" cy="288467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8585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Маша\Desktop\DSC0471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404664"/>
            <a:ext cx="4601633" cy="34512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Объект 5" descr="C:\Users\Axelj\Desktop\DSC04425.JP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227619" y="1387859"/>
            <a:ext cx="3982614" cy="316835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4" descr="C:\Users\Маша\Desktop\юююю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4221088"/>
            <a:ext cx="5058712" cy="245821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53358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:\123\DSC0451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077072"/>
            <a:ext cx="4536504" cy="25517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 descr="C:\Users\Axelj\Desktop\DSC04426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543" y="908720"/>
            <a:ext cx="5184140" cy="29152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5" name="Picture 3" descr="I:\Осенние поделки\PA15064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2664" y="3356992"/>
            <a:ext cx="3851920" cy="28889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Маша\Desktop\DSC0473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3345" y="188640"/>
            <a:ext cx="3622218" cy="27166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5871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 descr="C:\Users\Маша\Desktop\imag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726" y="318259"/>
            <a:ext cx="3067031" cy="63093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s://i.mycdn.me/image?id=893564285551&amp;t=3&amp;plc=API&amp;viewToken=eOlIcdZucYEiRCILKGOmvA&amp;tkn=*G-mSjdLaOnz7fPuxfkt2lGub5p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6571" y="369858"/>
            <a:ext cx="3016865" cy="62061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22683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.artfile.me/wallpaper/14-03-2017/2086x1440/priroda-les-beryoza-derevya-leto-beryozo-114094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125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624863" y="2636912"/>
            <a:ext cx="8496943" cy="345069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/>
              <a:t> </a:t>
            </a:r>
          </a:p>
          <a:p>
            <a:pPr marL="0" indent="0">
              <a:buNone/>
            </a:pPr>
            <a:r>
              <a:rPr lang="ru-RU" sz="3300" dirty="0" smtClean="0"/>
              <a:t> </a:t>
            </a:r>
            <a:r>
              <a:rPr lang="ru-RU" sz="3300" dirty="0" smtClean="0">
                <a:solidFill>
                  <a:schemeClr val="tx1"/>
                </a:solidFill>
              </a:rPr>
              <a:t> 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59532" y="5059257"/>
            <a:ext cx="8424936" cy="1800200"/>
          </a:xfrm>
        </p:spPr>
        <p:txBody>
          <a:bodyPr>
            <a:normAutofit/>
          </a:bodyPr>
          <a:lstStyle/>
          <a:p>
            <a:pPr algn="just"/>
            <a:r>
              <a:rPr lang="ru-RU" sz="2800" dirty="0" smtClean="0">
                <a:solidFill>
                  <a:schemeClr val="tx1"/>
                </a:solidFill>
              </a:rPr>
              <a:t>    Охрана </a:t>
            </a:r>
            <a:r>
              <a:rPr lang="ru-RU" sz="2800" dirty="0">
                <a:solidFill>
                  <a:schemeClr val="tx1"/>
                </a:solidFill>
              </a:rPr>
              <a:t>окружающей среды - одна из наиболее актуальных проблем </a:t>
            </a:r>
            <a:r>
              <a:rPr lang="ru-RU" sz="2800" dirty="0" smtClean="0">
                <a:solidFill>
                  <a:schemeClr val="tx1"/>
                </a:solidFill>
              </a:rPr>
              <a:t>современности.</a:t>
            </a:r>
            <a:endParaRPr lang="ru-RU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4620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Маша\Desktop\ююю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780928"/>
            <a:ext cx="5323995" cy="258712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Маша\Desktop\...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332656"/>
            <a:ext cx="3075056" cy="632583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37027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51521" y="2780928"/>
            <a:ext cx="8568952" cy="280076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</a:t>
            </a:r>
            <a:r>
              <a:rPr lang="ru-RU" sz="8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СПАСИБО </a:t>
            </a:r>
          </a:p>
          <a:p>
            <a:pPr algn="ctr"/>
            <a:r>
              <a:rPr lang="ru-RU" sz="8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ЗА  ВНИМАНИЕ!</a:t>
            </a:r>
            <a:endParaRPr lang="ru-RU" sz="88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0930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251520" y="3212976"/>
            <a:ext cx="8640959" cy="3450696"/>
          </a:xfrm>
        </p:spPr>
        <p:txBody>
          <a:bodyPr>
            <a:normAutofit fontScale="85000" lnSpcReduction="20000"/>
          </a:bodyPr>
          <a:lstStyle/>
          <a:p>
            <a:pPr marL="0" indent="0" algn="just">
              <a:lnSpc>
                <a:spcPct val="150000"/>
              </a:lnSpc>
              <a:spcBef>
                <a:spcPts val="0"/>
              </a:spcBef>
              <a:buNone/>
            </a:pPr>
            <a:r>
              <a:rPr lang="ru-RU" b="1" dirty="0"/>
              <a:t> </a:t>
            </a:r>
            <a:r>
              <a:rPr lang="ru-RU" b="1" dirty="0" smtClean="0"/>
              <a:t> Цель </a:t>
            </a:r>
            <a:r>
              <a:rPr lang="ru-RU" b="1" dirty="0"/>
              <a:t>акций: </a:t>
            </a:r>
            <a:r>
              <a:rPr lang="ru-RU" dirty="0"/>
              <a:t>формирование ответственного отношения дошкольников и их родителей к окружающей среде, которое строится на базе экологического сознания.</a:t>
            </a:r>
          </a:p>
          <a:p>
            <a:pPr marL="0" indent="0" algn="just">
              <a:lnSpc>
                <a:spcPct val="150000"/>
              </a:lnSpc>
              <a:spcBef>
                <a:spcPts val="0"/>
              </a:spcBef>
              <a:buNone/>
            </a:pPr>
            <a:r>
              <a:rPr lang="ru-RU" b="1" dirty="0" smtClean="0"/>
              <a:t>   Задачи:</a:t>
            </a:r>
            <a:r>
              <a:rPr lang="ru-RU" dirty="0" smtClean="0"/>
              <a:t> -формировать </a:t>
            </a:r>
            <a:r>
              <a:rPr lang="ru-RU" dirty="0"/>
              <a:t>познавательный </a:t>
            </a:r>
            <a:r>
              <a:rPr lang="ru-RU" dirty="0" smtClean="0"/>
              <a:t>интерес;</a:t>
            </a:r>
          </a:p>
          <a:p>
            <a:pPr algn="just">
              <a:lnSpc>
                <a:spcPct val="150000"/>
              </a:lnSpc>
              <a:spcBef>
                <a:spcPts val="0"/>
              </a:spcBef>
              <a:buFontTx/>
              <a:buChar char="-"/>
            </a:pPr>
            <a:r>
              <a:rPr lang="ru-RU" dirty="0" smtClean="0"/>
              <a:t>коммуникативные способности</a:t>
            </a:r>
            <a:r>
              <a:rPr lang="ru-RU" dirty="0"/>
              <a:t>;</a:t>
            </a:r>
            <a:endParaRPr lang="ru-RU" dirty="0" smtClean="0"/>
          </a:p>
          <a:p>
            <a:pPr algn="just">
              <a:lnSpc>
                <a:spcPct val="150000"/>
              </a:lnSpc>
              <a:spcBef>
                <a:spcPts val="0"/>
              </a:spcBef>
              <a:buFontTx/>
              <a:buChar char="-"/>
            </a:pPr>
            <a:r>
              <a:rPr lang="ru-RU" dirty="0" smtClean="0"/>
              <a:t>гуманистическое отношение к природе; </a:t>
            </a:r>
          </a:p>
          <a:p>
            <a:pPr algn="just">
              <a:lnSpc>
                <a:spcPct val="150000"/>
              </a:lnSpc>
              <a:spcBef>
                <a:spcPts val="0"/>
              </a:spcBef>
              <a:buFontTx/>
              <a:buChar char="-"/>
            </a:pPr>
            <a:r>
              <a:rPr lang="ru-RU" dirty="0" smtClean="0"/>
              <a:t>эстетическую практическую отзывчивость</a:t>
            </a:r>
            <a:r>
              <a:rPr lang="ru-RU" dirty="0"/>
              <a:t>;</a:t>
            </a:r>
            <a:endParaRPr lang="ru-RU" dirty="0" smtClean="0"/>
          </a:p>
          <a:p>
            <a:pPr algn="just">
              <a:lnSpc>
                <a:spcPct val="150000"/>
              </a:lnSpc>
              <a:spcBef>
                <a:spcPts val="0"/>
              </a:spcBef>
              <a:buFontTx/>
              <a:buChar char="-"/>
            </a:pPr>
            <a:r>
              <a:rPr lang="ru-RU" dirty="0" smtClean="0"/>
              <a:t>привитие </a:t>
            </a:r>
            <a:r>
              <a:rPr lang="ru-RU" dirty="0"/>
              <a:t>трудовых </a:t>
            </a:r>
            <a:r>
              <a:rPr lang="ru-RU" dirty="0" smtClean="0"/>
              <a:t>навыков.</a:t>
            </a:r>
            <a:endParaRPr lang="ru-RU" dirty="0"/>
          </a:p>
        </p:txBody>
      </p:sp>
      <p:pic>
        <p:nvPicPr>
          <p:cNvPr id="3" name="Picture 2" descr="C:\Users\Маша\Desktop\DSC0469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1520" y="476672"/>
            <a:ext cx="3384376" cy="2539166"/>
          </a:xfrm>
          <a:prstGeom prst="ellipse">
            <a:avLst/>
          </a:prstGeom>
          <a:ln w="63500" cap="rnd">
            <a:solidFill>
              <a:schemeClr val="accent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8227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252728"/>
          </a:xfrm>
        </p:spPr>
        <p:txBody>
          <a:bodyPr/>
          <a:lstStyle/>
          <a:p>
            <a:r>
              <a:rPr lang="ru-RU" dirty="0" smtClean="0"/>
              <a:t>НАШИ АКЦИИ</a:t>
            </a:r>
            <a:endParaRPr lang="ru-RU" dirty="0"/>
          </a:p>
        </p:txBody>
      </p:sp>
      <p:pic>
        <p:nvPicPr>
          <p:cNvPr id="5" name="Picture 2" descr="C:\Users\Маша\Desktop\DSC0468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4869158"/>
            <a:ext cx="2448273" cy="1836205"/>
          </a:xfrm>
          <a:prstGeom prst="ellipse">
            <a:avLst/>
          </a:prstGeom>
          <a:ln w="63500" cap="rnd">
            <a:solidFill>
              <a:schemeClr val="accent2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2032820" y="5853402"/>
            <a:ext cx="3923069" cy="369332"/>
          </a:xfrm>
          <a:prstGeom prst="rect">
            <a:avLst/>
          </a:prstGeom>
          <a:ln w="38100">
            <a:solidFill>
              <a:schemeClr val="accent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b="1" i="1" dirty="0" smtClean="0">
                <a:solidFill>
                  <a:schemeClr val="bg2">
                    <a:lumMod val="50000"/>
                  </a:schemeClr>
                </a:solidFill>
                <a:latin typeface="Arial Black" panose="020B0A04020102020204" pitchFamily="34" charset="0"/>
              </a:rPr>
              <a:t>«Сохраним живую ёлочку»</a:t>
            </a:r>
            <a:endParaRPr lang="ru-RU" b="1" i="1" dirty="0">
              <a:solidFill>
                <a:schemeClr val="bg2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10" name="Picture 2" descr="C:\Users\Маша\Desktop\,,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07"/>
          <a:stretch/>
        </p:blipFill>
        <p:spPr bwMode="auto">
          <a:xfrm>
            <a:off x="323528" y="4059520"/>
            <a:ext cx="2592288" cy="1619275"/>
          </a:xfrm>
          <a:prstGeom prst="ellipse">
            <a:avLst/>
          </a:prstGeom>
          <a:ln w="63500" cap="rnd">
            <a:solidFill>
              <a:schemeClr val="accent2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2894112" y="4684492"/>
            <a:ext cx="2666114" cy="369332"/>
          </a:xfrm>
          <a:prstGeom prst="rect">
            <a:avLst/>
          </a:prstGeom>
          <a:ln w="38100">
            <a:solidFill>
              <a:schemeClr val="accent2"/>
            </a:solidFill>
          </a:ln>
        </p:spPr>
        <p:txBody>
          <a:bodyPr wrap="none">
            <a:spAutoFit/>
          </a:bodyPr>
          <a:lstStyle/>
          <a:p>
            <a:r>
              <a:rPr lang="ru-RU" b="1" i="1" dirty="0">
                <a:solidFill>
                  <a:schemeClr val="bg2">
                    <a:lumMod val="50000"/>
                  </a:schemeClr>
                </a:solidFill>
                <a:latin typeface="Arial Black" panose="020B0A04020102020204" pitchFamily="34" charset="0"/>
              </a:rPr>
              <a:t>«Птичья столовая»</a:t>
            </a:r>
          </a:p>
        </p:txBody>
      </p:sp>
      <p:pic>
        <p:nvPicPr>
          <p:cNvPr id="12" name="Picture 2" descr="C:\Users\Маша\Desktop\сс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828" y="1412776"/>
            <a:ext cx="3230088" cy="1569621"/>
          </a:xfrm>
          <a:prstGeom prst="ellipse">
            <a:avLst/>
          </a:prstGeom>
          <a:ln w="63500" cap="rnd">
            <a:solidFill>
              <a:schemeClr val="accent2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3521704" y="1988840"/>
            <a:ext cx="2392001" cy="369332"/>
          </a:xfrm>
          <a:prstGeom prst="rect">
            <a:avLst/>
          </a:prstGeom>
          <a:ln w="38100">
            <a:solidFill>
              <a:schemeClr val="accent2"/>
            </a:solidFill>
          </a:ln>
        </p:spPr>
        <p:txBody>
          <a:bodyPr wrap="none">
            <a:spAutoFit/>
          </a:bodyPr>
          <a:lstStyle/>
          <a:p>
            <a:r>
              <a:rPr lang="ru-RU" b="1" i="1" dirty="0">
                <a:solidFill>
                  <a:schemeClr val="bg2">
                    <a:lumMod val="50000"/>
                  </a:schemeClr>
                </a:solidFill>
                <a:latin typeface="Arial Black" panose="020B0A04020102020204" pitchFamily="34" charset="0"/>
              </a:rPr>
              <a:t>«Спасём ёжика»</a:t>
            </a:r>
          </a:p>
        </p:txBody>
      </p:sp>
    </p:spTree>
    <p:extLst>
      <p:ext uri="{BB962C8B-B14F-4D97-AF65-F5344CB8AC3E}">
        <p14:creationId xmlns:p14="http://schemas.microsoft.com/office/powerpoint/2010/main" val="3206932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8229600" cy="1252728"/>
          </a:xfrm>
        </p:spPr>
        <p:txBody>
          <a:bodyPr/>
          <a:lstStyle/>
          <a:p>
            <a:r>
              <a:rPr lang="ru-RU" b="1" dirty="0"/>
              <a:t>«Сохраним живую </a:t>
            </a:r>
            <a:r>
              <a:rPr lang="ru-RU" b="1" dirty="0" smtClean="0"/>
              <a:t>ёлочку»</a:t>
            </a:r>
            <a:endParaRPr lang="ru-RU" dirty="0"/>
          </a:p>
        </p:txBody>
      </p:sp>
      <p:pic>
        <p:nvPicPr>
          <p:cNvPr id="1027" name="Picture 3" descr="C:\Users\Маша\Desktop\DSC0468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340767"/>
            <a:ext cx="4952431" cy="37143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Маша\Desktop\DSC0468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6066" y="1124744"/>
            <a:ext cx="4176464" cy="31323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Маша\Desktop\DSC0470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7964" y="4149079"/>
            <a:ext cx="3446334" cy="25847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6598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203848" y="3284984"/>
            <a:ext cx="5544616" cy="2841179"/>
          </a:xfrm>
        </p:spPr>
        <p:txBody>
          <a:bodyPr/>
          <a:lstStyle/>
          <a:p>
            <a:pPr marL="0" indent="0" algn="just">
              <a:buNone/>
            </a:pPr>
            <a:r>
              <a:rPr lang="ru-RU" dirty="0" smtClean="0">
                <a:solidFill>
                  <a:schemeClr val="tx1"/>
                </a:solidFill>
              </a:rPr>
              <a:t>   </a:t>
            </a:r>
            <a:r>
              <a:rPr lang="ru-RU" b="1" dirty="0" smtClean="0">
                <a:solidFill>
                  <a:schemeClr val="tx1"/>
                </a:solidFill>
              </a:rPr>
              <a:t>Цель акции: </a:t>
            </a:r>
            <a:r>
              <a:rPr lang="ru-RU" dirty="0" smtClean="0">
                <a:solidFill>
                  <a:schemeClr val="tx1"/>
                </a:solidFill>
              </a:rPr>
              <a:t>формировать </a:t>
            </a:r>
            <a:r>
              <a:rPr lang="ru-RU" dirty="0">
                <a:solidFill>
                  <a:schemeClr val="tx1"/>
                </a:solidFill>
              </a:rPr>
              <a:t>у детей ответственность отношения к лесным богатствам родного </a:t>
            </a:r>
            <a:r>
              <a:rPr lang="ru-RU" dirty="0" smtClean="0">
                <a:solidFill>
                  <a:schemeClr val="tx1"/>
                </a:solidFill>
              </a:rPr>
              <a:t>края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5" name="Picture 2" descr="C:\Users\Маша\Desktop\55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052736"/>
            <a:ext cx="2952328" cy="51152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1519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Маша\Desktop\сс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484784"/>
            <a:ext cx="5749211" cy="27937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/>
              <a:t>Акция по сбору батареек </a:t>
            </a: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>«</a:t>
            </a:r>
            <a:r>
              <a:rPr lang="ru-RU" b="1" dirty="0"/>
              <a:t>Спасём ёжика»</a:t>
            </a:r>
            <a:endParaRPr lang="ru-RU" dirty="0"/>
          </a:p>
        </p:txBody>
      </p:sp>
      <p:pic>
        <p:nvPicPr>
          <p:cNvPr id="3076" name="Picture 4" descr="C:\Users\Маша\Desktop\rr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00"/>
          <a:stretch/>
        </p:blipFill>
        <p:spPr bwMode="auto">
          <a:xfrm>
            <a:off x="6439641" y="1556792"/>
            <a:ext cx="2525953" cy="49623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:\Users\Маша\Desktop\detsad-279942-145625581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2" y="3884237"/>
            <a:ext cx="4098435" cy="272478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s://i.pinimg.com/736x/ac/eb/1e/aceb1ec56dd2adddcee7ced1d3453ddd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328582"/>
            <a:ext cx="1536105" cy="2171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6540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69728" y="2996952"/>
            <a:ext cx="8352928" cy="1872207"/>
          </a:xfrm>
        </p:spPr>
        <p:txBody>
          <a:bodyPr/>
          <a:lstStyle/>
          <a:p>
            <a:pPr marL="0" indent="0" algn="just">
              <a:buNone/>
            </a:pPr>
            <a:r>
              <a:rPr lang="ru-RU" b="1" dirty="0" smtClean="0">
                <a:solidFill>
                  <a:schemeClr val="tx1"/>
                </a:solidFill>
              </a:rPr>
              <a:t>    Цель </a:t>
            </a:r>
            <a:r>
              <a:rPr lang="ru-RU" b="1" dirty="0">
                <a:solidFill>
                  <a:schemeClr val="tx1"/>
                </a:solidFill>
              </a:rPr>
              <a:t>акции: </a:t>
            </a:r>
            <a:r>
              <a:rPr lang="ru-RU" dirty="0">
                <a:solidFill>
                  <a:schemeClr val="tx1"/>
                </a:solidFill>
              </a:rPr>
              <a:t>воспитывать экологически грамотное поведение в окружающей среде: помочь понять необходимость сортировать мусор и сдавать некоторые отходы в приемные пункты.</a:t>
            </a:r>
          </a:p>
        </p:txBody>
      </p:sp>
      <p:pic>
        <p:nvPicPr>
          <p:cNvPr id="1026" name="Picture 2" descr="hello_html_7b70a23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07378">
            <a:off x="5406997" y="4370730"/>
            <a:ext cx="2774602" cy="20769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Маша\Desktop\mm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80" r="5025"/>
          <a:stretch/>
        </p:blipFill>
        <p:spPr bwMode="auto">
          <a:xfrm>
            <a:off x="179512" y="255842"/>
            <a:ext cx="3998532" cy="25202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9230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252728"/>
          </a:xfrm>
        </p:spPr>
        <p:txBody>
          <a:bodyPr/>
          <a:lstStyle/>
          <a:p>
            <a:r>
              <a:rPr lang="ru-RU" b="1" dirty="0" smtClean="0"/>
              <a:t>«Птичья столовая»</a:t>
            </a:r>
            <a:endParaRPr lang="ru-RU" dirty="0"/>
          </a:p>
        </p:txBody>
      </p:sp>
      <p:pic>
        <p:nvPicPr>
          <p:cNvPr id="6" name="Рисунок 5" descr="E:\фото РМО\труд в природе\IMG_4241.JPG"/>
          <p:cNvPicPr/>
          <p:nvPr/>
        </p:nvPicPr>
        <p:blipFill rotWithShape="1">
          <a:blip r:embed="rId2" cstate="print"/>
          <a:srcRect t="10995" b="14970"/>
          <a:stretch/>
        </p:blipFill>
        <p:spPr bwMode="auto">
          <a:xfrm>
            <a:off x="179512" y="3573016"/>
            <a:ext cx="5328592" cy="31890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8" name="Picture 2" descr="C:\Users\Маша\Desktop\,,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6307" y="1340768"/>
            <a:ext cx="6075530" cy="29523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4770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988</TotalTime>
  <Words>162</Words>
  <Application>Microsoft Office PowerPoint</Application>
  <PresentationFormat>Экран (4:3)</PresentationFormat>
  <Paragraphs>24</Paragraphs>
  <Slides>21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Волна</vt:lpstr>
      <vt:lpstr>Презентация PowerPoint</vt:lpstr>
      <vt:lpstr>    Охрана окружающей среды - одна из наиболее актуальных проблем современности.</vt:lpstr>
      <vt:lpstr>Презентация PowerPoint</vt:lpstr>
      <vt:lpstr>НАШИ АКЦИИ</vt:lpstr>
      <vt:lpstr>«Сохраним живую ёлочку»</vt:lpstr>
      <vt:lpstr>Презентация PowerPoint</vt:lpstr>
      <vt:lpstr>Акция по сбору батареек  «Спасём ёжика»</vt:lpstr>
      <vt:lpstr>Презентация PowerPoint</vt:lpstr>
      <vt:lpstr>«Птичья столовая»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Природоохранные акции-это общественно-значимые мероприятия, направленные на сохранение объектов природы</dc:title>
  <dc:creator>Маша</dc:creator>
  <cp:lastModifiedBy>Маша</cp:lastModifiedBy>
  <cp:revision>76</cp:revision>
  <dcterms:created xsi:type="dcterms:W3CDTF">2019-12-18T18:17:07Z</dcterms:created>
  <dcterms:modified xsi:type="dcterms:W3CDTF">2022-01-06T08:48:59Z</dcterms:modified>
</cp:coreProperties>
</file>