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C9C640-160E-4B79-9EDF-22C886CEF37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8CBE1D-8281-404A-9107-76811E21A2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9C640-160E-4B79-9EDF-22C886CEF37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8CBE1D-8281-404A-9107-76811E21A2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9C640-160E-4B79-9EDF-22C886CEF37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8CBE1D-8281-404A-9107-76811E21A2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9C640-160E-4B79-9EDF-22C886CEF37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8CBE1D-8281-404A-9107-76811E21A24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9C640-160E-4B79-9EDF-22C886CEF37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8CBE1D-8281-404A-9107-76811E21A24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9C640-160E-4B79-9EDF-22C886CEF37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8CBE1D-8281-404A-9107-76811E21A24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9C640-160E-4B79-9EDF-22C886CEF37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8CBE1D-8281-404A-9107-76811E21A24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9C640-160E-4B79-9EDF-22C886CEF37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8CBE1D-8281-404A-9107-76811E21A24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C9C640-160E-4B79-9EDF-22C886CEF37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8CBE1D-8281-404A-9107-76811E21A2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CC9C640-160E-4B79-9EDF-22C886CEF37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8CBE1D-8281-404A-9107-76811E21A24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C9C640-160E-4B79-9EDF-22C886CEF37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8CBE1D-8281-404A-9107-76811E21A24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CC9C640-160E-4B79-9EDF-22C886CEF37E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C8CBE1D-8281-404A-9107-76811E21A24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 чего начинается Родина?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Подготовила: Плоских Оксана </a:t>
            </a:r>
            <a:r>
              <a:rPr lang="ru-RU" dirty="0" err="1" smtClean="0"/>
              <a:t>Фанавиловна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8780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5253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             </a:t>
            </a:r>
            <a:r>
              <a:rPr lang="ru-RU" sz="2000" dirty="0" smtClean="0"/>
              <a:t>Известно, что нравственные</a:t>
            </a:r>
          </a:p>
          <a:p>
            <a:pPr marL="0" indent="0">
              <a:buNone/>
            </a:pPr>
            <a:r>
              <a:rPr lang="ru-RU" sz="2000" dirty="0" smtClean="0"/>
              <a:t>качества не </a:t>
            </a:r>
            <a:r>
              <a:rPr lang="ru-RU" sz="2000" dirty="0"/>
              <a:t>м</a:t>
            </a:r>
            <a:r>
              <a:rPr lang="ru-RU" sz="2000" dirty="0" smtClean="0"/>
              <a:t>огут возникнуть путем естественного созревания, они   формируются и развиваются постепенно в процессе накопления и эмоционального освоения определенной информации, и зависит это от условий, в которых ребенок живет, к от средств и методов воспитания.</a:t>
            </a:r>
          </a:p>
          <a:p>
            <a:pPr marL="0" indent="0">
              <a:buNone/>
            </a:pPr>
            <a:endParaRPr lang="ru-RU" sz="1200" dirty="0"/>
          </a:p>
        </p:txBody>
      </p:sp>
      <p:pic>
        <p:nvPicPr>
          <p:cNvPr id="9" name="Picture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27960" y="2429193"/>
            <a:ext cx="3688080" cy="199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683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Arial Unicode MS"/>
              </a:rPr>
              <a:t>    Старин­ная мудрость гласит: «Человек, не знающий своего прошлого, не знает ничего». Вот почему нужно знако­мить ребенка с историей нашей Ро­дины. </a:t>
            </a:r>
          </a:p>
          <a:p>
            <a:pPr marL="0" indent="0">
              <a:buNone/>
            </a:pPr>
            <a:r>
              <a:rPr lang="ru-RU" sz="2000" dirty="0" smtClean="0"/>
              <a:t>   В </a:t>
            </a:r>
            <a:r>
              <a:rPr lang="ru-RU" sz="2000" dirty="0"/>
              <a:t>силу возрастных особенностей детям 4-7 лет сложно воспринять рассказы о войне из уст ветеранов, а через игру они в прямом смысле слова проникаются гордостью за Отчизну, желанием защищать ее от врага.</a:t>
            </a:r>
          </a:p>
          <a:p>
            <a:pPr marL="0" indent="0">
              <a:buNone/>
            </a:pPr>
            <a:r>
              <a:rPr lang="ru-RU" sz="2000" dirty="0" smtClean="0"/>
              <a:t>  Чувство </a:t>
            </a:r>
            <a:r>
              <a:rPr lang="ru-RU" sz="2000" dirty="0"/>
              <a:t>Родины у ребенка начи­нается с любви к самым близким людям - отцу, матери, бабушке, де­душке. И родной дом, двор, где он не раз гулял, и вид из окна квар­тиры, и детский сад, где он полу­чает радость от общения со сверст­никами, и родная природа - все это Родина.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   Важными </a:t>
            </a:r>
            <a:r>
              <a:rPr lang="ru-RU" sz="2000" dirty="0"/>
              <a:t>для воспитания </a:t>
            </a:r>
            <a:r>
              <a:rPr lang="ru-RU" sz="2000" dirty="0" smtClean="0"/>
              <a:t>патриотических </a:t>
            </a:r>
            <a:r>
              <a:rPr lang="ru-RU" sz="2000" dirty="0"/>
              <a:t>чувств являются </a:t>
            </a:r>
            <a:r>
              <a:rPr lang="ru-RU" sz="2000" dirty="0" smtClean="0"/>
              <a:t>исторические знания</a:t>
            </a:r>
            <a:r>
              <a:rPr lang="ru-RU" sz="2000" dirty="0"/>
              <a:t>. Победа в </a:t>
            </a:r>
            <a:r>
              <a:rPr lang="ru-RU" sz="2000" dirty="0" smtClean="0"/>
              <a:t>Великой </a:t>
            </a:r>
            <a:r>
              <a:rPr lang="ru-RU" sz="2000" dirty="0"/>
              <a:t>Отечественной войне - это </a:t>
            </a:r>
            <a:r>
              <a:rPr lang="ru-RU" sz="2000" dirty="0" smtClean="0"/>
              <a:t>огромный </a:t>
            </a:r>
            <a:r>
              <a:rPr lang="ru-RU" sz="2000" dirty="0"/>
              <a:t>подвиг наших отцов, </a:t>
            </a:r>
            <a:r>
              <a:rPr lang="ru-RU" sz="2000" dirty="0" smtClean="0"/>
              <a:t>де­дов, </a:t>
            </a:r>
            <a:r>
              <a:rPr lang="ru-RU" sz="2000" dirty="0"/>
              <a:t>прадедов. Но пройдет </a:t>
            </a:r>
            <a:r>
              <a:rPr lang="ru-RU" sz="2000" dirty="0" smtClean="0"/>
              <a:t>еще двадцать </a:t>
            </a:r>
            <a:r>
              <a:rPr lang="ru-RU" sz="2000" dirty="0"/>
              <a:t>или тридцать лет, и война </a:t>
            </a:r>
            <a:r>
              <a:rPr lang="ru-RU" sz="2000" dirty="0" smtClean="0"/>
              <a:t>с её </a:t>
            </a:r>
            <a:r>
              <a:rPr lang="ru-RU" sz="2000" dirty="0"/>
              <a:t>победами и поражениями, </a:t>
            </a:r>
            <a:r>
              <a:rPr lang="ru-RU" sz="2000" dirty="0" smtClean="0"/>
              <a:t>подвигами </a:t>
            </a:r>
            <a:r>
              <a:rPr lang="ru-RU" sz="2000" dirty="0"/>
              <a:t>солдат и офицеров станут для </a:t>
            </a:r>
            <a:r>
              <a:rPr lang="ru-RU" sz="2000" dirty="0" smtClean="0"/>
              <a:t>наших </a:t>
            </a:r>
            <a:r>
              <a:rPr lang="ru-RU" sz="2000" dirty="0"/>
              <a:t>детей совсем давней </a:t>
            </a:r>
            <a:r>
              <a:rPr lang="ru-RU" sz="2000" dirty="0" smtClean="0"/>
              <a:t>историей</a:t>
            </a:r>
            <a:r>
              <a:rPr lang="ru-RU" sz="2000" dirty="0"/>
              <a:t>. Поэтому необходимо расска­зывать детям о войне, устраивать </a:t>
            </a:r>
            <a:r>
              <a:rPr lang="ru-RU" sz="2000" dirty="0" smtClean="0"/>
              <a:t>встречи </a:t>
            </a:r>
            <a:r>
              <a:rPr lang="ru-RU" sz="2000" dirty="0"/>
              <a:t>с </a:t>
            </a:r>
            <a:r>
              <a:rPr lang="ru-RU" sz="2000" dirty="0" smtClean="0"/>
              <a:t>ветеранами</a:t>
            </a:r>
            <a:r>
              <a:rPr lang="ru-RU" sz="2000" i="1" dirty="0" smtClean="0"/>
              <a:t>.</a:t>
            </a:r>
          </a:p>
          <a:p>
            <a:pPr marL="0" indent="0">
              <a:buNone/>
            </a:pPr>
            <a:r>
              <a:rPr lang="ru-RU" sz="2000" dirty="0"/>
              <a:t>Именно </a:t>
            </a:r>
            <a:r>
              <a:rPr lang="ru-RU" sz="2000" dirty="0" smtClean="0"/>
              <a:t>поэтому </a:t>
            </a:r>
            <a:r>
              <a:rPr lang="ru-RU" sz="2000" dirty="0"/>
              <a:t>большое внимание уделяется </a:t>
            </a:r>
            <a:r>
              <a:rPr lang="ru-RU" sz="2000" dirty="0" smtClean="0"/>
              <a:t>подготовке </a:t>
            </a:r>
            <a:r>
              <a:rPr lang="ru-RU" sz="2000" dirty="0"/>
              <a:t>и проведению меро­приятий, призванных формировать у детей представление об окру­жающем мире, отношение к малой Родине и Отечеству.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9463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dirty="0" smtClean="0"/>
              <a:t>   К </a:t>
            </a:r>
            <a:r>
              <a:rPr lang="ru-RU" sz="2000" dirty="0"/>
              <a:t>таким мероприятиям можно </a:t>
            </a:r>
            <a:r>
              <a:rPr lang="ru-RU" sz="2000" dirty="0" smtClean="0"/>
              <a:t>отнести:</a:t>
            </a:r>
          </a:p>
          <a:p>
            <a:pPr lvl="0"/>
            <a:r>
              <a:rPr lang="ru-RU" sz="2000" dirty="0"/>
              <a:t>Встречи, приуроченные к празднованию 23 Февраля (напри­мер, с курсантами из Клуба юных моряков).</a:t>
            </a:r>
          </a:p>
          <a:p>
            <a:pPr lvl="0"/>
            <a:r>
              <a:rPr lang="ru-RU" sz="2000" dirty="0"/>
              <a:t>Возложение цветов к стелам в честь героев Великой Отечествен­ной </a:t>
            </a:r>
            <a:r>
              <a:rPr lang="ru-RU" sz="2000" dirty="0" smtClean="0"/>
              <a:t>войны</a:t>
            </a:r>
            <a:r>
              <a:rPr lang="ru-RU" sz="2000" i="1" dirty="0" smtClean="0"/>
              <a:t>,</a:t>
            </a:r>
            <a:r>
              <a:rPr lang="ru-RU" sz="2000" dirty="0" smtClean="0"/>
              <a:t> </a:t>
            </a:r>
            <a:r>
              <a:rPr lang="ru-RU" sz="2000" dirty="0"/>
              <a:t>во время празднования Дня Победы встречи с ветеранами, рассказывающими детям о тяготах военной жизни.</a:t>
            </a:r>
          </a:p>
          <a:p>
            <a:pPr lvl="0"/>
            <a:r>
              <a:rPr lang="ru-RU" sz="2000" dirty="0"/>
              <a:t>Реализацию совместно с роди­телями проекта «Я живу на улице, названной в честь героя войны».</a:t>
            </a:r>
          </a:p>
          <a:p>
            <a:pPr lvl="0"/>
            <a:r>
              <a:rPr lang="ru-RU" sz="2000" dirty="0"/>
              <a:t>Ежегодный выпуск стенгазет и альбомов «Мой папа - солдат!», «Мой дед защищал Родину» и т.п.</a:t>
            </a:r>
          </a:p>
          <a:p>
            <a:pPr lvl="0"/>
            <a:r>
              <a:rPr lang="ru-RU" sz="2000" dirty="0"/>
              <a:t>Организацию постоянно дей­ствующей выставки «Мы за мир!».</a:t>
            </a:r>
          </a:p>
          <a:p>
            <a:pPr marL="0" indent="0">
              <a:buNone/>
            </a:pPr>
            <a:r>
              <a:rPr lang="ru-RU" sz="2000" dirty="0" smtClean="0"/>
              <a:t>   Кульминационным моментом можно проводить военно-патриотическую игру «Зарница», </a:t>
            </a:r>
            <a:r>
              <a:rPr lang="ru-RU" sz="2000" dirty="0"/>
              <a:t>которая подни­мает патриотическое воспитание детей на совершенно новый уро­вень, сплачивает весь коллектив.</a:t>
            </a:r>
          </a:p>
          <a:p>
            <a:pPr marL="0" indent="0">
              <a:buNone/>
            </a:pPr>
            <a:r>
              <a:rPr lang="ru-RU" sz="2000" dirty="0" smtClean="0"/>
              <a:t>   В одном из детских садов г. </a:t>
            </a:r>
            <a:r>
              <a:rPr lang="ru-RU" sz="2000" dirty="0" err="1" smtClean="0"/>
              <a:t>Тольяти</a:t>
            </a:r>
            <a:r>
              <a:rPr lang="ru-RU" sz="2000" dirty="0" smtClean="0"/>
              <a:t> систематическая </a:t>
            </a:r>
            <a:r>
              <a:rPr lang="ru-RU" sz="2000" dirty="0"/>
              <a:t>работа педаго­гов детского сада по данному на­правлению проводится при </a:t>
            </a:r>
            <a:r>
              <a:rPr lang="ru-RU" sz="2000" dirty="0" smtClean="0"/>
              <a:t>активном </a:t>
            </a:r>
            <a:r>
              <a:rPr lang="ru-RU" sz="2000" dirty="0"/>
              <a:t>участии родителей воспитанников и в тесной связи с общественными орга­низациями и учреждениями города. </a:t>
            </a:r>
          </a:p>
          <a:p>
            <a:pPr marL="0" indent="0">
              <a:buNone/>
            </a:pP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30133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40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 smtClean="0"/>
              <a:t>  Каждая </a:t>
            </a:r>
            <a:r>
              <a:rPr lang="ru-RU" sz="2000" dirty="0"/>
              <a:t>группа детей пред­ставляла свой род войск. Здесь были и моряки, и танкисты, и пехотинцы, и десантники. Подготовка к игре заняла не один месяц. Родители шили детям костюмы, подбирали необходимое оружие, заботились о сумках с ме­таллической посудой. И вот настала торжественная минута. Все 90 вос­питанников после напутственных слов: «Скоро вы подрастете и пой­дете в армию, за вами будет стоять Родина!» - получили от главнокоман­дующего армией А. Дубкова, одного из бывших тольяттинских призывни­ков, пакеты с боевыми заданиями. Перед группировкой стояла задача - отбить у неприятеля склад с боепри­пасами и продовольствием</a:t>
            </a:r>
            <a:r>
              <a:rPr lang="ru-RU" sz="2000" dirty="0" smtClean="0"/>
              <a:t>, завла­деть </a:t>
            </a:r>
            <a:r>
              <a:rPr lang="ru-RU" sz="2000" dirty="0"/>
              <a:t>знаменем, освободить проход полевой кухне и... с хорошим аппе­титом съесть приготовленные на ней блюда.</a:t>
            </a:r>
          </a:p>
          <a:p>
            <a:pPr marL="0" indent="0">
              <a:buNone/>
            </a:pPr>
            <a:r>
              <a:rPr lang="ru-RU" sz="2000" dirty="0" smtClean="0"/>
              <a:t>  Каждому </a:t>
            </a:r>
            <a:r>
              <a:rPr lang="ru-RU" sz="2000" dirty="0"/>
              <a:t>отряду был отведен свой «боевой участок», где малень­кие бойцы в игровой форме пре­одолевали минные поля, болота, взрывали мосты и т.д. Коварный враг был разгромлен доблестными бойцами, а уставшие, но счастли­вые победители в полной мере смогли насладиться гречневой ка­шей и горячим чаем с трофейной шоколадкой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А </a:t>
            </a:r>
            <a:r>
              <a:rPr lang="ru-RU" sz="2000" dirty="0"/>
              <a:t>после малыши в ри­сунках отражают то, что больше всего понравилось и запомнилось.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96674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                   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          Таким </a:t>
            </a:r>
            <a:r>
              <a:rPr lang="ru-RU" sz="2800" dirty="0"/>
              <a:t>образом, заложив фунда­мент патриотического воспитания с детства, мы можем надеяться, что дети станут гражданами, любя­щими свою Родину.</a:t>
            </a:r>
          </a:p>
          <a:p>
            <a:pPr marL="0" indent="0">
              <a:buNone/>
            </a:pP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90354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40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 smtClean="0"/>
              <a:t>   </a:t>
            </a:r>
            <a:r>
              <a:rPr lang="ru-RU" sz="2000" dirty="0"/>
              <a:t>Воспитание патриотических чувств у детей дошкольного воз­раста - одна из задач нравственного воспитания, включающая в себя воспитание любви к близким людям, к детскому саду, родному городу и родной стране.</a:t>
            </a:r>
          </a:p>
          <a:p>
            <a:pPr marL="0" indent="0">
              <a:buNone/>
            </a:pPr>
            <a:r>
              <a:rPr lang="ru-RU" sz="2000" dirty="0" smtClean="0"/>
              <a:t>   </a:t>
            </a:r>
            <a:r>
              <a:rPr lang="ru-RU" sz="2000" dirty="0"/>
              <a:t>Наиболее сложной является работа по воспитанию любви к родному городу и родной стране. Любовь к родному городу, поселку, гордость за свою страну имеют огромное значение для развития личности ребенка. Без любви к Родине и уважения ее истории и культуры невозможно воспитать гражданина и пат­риота своей Родины, сформировать у детей чувство собственно­го достоинства, положительные качества личности.</a:t>
            </a:r>
          </a:p>
          <a:p>
            <a:pPr marL="0" indent="0">
              <a:buNone/>
            </a:pPr>
            <a:r>
              <a:rPr lang="ru-RU" sz="2000" dirty="0" smtClean="0"/>
              <a:t>   Дети </a:t>
            </a:r>
            <a:r>
              <a:rPr lang="ru-RU" sz="2000" dirty="0"/>
              <a:t>должны понять, что они являются частью народа огром­ной и богатой страны, что они - граждане России, маленькие рос­сияне. Для этого лучше всего начать знакомить детей с малой ро­диной - местом, где они живут. Дети должны знать тот район, в котором они живут, видеть красоту тех улиц, по которым про­ходят каждый день. Затем нужно подводить к пониманию того, что город - часть большой страны, а дети - жители России, ее граждане. Гражданин - житель страны, который признает ее за­коны (правила поведения), потому что он любит свою страну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</a:t>
            </a: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18825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   </a:t>
            </a:r>
            <a:r>
              <a:rPr lang="ru-RU" sz="2000" dirty="0"/>
              <a:t>Начиная работу по воспитанию любви к родному городу, педагог должен сам хорошо знать этот город. Он должен проду­мать, что целесообразно показать и о чем рассказать детям (же­лательно рассказывать о своих любимых местах в городе с ис­пользованием иллюстраций, фотографий), особо выделить то, что характерно только для нашего города.</a:t>
            </a:r>
          </a:p>
          <a:p>
            <a:pPr marL="0" indent="0">
              <a:buNone/>
            </a:pPr>
            <a:r>
              <a:rPr lang="ru-RU" sz="2000" dirty="0" smtClean="0"/>
              <a:t>   </a:t>
            </a:r>
            <a:r>
              <a:rPr lang="ru-RU" sz="2000" dirty="0"/>
              <a:t>Условно работу по патриотическому воспитанию в ОУ можно представить как работу в трех направлениях:</a:t>
            </a:r>
          </a:p>
          <a:p>
            <a:pPr lvl="0"/>
            <a:r>
              <a:rPr lang="ru-RU" sz="2000" dirty="0"/>
              <a:t>с педагогами;</a:t>
            </a:r>
          </a:p>
          <a:p>
            <a:pPr lvl="0"/>
            <a:r>
              <a:rPr lang="ru-RU" sz="2000" dirty="0"/>
              <a:t>с детьми;</a:t>
            </a:r>
          </a:p>
          <a:p>
            <a:pPr lvl="0"/>
            <a:r>
              <a:rPr lang="ru-RU" sz="2000" dirty="0"/>
              <a:t>с родителями.</a:t>
            </a:r>
          </a:p>
          <a:p>
            <a:pPr marL="0" indent="0">
              <a:buNone/>
            </a:pPr>
            <a:r>
              <a:rPr lang="ru-RU" sz="2000" dirty="0" smtClean="0"/>
              <a:t>   Только </a:t>
            </a:r>
            <a:r>
              <a:rPr lang="ru-RU" sz="2000" dirty="0"/>
              <a:t>одновременная работа по всем трем направлениям даст положительный результат.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560368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</TotalTime>
  <Words>945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С чего начинается Родина?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чего начинается Родина?</dc:title>
  <dc:creator>Оксана</dc:creator>
  <cp:lastModifiedBy>Оксана</cp:lastModifiedBy>
  <cp:revision>8</cp:revision>
  <dcterms:created xsi:type="dcterms:W3CDTF">2016-03-05T21:47:28Z</dcterms:created>
  <dcterms:modified xsi:type="dcterms:W3CDTF">2016-03-15T03:48:47Z</dcterms:modified>
</cp:coreProperties>
</file>