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4"/>
  </p:notesMasterIdLst>
  <p:sldIdLst>
    <p:sldId id="256" r:id="rId2"/>
    <p:sldId id="282" r:id="rId3"/>
    <p:sldId id="271" r:id="rId4"/>
    <p:sldId id="258" r:id="rId5"/>
    <p:sldId id="268" r:id="rId6"/>
    <p:sldId id="265" r:id="rId7"/>
    <p:sldId id="273" r:id="rId8"/>
    <p:sldId id="289" r:id="rId9"/>
    <p:sldId id="284" r:id="rId10"/>
    <p:sldId id="285" r:id="rId11"/>
    <p:sldId id="286" r:id="rId12"/>
    <p:sldId id="277" r:id="rId13"/>
    <p:sldId id="287" r:id="rId14"/>
    <p:sldId id="275" r:id="rId15"/>
    <p:sldId id="288" r:id="rId16"/>
    <p:sldId id="276" r:id="rId17"/>
    <p:sldId id="257" r:id="rId18"/>
    <p:sldId id="262" r:id="rId19"/>
    <p:sldId id="279" r:id="rId20"/>
    <p:sldId id="281" r:id="rId21"/>
    <p:sldId id="278" r:id="rId22"/>
    <p:sldId id="28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23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BC033-6335-4335-AB0C-8312D11978A7}" type="datetimeFigureOut">
              <a:rPr lang="ru-RU" smtClean="0"/>
              <a:t>15.04.2016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B9A45-9AD1-4C7D-9E32-9890D4662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97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B9A45-9AD1-4C7D-9E32-9890D466240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6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B9A45-9AD1-4C7D-9E32-9890D466240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19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618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18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D45ED-FA04-477E-82D6-992E34CB0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1BC9F-6710-429B-90D8-BF1912FC2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1846-92B3-4D2C-8718-3A5F535E0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6A3F8-74FE-4FA1-9957-585F3765C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B7CE7-7232-428A-BA40-28C19B5C1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081B1-83EB-4147-BED5-7365829BA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37464-531B-4399-B774-3792E9681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AF33D-8806-458F-BAD1-0A7C0653B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E0BD1-A1C1-4ED2-A5C2-CB398AE41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672CB-33BD-44B5-AF41-AF0AF4E30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3D5E2-23B5-4D0A-BECC-18B818952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363DB-08BA-4777-A99E-530C28C80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6077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6077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7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7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6078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9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6080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0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1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6082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82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608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08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08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6083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608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08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08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8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8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49647A5-07EF-455C-AD82-EBAFD8839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7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www.liveinternet.ru/app/fotograf/index.php?s=photo_viewer&amp;ev=photo_view&amp;uid=4263169&amp;bid=4263169&amp;pid=1230094&amp;id=4335727&amp;mode=this" TargetMode="Externa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1.uralpress.ru/show_image_photoset.php?id=2323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file:///J:\&#1047;&#1072;&#1097;&#1080;&#1090;&#1072;%20&#1087;&#1088;&#1086;&#1077;&#1082;&#1090;&#1086;&#1074;\&#1087;&#1088;&#1086;&#1077;&#1082;&#1090;&#1099;%201%20&#1075;&#1088;&#1091;&#1087;&#1087;&#1099;%202%20&#1087;&#1086;&#1090;&#1086;&#1082;\&#1055;&#1088;&#1086;&#1077;&#1082;&#1090;%20%201-3\&#1089;&#1077;&#1084;&#1100;&#1103;.do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 </a:t>
            </a:r>
            <a:r>
              <a:rPr lang="ru-RU" sz="2000" dirty="0" smtClean="0"/>
              <a:t>Составила : Осипова И.В</a:t>
            </a:r>
            <a:endParaRPr lang="ru-RU" sz="2000" dirty="0" smtClean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52400" y="990601"/>
            <a:ext cx="8763000" cy="2971799"/>
          </a:xfrm>
        </p:spPr>
        <p:txBody>
          <a:bodyPr/>
          <a:lstStyle/>
          <a:p>
            <a:pPr algn="r"/>
            <a:r>
              <a:rPr lang="ru-RU" sz="3600" b="1" u="sng" cap="all" dirty="0">
                <a:solidFill>
                  <a:srgbClr val="CCECFF"/>
                </a:solidFill>
              </a:rPr>
              <a:t>Нравственно – патриотическое воспитание дошкольников.</a:t>
            </a:r>
            <a:endParaRPr lang="ru-RU" sz="3600" dirty="0"/>
          </a:p>
        </p:txBody>
      </p:sp>
      <p:pic>
        <p:nvPicPr>
          <p:cNvPr id="4100" name="Picture 4" descr="фла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25438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4800600"/>
            <a:ext cx="1182688" cy="5667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010" y="3967429"/>
            <a:ext cx="1981200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47" y="3693066"/>
            <a:ext cx="3778530" cy="27167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31" y="94339"/>
            <a:ext cx="2522069" cy="320683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0128" y="5759226"/>
            <a:ext cx="63146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Знакомство с трудом взрослых и привлечение к труду</a:t>
            </a:r>
            <a:endParaRPr lang="ru-RU" sz="2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7" y="39232"/>
            <a:ext cx="2638755" cy="48434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32" y="94339"/>
            <a:ext cx="3733799" cy="32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78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4800600"/>
            <a:ext cx="2590800" cy="5667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38600" y="5367338"/>
            <a:ext cx="2209800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3393"/>
            <a:ext cx="3886200" cy="3352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3393"/>
            <a:ext cx="4419600" cy="3352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3200401"/>
            <a:ext cx="3276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91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357188" y="142875"/>
            <a:ext cx="7786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Духовные и культурные традиции</a:t>
            </a:r>
          </a:p>
        </p:txBody>
      </p:sp>
      <p:pic>
        <p:nvPicPr>
          <p:cNvPr id="12292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14400"/>
            <a:ext cx="2665413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55" y="788988"/>
            <a:ext cx="3886200" cy="32496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9" y="3278187"/>
            <a:ext cx="4419600" cy="3304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8600" y="152400"/>
            <a:ext cx="4953000" cy="4800599"/>
          </a:xfrm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Моя малая 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Родина</a:t>
            </a:r>
            <a:endParaRPr lang="en-US" sz="6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b="1" i="1" kern="1200" dirty="0" smtClean="0">
                <a:solidFill>
                  <a:srgbClr val="FFFFFF"/>
                </a:solidFill>
                <a:effectLst/>
                <a:latin typeface="Arial" charset="0"/>
              </a:rPr>
              <a:t>Дети </a:t>
            </a:r>
            <a:r>
              <a:rPr lang="ru-RU" b="1" i="1" kern="1200" dirty="0">
                <a:solidFill>
                  <a:srgbClr val="FFFFFF"/>
                </a:solidFill>
                <a:effectLst/>
                <a:latin typeface="Arial" charset="0"/>
              </a:rPr>
              <a:t>– будущее нашей Родины, им беречь и охранять ее просторы, ее красоты, ее богатства</a:t>
            </a:r>
          </a:p>
          <a:p>
            <a:endParaRPr lang="en-US" sz="6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1752600" cy="10795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049"/>
            <a:ext cx="4038600" cy="582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97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388" y="122237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Моя малая Родина</a:t>
            </a:r>
            <a:endParaRPr lang="ru-RU" dirty="0"/>
          </a:p>
        </p:txBody>
      </p:sp>
      <p:pic>
        <p:nvPicPr>
          <p:cNvPr id="14344" name="Рисунок 8" descr="CIMG400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86200" y="1047617"/>
            <a:ext cx="203835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4" descr="4a9b1ec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388" y="1062857"/>
            <a:ext cx="3355032" cy="3247057"/>
          </a:xfrm>
          <a:prstGeom prst="rect">
            <a:avLst/>
          </a:prstGeom>
        </p:spPr>
      </p:pic>
      <p:pic>
        <p:nvPicPr>
          <p:cNvPr id="12" name="Содержимое 3" descr="3_l26s1xx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6828" y="4394200"/>
            <a:ext cx="3421360" cy="2354263"/>
          </a:xfrm>
          <a:prstGeom prst="rect">
            <a:avLst/>
          </a:prstGeom>
        </p:spPr>
      </p:pic>
      <p:pic>
        <p:nvPicPr>
          <p:cNvPr id="13" name="Содержимое 3" descr="getImage-18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2330" y="1033488"/>
            <a:ext cx="2999631" cy="2635226"/>
          </a:xfrm>
          <a:prstGeom prst="rect">
            <a:avLst/>
          </a:prstGeom>
        </p:spPr>
      </p:pic>
      <p:pic>
        <p:nvPicPr>
          <p:cNvPr id="14" name="Содержимое 3" descr="getImage-17-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3868143"/>
            <a:ext cx="2879304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800" y="277813"/>
            <a:ext cx="4191000" cy="1139825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ладивосток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5094"/>
            <a:ext cx="3626390" cy="3886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164013"/>
            <a:ext cx="3626390" cy="2465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453101"/>
            <a:ext cx="2971802" cy="26488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17" y="3323285"/>
            <a:ext cx="2572038" cy="1936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4876800"/>
            <a:ext cx="272136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02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Государственная символика.</a:t>
            </a:r>
          </a:p>
        </p:txBody>
      </p:sp>
      <p:pic>
        <p:nvPicPr>
          <p:cNvPr id="5126" name="Picture 6" descr="000057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26479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ма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371600"/>
            <a:ext cx="2655888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5319933_fla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00400" y="4343400"/>
            <a:ext cx="26670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5" descr="http://img1.liveinternet.ru/images/foto/c/0/apps/4/335/4335727_0007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1371600"/>
            <a:ext cx="2362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2438400" y="381000"/>
            <a:ext cx="46482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/>
              <a:t>РОССИЯ.</a:t>
            </a:r>
          </a:p>
          <a:p>
            <a:pPr algn="ctr">
              <a:spcBef>
                <a:spcPct val="50000"/>
              </a:spcBef>
            </a:pPr>
            <a:endParaRPr lang="ru-RU" sz="5400"/>
          </a:p>
        </p:txBody>
      </p:sp>
      <p:pic>
        <p:nvPicPr>
          <p:cNvPr id="17411" name="Picture 10" descr="19033_news_ng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516063"/>
            <a:ext cx="3810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1" descr="0_87e14_a490a37e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0" y="15240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4" descr="009kreml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0" y="4343400"/>
            <a:ext cx="31242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vech_og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54538" y="3429000"/>
            <a:ext cx="458946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753876"/>
            <a:ext cx="3870325" cy="27432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5105400" y="304800"/>
            <a:ext cx="3276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lvl="1"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  <a:cs typeface="Times New Roman" pitchFamily="18" charset="0"/>
              </a:rPr>
              <a:t>Знакомство с историческим прошлым России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9" y="228600"/>
            <a:ext cx="3646063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5052" y="836712"/>
            <a:ext cx="6461384" cy="48320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«Любовь к родному краю, родной 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культуре, родной речи начинается 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 малого – любви к своей семье, к 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своему жилищу, к своему детскому 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саду. Постепенно расширяясь, эта 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любовь переходит в любовь к 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родной стране, к ее истории,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 прошлому и настоящему, ко всему </a:t>
            </a:r>
          </a:p>
          <a:p>
            <a:pPr algn="ct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человечеству»</a:t>
            </a:r>
          </a:p>
          <a:p>
            <a:pPr algn="ctr">
              <a:defRPr/>
            </a:pP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DejaVu Serif" pitchFamily="18" charset="0"/>
              <a:ea typeface="DejaVu Serif" pitchFamily="18" charset="0"/>
            </a:endParaRPr>
          </a:p>
          <a:p>
            <a:pPr algn="r">
              <a:defRPr/>
            </a:pPr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DejaVu Serif" pitchFamily="18" charset="0"/>
                <a:ea typeface="DejaVu Serif" pitchFamily="18" charset="0"/>
              </a:rPr>
              <a:t>Д.С Лихачев</a:t>
            </a:r>
            <a:endParaRPr lang="ru-RU" sz="2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smtClean="0"/>
          </a:p>
        </p:txBody>
      </p:sp>
      <p:pic>
        <p:nvPicPr>
          <p:cNvPr id="19459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-7938"/>
            <a:ext cx="916146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95288" y="4797425"/>
            <a:ext cx="84248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Живут в России разные           У каждого народа</a:t>
            </a:r>
          </a:p>
          <a:p>
            <a:r>
              <a:rPr lang="ru-RU" b="1"/>
              <a:t>Народы с давних пор.              Язык свой и наряд.</a:t>
            </a:r>
          </a:p>
          <a:p>
            <a:r>
              <a:rPr lang="ru-RU" b="1"/>
              <a:t>Одним – тайга по нраву,          Один – черкеску носит,</a:t>
            </a:r>
          </a:p>
          <a:p>
            <a:r>
              <a:rPr lang="ru-RU" b="1"/>
              <a:t>Другим – степной простор.     Другой надел халат.</a:t>
            </a:r>
          </a:p>
          <a:p>
            <a:endParaRPr lang="ru-RU"/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20485" name="Picture 11" descr="В Екатеринбурге на Российском фестивале единства народов встретились фольклористы со всей России (фото Юлии Кочкиной)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04800"/>
            <a:ext cx="4430713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1268484540_12197407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676400"/>
            <a:ext cx="3155099" cy="3067050"/>
          </a:xfrm>
          <a:prstGeom prst="rect">
            <a:avLst/>
          </a:prstGeom>
          <a:effectLst>
            <a:softEdge rad="112500"/>
          </a:effectLst>
        </p:spPr>
      </p:pic>
    </p:spTree>
  </p:cSld>
  <p:clrMapOvr>
    <a:masterClrMapping/>
  </p:clrMapOvr>
  <p:transition advTm="1376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russian 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WordArt 5"/>
          <p:cNvSpPr>
            <a:spLocks noChangeArrowheads="1" noChangeShapeType="1" noTextEdit="1"/>
          </p:cNvSpPr>
          <p:nvPr/>
        </p:nvSpPr>
        <p:spPr bwMode="auto">
          <a:xfrm>
            <a:off x="684213" y="6092825"/>
            <a:ext cx="7858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Нашим детям есть чем гордиться!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3276600"/>
            <a:ext cx="152400" cy="1524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066800" y="381000"/>
            <a:ext cx="7315200" cy="61722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«ПАТРИОТИЗМ» - это «…преданность и любовь к своему Отечеству и своему народу» (С. И. Ожегов)</a:t>
            </a:r>
          </a:p>
          <a:p>
            <a:pPr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«ПАТРИОТИЗМ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- это «…не доблесть, не профессия, а естественное человеческое чувство» (Г. Бакланов)</a:t>
            </a:r>
          </a:p>
          <a:p>
            <a:pPr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«ПАТРИОТИЗМ» - это «…чувство ответственности перед обществом, чувство глубокой духовной привязанности к семье, дому, Родине, родной природе, толерантное отношение к другим людям (современный подход к понятию).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902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В  проекте «Национальной доктрины  образования в Российской Федерации»:  «Система образования призвана обеспечить </a:t>
            </a:r>
            <a:r>
              <a:rPr lang="en-US" dirty="0" smtClean="0"/>
              <a:t>&lt;</a:t>
            </a:r>
            <a:r>
              <a:rPr lang="ru-RU" dirty="0" smtClean="0"/>
              <a:t>…</a:t>
            </a:r>
            <a:r>
              <a:rPr lang="en-US" dirty="0" smtClean="0"/>
              <a:t>&gt;</a:t>
            </a:r>
            <a:r>
              <a:rPr lang="ru-RU" dirty="0" smtClean="0"/>
              <a:t>» воспитание патриотов России, граждан правового демократического, социального государства, уважающих права и свободу личности, обладающих высокой нравственностью, историческую </a:t>
            </a:r>
            <a:r>
              <a:rPr lang="ru-RU" dirty="0" err="1" smtClean="0"/>
              <a:t>приемственность</a:t>
            </a:r>
            <a:r>
              <a:rPr lang="ru-RU" dirty="0" smtClean="0"/>
              <a:t> поколений, сохранение, распространение и развитие национальной культуры.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15964" y="19050"/>
            <a:ext cx="9150439" cy="683895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Блок-схема: перфолента 3"/>
          <p:cNvSpPr/>
          <p:nvPr/>
        </p:nvSpPr>
        <p:spPr>
          <a:xfrm>
            <a:off x="176213" y="1341438"/>
            <a:ext cx="2089150" cy="3335337"/>
          </a:xfrm>
          <a:prstGeom prst="flowChartPunchedTap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ctr">
              <a:defRPr/>
            </a:pPr>
            <a:endParaRPr lang="ru-RU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</a:t>
            </a:r>
          </a:p>
          <a:p>
            <a:pPr algn="ctr">
              <a:defRPr/>
            </a:pPr>
            <a:endParaRPr lang="ru-RU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411413" y="304800"/>
            <a:ext cx="6408737" cy="990600"/>
          </a:xfrm>
          <a:prstGeom prst="flowChartPunchedTap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стремление к познанию культурных традиций через творческую, познавательно-исследовательскую деятельность;</a:t>
            </a: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2439988" y="1066800"/>
            <a:ext cx="6380162" cy="990600"/>
          </a:xfrm>
          <a:prstGeom prst="flowChartPunchedTape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sz="14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уважительное отношение к наследиям других народов; </a:t>
            </a:r>
            <a:endParaRPr lang="ru-RU" altLang="ru-RU" sz="14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2411413" y="1828800"/>
            <a:ext cx="6408737" cy="990600"/>
          </a:xfrm>
          <a:prstGeom prst="flowChartPunchedTap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патриотизм, уважение к культурному прошлому России; </a:t>
            </a: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2397125" y="2590800"/>
            <a:ext cx="6459538" cy="1066800"/>
          </a:xfrm>
          <a:prstGeom prst="flowChartPunchedTap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гражданско-патриотические чувства через изучение государственной символики России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перфолента 14"/>
          <p:cNvSpPr/>
          <p:nvPr/>
        </p:nvSpPr>
        <p:spPr>
          <a:xfrm>
            <a:off x="2411413" y="3352800"/>
            <a:ext cx="6459537" cy="121920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чувство любви к родному краю, своей малой родине на основе приобщения к родной природе, культуре и традициям; </a:t>
            </a:r>
            <a:endParaRPr lang="ru-RU" altLang="ru-RU" sz="16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2422525" y="4343400"/>
            <a:ext cx="6434138" cy="762000"/>
          </a:xfrm>
          <a:prstGeom prst="flowChartPunchedTape">
            <a:avLst/>
          </a:prstGeom>
          <a:solidFill>
            <a:srgbClr val="7CEE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представление о России как о родной стране; воспитывать любовь к Родине</a:t>
            </a:r>
            <a:endParaRPr lang="ru-RU" altLang="ru-RU" sz="16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2439988" y="4876800"/>
            <a:ext cx="6434137" cy="1295400"/>
          </a:xfrm>
          <a:prstGeom prst="flowChartPunchedTap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Стимулировать детскую активность через национальные подвижные игры</a:t>
            </a: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3" grpId="0" animBg="1"/>
      <p:bldP spid="14" grpId="0" animBg="1"/>
      <p:bldP spid="15" grpId="0" animBg="1"/>
      <p:bldP spid="18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> </a:t>
            </a:r>
            <a:r>
              <a:rPr lang="ru-RU" sz="3200" b="1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>П</a:t>
            </a:r>
            <a:r>
              <a:rPr lang="ru-RU" sz="32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>оследовательность </a:t>
            </a:r>
            <a:r>
              <a:rPr lang="ru-RU" sz="3200" b="1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Monotype Corsiva" pitchFamily="66" charset="0"/>
              </a:rPr>
              <a:t>работы по нравственно-патриотическому воспитанию</a:t>
            </a:r>
            <a:endParaRPr lang="ru-RU" sz="3200" b="1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</a:effectLst>
              <a:latin typeface="Monotype Corsiva" pitchFamily="66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00063" y="1571625"/>
            <a:ext cx="1946275" cy="12144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2428875" y="2143125"/>
            <a:ext cx="857250" cy="1588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24" idx="3"/>
            <a:endCxn id="25" idx="1"/>
          </p:cNvCxnSpPr>
          <p:nvPr/>
        </p:nvCxnSpPr>
        <p:spPr>
          <a:xfrm>
            <a:off x="5370513" y="2208213"/>
            <a:ext cx="954087" cy="1587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>
            <a:stCxn id="25" idx="2"/>
            <a:endCxn id="37" idx="0"/>
          </p:cNvCxnSpPr>
          <p:nvPr/>
        </p:nvCxnSpPr>
        <p:spPr>
          <a:xfrm rot="16200000" flipH="1">
            <a:off x="6878638" y="3260725"/>
            <a:ext cx="900112" cy="7938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3352800" y="1600200"/>
            <a:ext cx="2017713" cy="12144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сад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24600" y="1600200"/>
            <a:ext cx="2000250" cy="12144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Родная улица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57938" y="3714750"/>
            <a:ext cx="1947862" cy="12144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Родной город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286125" y="3714750"/>
            <a:ext cx="2160588" cy="12144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Страна, столица, символика</a:t>
            </a:r>
          </a:p>
        </p:txBody>
      </p:sp>
      <p:cxnSp>
        <p:nvCxnSpPr>
          <p:cNvPr id="49" name="Прямая со стрелкой 48"/>
          <p:cNvCxnSpPr>
            <a:stCxn id="41" idx="1"/>
            <a:endCxn id="51" idx="3"/>
          </p:cNvCxnSpPr>
          <p:nvPr/>
        </p:nvCxnSpPr>
        <p:spPr>
          <a:xfrm rot="10800000">
            <a:off x="2517775" y="4322763"/>
            <a:ext cx="768350" cy="1587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500063" y="3714750"/>
            <a:ext cx="2017712" cy="12144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Права и обязанности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438400" y="22860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4" idx="3"/>
            <a:endCxn id="25" idx="1"/>
          </p:cNvCxnSpPr>
          <p:nvPr/>
        </p:nvCxnSpPr>
        <p:spPr>
          <a:xfrm>
            <a:off x="5370513" y="2208213"/>
            <a:ext cx="9540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25" idx="2"/>
            <a:endCxn id="37" idx="0"/>
          </p:cNvCxnSpPr>
          <p:nvPr/>
        </p:nvCxnSpPr>
        <p:spPr>
          <a:xfrm rot="16200000" flipH="1">
            <a:off x="6878638" y="3260725"/>
            <a:ext cx="900112" cy="7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37" idx="1"/>
            <a:endCxn id="41" idx="3"/>
          </p:cNvCxnSpPr>
          <p:nvPr/>
        </p:nvCxnSpPr>
        <p:spPr>
          <a:xfrm rot="10800000">
            <a:off x="5446713" y="4322763"/>
            <a:ext cx="9112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1" idx="1"/>
            <a:endCxn id="51" idx="3"/>
          </p:cNvCxnSpPr>
          <p:nvPr/>
        </p:nvCxnSpPr>
        <p:spPr>
          <a:xfrm rot="10800000">
            <a:off x="2517775" y="4322763"/>
            <a:ext cx="7683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право 18"/>
          <p:cNvSpPr/>
          <p:nvPr/>
        </p:nvSpPr>
        <p:spPr>
          <a:xfrm>
            <a:off x="2438400" y="19812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410200" y="19812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162800" y="281940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flipH="1">
            <a:off x="5410200" y="4114800"/>
            <a:ext cx="9144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flipH="1">
            <a:off x="2362200" y="4114800"/>
            <a:ext cx="9144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1206500" y="349250"/>
            <a:ext cx="7239000" cy="1143000"/>
          </a:xfrm>
          <a:prstGeom prst="rect">
            <a:avLst/>
          </a:prstGeom>
          <a:noFill/>
          <a:ln w="9525" cmpd="sng">
            <a:noFill/>
            <a:prstDash val="solid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wrap="none" lIns="45720" tIns="0" rIns="45720" bIns="0" fromWordArt="1" anchor="b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>
              <a:defRPr/>
            </a:pPr>
            <a:r>
              <a:rPr lang="ru-RU" sz="3600" b="1" kern="10" cap="all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Franklin Gothic Medium Cond"/>
                <a:ea typeface="+mj-ea"/>
                <a:cs typeface="+mj-cs"/>
              </a:rPr>
              <a:t>Моя семья,</a:t>
            </a:r>
          </a:p>
          <a:p>
            <a:pPr algn="ctr" eaLnBrk="0" hangingPunct="0">
              <a:defRPr/>
            </a:pPr>
            <a:r>
              <a:rPr lang="ru-RU" sz="3600" b="1" kern="10" cap="all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Franklin Gothic Medium Cond"/>
                <a:ea typeface="+mj-ea"/>
                <a:cs typeface="+mj-cs"/>
              </a:rPr>
              <a:t>   как часть  РОССИИ</a:t>
            </a:r>
          </a:p>
        </p:txBody>
      </p:sp>
      <p:pic>
        <p:nvPicPr>
          <p:cNvPr id="9219" name="Picture 8" descr="K:\картинки\семья3.bmp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28775"/>
            <a:ext cx="4968875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724525" y="2133600"/>
            <a:ext cx="30241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Семья – поистине высокое творенье.</a:t>
            </a:r>
          </a:p>
          <a:p>
            <a:endParaRPr lang="ru-RU" sz="2000" b="1"/>
          </a:p>
          <a:p>
            <a:r>
              <a:rPr lang="ru-RU" sz="2000" b="1"/>
              <a:t>Она заслон </a:t>
            </a:r>
          </a:p>
          <a:p>
            <a:r>
              <a:rPr lang="ru-RU" sz="2000" b="1"/>
              <a:t>надёжный и причал.</a:t>
            </a:r>
          </a:p>
          <a:p>
            <a:endParaRPr lang="ru-RU" sz="2000" b="1"/>
          </a:p>
          <a:p>
            <a:r>
              <a:rPr lang="ru-RU" sz="2000" b="1"/>
              <a:t>Она даёт</a:t>
            </a:r>
          </a:p>
          <a:p>
            <a:r>
              <a:rPr lang="ru-RU" sz="2000" b="1"/>
              <a:t>призванье и рожденье.</a:t>
            </a:r>
          </a:p>
          <a:p>
            <a:endParaRPr lang="ru-RU" sz="2000" b="1"/>
          </a:p>
          <a:p>
            <a:r>
              <a:rPr lang="ru-RU" sz="2000" b="1"/>
              <a:t>Семья для всех – основа всех начал.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13387"/>
          </a:xfrm>
        </p:spPr>
        <p:txBody>
          <a:bodyPr/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патриотического воспитания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прогулки, экскурсии по местам воинской славы, к памятникам, монументам, в краеведческий музей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воспитателя, беседы с детьми о славной истории родной страны и родного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поселка,города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тем, как люди трудятся на территории детского сада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поселке,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изменяется его облик благодаря этому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труду.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тематических слайдов, видеороликов, иллюстраций Прослушивание тематических аудиозаписей, это могут быть голоса птиц русского леса или гимн Российской Федерации Знакомство с русским фольклором – сказками, пословицами, поговорками, песнями, играми Знакомство с народным творчеством, вышивкой,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росписью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творчеством отечественных писателей, композиторов и художников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тематических выставок или их самостоятельная организация Участие в праздниках Участие в посильных общественно-полезных работах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18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kern="1200" dirty="0">
                <a:solidFill>
                  <a:srgbClr val="FFFFFF"/>
                </a:solidFill>
                <a:effectLst/>
                <a:latin typeface="Arial" charset="0"/>
              </a:rPr>
              <a:t>Знакомство с народно-прикладным искусством, литературой, устно- народным творчеством, играми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13" y="1111111"/>
            <a:ext cx="3127519" cy="23654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083402"/>
            <a:ext cx="2645893" cy="18594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8693" y="1128790"/>
            <a:ext cx="2988363" cy="25812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88" y="3776165"/>
            <a:ext cx="2988363" cy="2362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9298" y="2886963"/>
            <a:ext cx="2438611" cy="16460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6" y="3519002"/>
            <a:ext cx="2740997" cy="202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12920"/>
      </p:ext>
    </p:extLst>
  </p:cSld>
  <p:clrMapOvr>
    <a:masterClrMapping/>
  </p:clrMapOvr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731</TotalTime>
  <Words>450</Words>
  <Application>Microsoft Office PowerPoint</Application>
  <PresentationFormat>Экран (4:3)</PresentationFormat>
  <Paragraphs>71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Calibri</vt:lpstr>
      <vt:lpstr>DejaVu Serif</vt:lpstr>
      <vt:lpstr>Franklin Gothic Medium Cond</vt:lpstr>
      <vt:lpstr>Monotype Corsiva</vt:lpstr>
      <vt:lpstr>Times New Roman</vt:lpstr>
      <vt:lpstr>Wingdings</vt:lpstr>
      <vt:lpstr>Круги</vt:lpstr>
      <vt:lpstr> Составила : Осипова И.В</vt:lpstr>
      <vt:lpstr>Презентация PowerPoint</vt:lpstr>
      <vt:lpstr>Презентация PowerPoint</vt:lpstr>
      <vt:lpstr>Презентация PowerPoint</vt:lpstr>
      <vt:lpstr>Презентация PowerPoint</vt:lpstr>
      <vt:lpstr> Последовательность работы по нравственно-патриотическому воспитанию</vt:lpstr>
      <vt:lpstr>Презентация PowerPoint</vt:lpstr>
      <vt:lpstr>Методы патриотического воспитания   Целевые прогулки, экскурсии по местам воинской славы, к памятникам, монументам, в краеведческий музей и т.д.  Рассказы воспитателя, беседы с детьми о славной истории родной страны и родного поселка,города.  Наблюдение за тем, как люди трудятся на территории детского сада и поселке, как изменяется его облик благодаря этому труду.  Демонстрация тематических слайдов, видеороликов, иллюстраций Прослушивание тематических аудиозаписей, это могут быть голоса птиц русского леса или гимн Российской Федерации Знакомство с русским фольклором – сказками, пословицами, поговорками, песнями, играми Знакомство с народным творчеством, вышивкой, росписью  Знакомство с творчеством отечественных писателей, композиторов и художников  Посещение тематических выставок или их самостоятельная организация Участие в праздниках Участие в посильных общественно-полезных работах  </vt:lpstr>
      <vt:lpstr>Знакомство с народно-прикладным искусством, литературой, устно- народным творчеством, играми</vt:lpstr>
      <vt:lpstr>Презентация PowerPoint</vt:lpstr>
      <vt:lpstr>Презентация PowerPoint</vt:lpstr>
      <vt:lpstr>Презентация PowerPoint</vt:lpstr>
      <vt:lpstr>Презентация PowerPoint</vt:lpstr>
      <vt:lpstr>Моя малая Родина</vt:lpstr>
      <vt:lpstr>Владивосток</vt:lpstr>
      <vt:lpstr>Презентация PowerPoint</vt:lpstr>
      <vt:lpstr>Государственная символика.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BEST</cp:lastModifiedBy>
  <cp:revision>41</cp:revision>
  <cp:lastPrinted>1601-01-01T00:00:00Z</cp:lastPrinted>
  <dcterms:created xsi:type="dcterms:W3CDTF">1601-01-01T00:00:00Z</dcterms:created>
  <dcterms:modified xsi:type="dcterms:W3CDTF">2016-04-15T04:10:05Z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