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67"/>
  </p:notesMasterIdLst>
  <p:sldIdLst>
    <p:sldId id="257" r:id="rId2"/>
    <p:sldId id="274" r:id="rId3"/>
    <p:sldId id="279" r:id="rId4"/>
    <p:sldId id="259" r:id="rId5"/>
    <p:sldId id="260" r:id="rId6"/>
    <p:sldId id="261" r:id="rId7"/>
    <p:sldId id="275" r:id="rId8"/>
    <p:sldId id="278" r:id="rId9"/>
    <p:sldId id="276" r:id="rId10"/>
    <p:sldId id="277" r:id="rId11"/>
    <p:sldId id="282" r:id="rId12"/>
    <p:sldId id="283" r:id="rId13"/>
    <p:sldId id="310" r:id="rId14"/>
    <p:sldId id="309" r:id="rId15"/>
    <p:sldId id="311" r:id="rId16"/>
    <p:sldId id="284" r:id="rId17"/>
    <p:sldId id="285" r:id="rId18"/>
    <p:sldId id="293" r:id="rId19"/>
    <p:sldId id="291" r:id="rId20"/>
    <p:sldId id="292" r:id="rId21"/>
    <p:sldId id="294" r:id="rId22"/>
    <p:sldId id="295" r:id="rId23"/>
    <p:sldId id="312" r:id="rId24"/>
    <p:sldId id="313" r:id="rId25"/>
    <p:sldId id="357" r:id="rId26"/>
    <p:sldId id="297" r:id="rId27"/>
    <p:sldId id="298" r:id="rId28"/>
    <p:sldId id="299" r:id="rId29"/>
    <p:sldId id="300" r:id="rId30"/>
    <p:sldId id="301" r:id="rId31"/>
    <p:sldId id="302" r:id="rId32"/>
    <p:sldId id="318" r:id="rId33"/>
    <p:sldId id="319" r:id="rId34"/>
    <p:sldId id="304" r:id="rId35"/>
    <p:sldId id="305" r:id="rId36"/>
    <p:sldId id="307" r:id="rId37"/>
    <p:sldId id="320" r:id="rId38"/>
    <p:sldId id="321" r:id="rId39"/>
    <p:sldId id="322" r:id="rId40"/>
    <p:sldId id="323" r:id="rId41"/>
    <p:sldId id="324" r:id="rId42"/>
    <p:sldId id="325" r:id="rId43"/>
    <p:sldId id="326" r:id="rId44"/>
    <p:sldId id="327" r:id="rId45"/>
    <p:sldId id="328" r:id="rId46"/>
    <p:sldId id="330" r:id="rId47"/>
    <p:sldId id="332" r:id="rId48"/>
    <p:sldId id="358" r:id="rId49"/>
    <p:sldId id="359" r:id="rId50"/>
    <p:sldId id="333" r:id="rId51"/>
    <p:sldId id="335" r:id="rId52"/>
    <p:sldId id="336" r:id="rId53"/>
    <p:sldId id="337" r:id="rId54"/>
    <p:sldId id="339" r:id="rId55"/>
    <p:sldId id="340" r:id="rId56"/>
    <p:sldId id="341" r:id="rId57"/>
    <p:sldId id="343" r:id="rId58"/>
    <p:sldId id="344" r:id="rId59"/>
    <p:sldId id="345" r:id="rId60"/>
    <p:sldId id="346" r:id="rId61"/>
    <p:sldId id="348" r:id="rId62"/>
    <p:sldId id="349" r:id="rId63"/>
    <p:sldId id="351" r:id="rId64"/>
    <p:sldId id="350" r:id="rId65"/>
    <p:sldId id="352" r:id="rId6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20" autoAdjust="0"/>
    <p:restoredTop sz="94660"/>
  </p:normalViewPr>
  <p:slideViewPr>
    <p:cSldViewPr>
      <p:cViewPr varScale="1">
        <p:scale>
          <a:sx n="66" d="100"/>
          <a:sy n="66" d="100"/>
        </p:scale>
        <p:origin x="-39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FD40A02-633D-49FF-B6DE-145D8C0273D5}" type="datetimeFigureOut">
              <a:rPr lang="ru-RU"/>
              <a:pPr>
                <a:defRPr/>
              </a:pPr>
              <a:t>06.08.2016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01D0C99-ED2B-4BD7-A55B-7FDCF9F78D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0085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76FB8B6-91E4-4F55-85D6-B749C3886B8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06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378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5D2BBC-DEA8-4BEC-B6A0-7C5F5D7808C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6031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342C868-02E0-45CD-9159-CE4C9056ED35}" type="slidenum">
              <a:rPr lang="ru-RU" altLang="ru-RU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14</a:t>
            </a:fld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820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1D0C99-ED2B-4BD7-A55B-7FDCF9F78DDF}" type="slidenum">
              <a:rPr lang="ru-RU" smtClean="0"/>
              <a:pPr>
                <a:defRPr/>
              </a:pPr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8345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427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16A6A9-0504-472D-97F5-329A59CA2D5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28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0FB17C-504F-4CCC-A24F-3D1AD8CDBA7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42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9C114C-6C50-468A-8F51-CEE90B08ABD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042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150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364E34-C736-42A8-B772-4DFA890D446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43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355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D20099-B35B-44E4-8F96-9A0713E97E0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291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560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FF8BDE-854B-449A-9BAC-7E546F9B9FA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5762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B44416-5E58-4437-A705-C27C8BC9219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780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379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0BF9EA-E338-4C44-A95C-11CBA38CCAE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408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584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26F9D7-F990-4410-897A-31887A26026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527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308A0-2F4A-4C2D-A239-1ADEBAC47BF8}" type="datetimeFigureOut">
              <a:rPr lang="ru-RU"/>
              <a:pPr>
                <a:defRPr/>
              </a:pPr>
              <a:t>06.08.2016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22B81-4F1B-4BD2-B9A7-1181811B4D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33379-7395-4ECB-AC2C-CC47556060C1}" type="datetimeFigureOut">
              <a:rPr lang="ru-RU"/>
              <a:pPr>
                <a:defRPr/>
              </a:pPr>
              <a:t>06.08.2016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C9388-4E69-4C37-8F5B-0702546069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A5BC8-1A8C-49C0-869C-B1D2BAFB3418}" type="datetimeFigureOut">
              <a:rPr lang="ru-RU"/>
              <a:pPr>
                <a:defRPr/>
              </a:pPr>
              <a:t>06.08.2016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FE9B1-9F94-4565-ADE2-6655433148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47001-727B-424E-BF64-DE3A4B97E2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822642"/>
      </p:ext>
    </p:extLst>
  </p:cSld>
  <p:clrMapOvr>
    <a:masterClrMapping/>
  </p:clrMapOvr>
  <p:transition advTm="10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2B98FA-12E5-414D-B504-8F27926D21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771809"/>
      </p:ext>
    </p:extLst>
  </p:cSld>
  <p:clrMapOvr>
    <a:masterClrMapping/>
  </p:clrMapOvr>
  <p:transition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0B4A8-A512-46BD-B5C8-516A6A59CE8B}" type="datetimeFigureOut">
              <a:rPr lang="ru-RU"/>
              <a:pPr>
                <a:defRPr/>
              </a:pPr>
              <a:t>06.08.2016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274BB-E38D-49AE-BAF0-61C06E3A9A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28E87-ADB5-4D53-93B8-98EE15FEF855}" type="datetimeFigureOut">
              <a:rPr lang="ru-RU"/>
              <a:pPr>
                <a:defRPr/>
              </a:pPr>
              <a:t>06.08.2016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4FD8F-78D2-445A-A4C3-4242B4BFD1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3A883-030D-4AD5-917A-40A58A071DD6}" type="datetimeFigureOut">
              <a:rPr lang="ru-RU"/>
              <a:pPr>
                <a:defRPr/>
              </a:pPr>
              <a:t>06.08.2016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0015B-B3A7-4D14-8972-69DED960FB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738A8-FFE6-4F2C-B820-E1D30F0386C1}" type="datetimeFigureOut">
              <a:rPr lang="ru-RU"/>
              <a:pPr>
                <a:defRPr/>
              </a:pPr>
              <a:t>06.08.2016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5F93D7-4008-4F12-BB8E-C225D655AB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846F6-3472-44BF-A43E-53AC4E8D252D}" type="datetimeFigureOut">
              <a:rPr lang="ru-RU"/>
              <a:pPr>
                <a:defRPr/>
              </a:pPr>
              <a:t>06.08.2016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95880-021D-4648-841E-F20C95D0D2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9FFF3-5312-4522-B616-30A02E0E940D}" type="datetimeFigureOut">
              <a:rPr lang="ru-RU"/>
              <a:pPr>
                <a:defRPr/>
              </a:pPr>
              <a:t>06.08.2016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D7E6C-1C1C-4DF6-895F-455868AE34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8E9A6-AEB6-4172-B14B-D24864BF0D74}" type="datetimeFigureOut">
              <a:rPr lang="ru-RU"/>
              <a:pPr>
                <a:defRPr/>
              </a:pPr>
              <a:t>06.08.2016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1C13A-5B01-4C32-B9AD-00524E7BE1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A75E0-5B72-4E27-881A-DA30B06BAD43}" type="datetimeFigureOut">
              <a:rPr lang="ru-RU"/>
              <a:pPr>
                <a:defRPr/>
              </a:pPr>
              <a:t>06.08.2016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0C4CE-3EA4-468B-A115-11169193D3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E487B35-66E5-43EA-A564-6DB77B3B6D7D}" type="datetimeFigureOut">
              <a:rPr lang="ru-RU"/>
              <a:pPr>
                <a:defRPr/>
              </a:pPr>
              <a:t>06.08.2016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F5E3207-DEAD-4C01-9AD3-AF44744941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0" r:id="rId2"/>
    <p:sldLayoutId id="2147483729" r:id="rId3"/>
    <p:sldLayoutId id="2147483728" r:id="rId4"/>
    <p:sldLayoutId id="2147483727" r:id="rId5"/>
    <p:sldLayoutId id="2147483726" r:id="rId6"/>
    <p:sldLayoutId id="2147483725" r:id="rId7"/>
    <p:sldLayoutId id="2147483724" r:id="rId8"/>
    <p:sldLayoutId id="2147483732" r:id="rId9"/>
    <p:sldLayoutId id="2147483723" r:id="rId10"/>
    <p:sldLayoutId id="2147483722" r:id="rId11"/>
    <p:sldLayoutId id="2147483733" r:id="rId12"/>
    <p:sldLayoutId id="2147483734" r:id="rId13"/>
  </p:sldLayoutIdLst>
  <p:transition advTm="1000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gif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file:///C:\Documents%20and%20Settings\mir\&#1052;&#1086;&#1080;%20&#1076;&#1086;&#1082;&#1091;&#1084;&#1077;&#1085;&#1090;&#1099;\&#1091;&#1088;&#1086;&#1082;&#1080;%208\&#1074;&#1086;&#1076;&#1072;\h20-woda.avi" TargetMode="External"/><Relationship Id="rId7" Type="http://schemas.openxmlformats.org/officeDocument/2006/relationships/image" Target="../media/image25.png"/><Relationship Id="rId2" Type="http://schemas.openxmlformats.org/officeDocument/2006/relationships/video" Target="file:///C:\Documents%20and%20Settings\mir\&#1052;&#1086;&#1080;%20&#1076;&#1086;&#1082;&#1091;&#1084;&#1077;&#1085;&#1090;&#1099;\&#1091;&#1088;&#1086;&#1082;&#1080;%208\&#1074;&#1086;&#1076;&#1072;\h20-para.avi" TargetMode="External"/><Relationship Id="rId1" Type="http://schemas.openxmlformats.org/officeDocument/2006/relationships/video" Target="file:///C:\Documents%20and%20Settings\mir\&#1052;&#1086;&#1080;%20&#1076;&#1086;&#1082;&#1091;&#1084;&#1077;&#1085;&#1090;&#1099;\&#1091;&#1088;&#1086;&#1082;&#1080;%208\&#1074;&#1086;&#1076;&#1072;\h20-lod.avi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hyperlink" Target="&#1056;&#1072;&#1089;&#1090;&#1074;&#1086;&#1088;&#1080;&#1084;&#1086;&#1089;&#1090;&#1100;.rtf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file:///C:\Documents%20and%20Settings\mir\&#1052;&#1086;&#1080;%20&#1076;&#1086;&#1082;&#1091;&#1084;&#1077;&#1085;&#1090;&#1099;\&#1091;&#1088;&#1086;&#1082;&#1080;%208\&#1074;&#1086;&#1076;&#1072;\080335.mpg" TargetMode="External"/><Relationship Id="rId1" Type="http://schemas.openxmlformats.org/officeDocument/2006/relationships/video" Target="file:///C:\Documents%20and%20Settings\mir\&#1052;&#1086;&#1080;%20&#1076;&#1086;&#1082;&#1091;&#1084;&#1077;&#1085;&#1090;&#1099;\&#1091;&#1088;&#1086;&#1082;&#1080;%208\&#1074;&#1086;&#1076;&#1072;\080330.mpg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audio" Target="file:///D:\&#1044;&#1086;&#1082;&#1091;&#1084;&#1077;&#1085;&#1090;&#1099;\&#1070;&#1083;&#1103;\&#1059;&#1095;&#1080;&#1090;&#1077;&#1083;&#1100;&#1089;&#1082;&#1080;&#1081;%20&#1087;&#1086;&#1088;&#1090;&#1072;&#1083;\&#1054;&#1055;&#1059;&#1041;&#1051;&#1048;&#1050;&#1054;&#1042;&#1040;&#1058;&#1068;\&#1086;&#1090;&#1082;&#1088;.%20&#1091;&#1088;&#1086;&#1082;%20&#1042;&#1086;&#1076;&#1072;\15%20&#1044;&#1086;&#1088;&#1086;&#1078;&#1082;&#1072;%2015.wma" TargetMode="Externa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44;&#1086;&#1082;&#1091;&#1084;&#1077;&#1085;&#1090;&#1099;\&#1070;&#1083;&#1103;\&#1059;&#1095;&#1080;&#1090;&#1077;&#1083;&#1100;&#1089;&#1082;&#1080;&#1081;%20&#1087;&#1086;&#1088;&#1090;&#1072;&#1083;\&#1054;&#1055;&#1059;&#1041;&#1051;&#1048;&#1050;&#1054;&#1042;&#1040;&#1058;&#1068;\&#1086;&#1090;&#1082;&#1088;.%20&#1091;&#1088;&#1086;&#1082;%20&#1042;&#1086;&#1076;&#1072;\15%20&#1044;&#1086;&#1088;&#1086;&#1078;&#1082;&#1072;%2015.wma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99592" y="1988840"/>
            <a:ext cx="7851648" cy="1612776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“</a:t>
            </a:r>
            <a:r>
              <a:rPr lang="ru-RU" i="1" dirty="0" smtClean="0"/>
              <a:t>ВОДА, ВОДА  -  ТЫ    ВЕЗДЕ   И  ВСЕГДА…</a:t>
            </a:r>
            <a:r>
              <a:rPr lang="en-US" i="1" dirty="0" smtClean="0"/>
              <a:t>”</a:t>
            </a:r>
            <a:endParaRPr lang="ru-RU" i="1" dirty="0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428625"/>
            <a:ext cx="5572125" cy="15700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2"/>
                </a:solidFill>
                <a:latin typeface="+mn-lt"/>
              </a:rPr>
              <a:t>Вот белым легли покрывалом</a:t>
            </a:r>
            <a:br>
              <a:rPr lang="ru-RU" sz="2400" b="1" dirty="0">
                <a:solidFill>
                  <a:schemeClr val="bg2"/>
                </a:solidFill>
                <a:latin typeface="+mn-lt"/>
              </a:rPr>
            </a:br>
            <a:r>
              <a:rPr lang="ru-RU" sz="2400" b="1" dirty="0">
                <a:solidFill>
                  <a:schemeClr val="bg2"/>
                </a:solidFill>
                <a:latin typeface="+mn-lt"/>
              </a:rPr>
              <a:t>На землю родную снега…</a:t>
            </a:r>
            <a:br>
              <a:rPr lang="ru-RU" sz="2400" b="1" dirty="0">
                <a:solidFill>
                  <a:schemeClr val="bg2"/>
                </a:solidFill>
                <a:latin typeface="+mn-lt"/>
              </a:rPr>
            </a:br>
            <a:r>
              <a:rPr lang="ru-RU" sz="2400" b="1" dirty="0">
                <a:solidFill>
                  <a:schemeClr val="bg2"/>
                </a:solidFill>
                <a:latin typeface="+mn-lt"/>
              </a:rPr>
              <a:t>А время придёт – всё растает,</a:t>
            </a:r>
            <a:br>
              <a:rPr lang="ru-RU" sz="2400" b="1" dirty="0">
                <a:solidFill>
                  <a:schemeClr val="bg2"/>
                </a:solidFill>
                <a:latin typeface="+mn-lt"/>
              </a:rPr>
            </a:br>
            <a:r>
              <a:rPr lang="ru-RU" sz="2400" b="1" dirty="0">
                <a:solidFill>
                  <a:schemeClr val="bg2"/>
                </a:solidFill>
                <a:latin typeface="+mn-lt"/>
              </a:rPr>
              <a:t>И будет простая вода.</a:t>
            </a:r>
          </a:p>
        </p:txBody>
      </p:sp>
      <p:pic>
        <p:nvPicPr>
          <p:cNvPr id="9" name="Рисунок 8" descr="bgc4f908ncs9c937amcekm51d10wor7m_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450" y="1957388"/>
            <a:ext cx="5473700" cy="881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t3ss5gtrcq3qpcs1dcph4f8n8p0t9771_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4575" y="2382838"/>
            <a:ext cx="5187950" cy="846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WordArt 4"/>
          <p:cNvSpPr>
            <a:spLocks noChangeArrowheads="1" noChangeShapeType="1" noTextEdit="1"/>
          </p:cNvSpPr>
          <p:nvPr/>
        </p:nvSpPr>
        <p:spPr bwMode="auto">
          <a:xfrm>
            <a:off x="1835150" y="908050"/>
            <a:ext cx="5688013" cy="49688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Вода – </a:t>
            </a:r>
          </a:p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самое</a:t>
            </a:r>
          </a:p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удивительное</a:t>
            </a:r>
          </a:p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вещество</a:t>
            </a:r>
          </a:p>
        </p:txBody>
      </p:sp>
    </p:spTree>
    <p:extLst>
      <p:ext uri="{BB962C8B-B14F-4D97-AF65-F5344CB8AC3E}">
        <p14:creationId xmlns:p14="http://schemas.microsoft.com/office/powerpoint/2010/main" val="3526833261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L01p1p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5940425" y="5805488"/>
            <a:ext cx="30241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3200" b="1">
                <a:solidFill>
                  <a:schemeClr val="bg1"/>
                </a:solidFill>
              </a:rPr>
              <a:t>Н</a:t>
            </a:r>
            <a:r>
              <a:rPr lang="ru-RU" altLang="ru-RU" sz="3200" b="1" baseline="-25000">
                <a:solidFill>
                  <a:schemeClr val="bg1"/>
                </a:solidFill>
              </a:rPr>
              <a:t>2</a:t>
            </a:r>
            <a:r>
              <a:rPr lang="ru-RU" altLang="ru-RU" sz="3200" b="1">
                <a:solidFill>
                  <a:schemeClr val="bg1"/>
                </a:solidFill>
              </a:rPr>
              <a:t>О</a:t>
            </a:r>
          </a:p>
        </p:txBody>
      </p:sp>
    </p:spTree>
    <p:extLst>
      <p:ext uri="{BB962C8B-B14F-4D97-AF65-F5344CB8AC3E}">
        <p14:creationId xmlns:p14="http://schemas.microsoft.com/office/powerpoint/2010/main" val="2064330599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val 4"/>
          <p:cNvSpPr>
            <a:spLocks noChangeArrowheads="1"/>
          </p:cNvSpPr>
          <p:nvPr/>
        </p:nvSpPr>
        <p:spPr bwMode="auto">
          <a:xfrm>
            <a:off x="1979613" y="2997200"/>
            <a:ext cx="792162" cy="7191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6147" name="Oval 5"/>
          <p:cNvSpPr>
            <a:spLocks noChangeArrowheads="1"/>
          </p:cNvSpPr>
          <p:nvPr/>
        </p:nvSpPr>
        <p:spPr bwMode="auto">
          <a:xfrm>
            <a:off x="1763713" y="2852738"/>
            <a:ext cx="360362" cy="361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6148" name="Oval 6"/>
          <p:cNvSpPr>
            <a:spLocks noChangeArrowheads="1"/>
          </p:cNvSpPr>
          <p:nvPr/>
        </p:nvSpPr>
        <p:spPr bwMode="auto">
          <a:xfrm>
            <a:off x="2482850" y="2708275"/>
            <a:ext cx="360363" cy="361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6149" name="Oval 7"/>
          <p:cNvSpPr>
            <a:spLocks noChangeArrowheads="1"/>
          </p:cNvSpPr>
          <p:nvPr/>
        </p:nvSpPr>
        <p:spPr bwMode="auto">
          <a:xfrm>
            <a:off x="6299200" y="5084763"/>
            <a:ext cx="360363" cy="361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6150" name="Oval 8"/>
          <p:cNvSpPr>
            <a:spLocks noChangeArrowheads="1"/>
          </p:cNvSpPr>
          <p:nvPr/>
        </p:nvSpPr>
        <p:spPr bwMode="auto">
          <a:xfrm>
            <a:off x="5003800" y="4941888"/>
            <a:ext cx="360363" cy="361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8000"/>
              </a:solidFill>
            </a:endParaRPr>
          </a:p>
        </p:txBody>
      </p:sp>
      <p:sp>
        <p:nvSpPr>
          <p:cNvPr id="6151" name="Oval 9"/>
          <p:cNvSpPr>
            <a:spLocks noChangeArrowheads="1"/>
          </p:cNvSpPr>
          <p:nvPr/>
        </p:nvSpPr>
        <p:spPr bwMode="auto">
          <a:xfrm>
            <a:off x="7524750" y="4437063"/>
            <a:ext cx="792163" cy="7191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CC00"/>
              </a:solidFill>
            </a:endParaRPr>
          </a:p>
        </p:txBody>
      </p:sp>
      <p:sp>
        <p:nvSpPr>
          <p:cNvPr id="6152" name="Rectangle 12"/>
          <p:cNvSpPr>
            <a:spLocks noChangeArrowheads="1"/>
          </p:cNvSpPr>
          <p:nvPr/>
        </p:nvSpPr>
        <p:spPr bwMode="auto">
          <a:xfrm>
            <a:off x="6732588" y="3429000"/>
            <a:ext cx="2232025" cy="720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Атом кислорода</a:t>
            </a:r>
          </a:p>
        </p:txBody>
      </p:sp>
      <p:sp>
        <p:nvSpPr>
          <p:cNvPr id="6153" name="Line 16"/>
          <p:cNvSpPr>
            <a:spLocks noChangeShapeType="1"/>
          </p:cNvSpPr>
          <p:nvPr/>
        </p:nvSpPr>
        <p:spPr bwMode="auto">
          <a:xfrm flipH="1">
            <a:off x="6445250" y="4724400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54" name="Line 17"/>
          <p:cNvSpPr>
            <a:spLocks noChangeShapeType="1"/>
          </p:cNvSpPr>
          <p:nvPr/>
        </p:nvSpPr>
        <p:spPr bwMode="auto">
          <a:xfrm flipV="1">
            <a:off x="6445250" y="4148138"/>
            <a:ext cx="43180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55" name="Line 19"/>
          <p:cNvSpPr>
            <a:spLocks noChangeShapeType="1"/>
          </p:cNvSpPr>
          <p:nvPr/>
        </p:nvSpPr>
        <p:spPr bwMode="auto">
          <a:xfrm flipH="1">
            <a:off x="6083300" y="5445125"/>
            <a:ext cx="358775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56" name="Line 20"/>
          <p:cNvSpPr>
            <a:spLocks noChangeShapeType="1"/>
          </p:cNvSpPr>
          <p:nvPr/>
        </p:nvSpPr>
        <p:spPr bwMode="auto">
          <a:xfrm>
            <a:off x="5219700" y="5300663"/>
            <a:ext cx="217488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57" name="Rectangle 21"/>
          <p:cNvSpPr>
            <a:spLocks noChangeArrowheads="1"/>
          </p:cNvSpPr>
          <p:nvPr/>
        </p:nvSpPr>
        <p:spPr bwMode="auto">
          <a:xfrm>
            <a:off x="3995738" y="5805488"/>
            <a:ext cx="2089150" cy="7207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Атомы водорода</a:t>
            </a:r>
          </a:p>
        </p:txBody>
      </p:sp>
      <p:sp>
        <p:nvSpPr>
          <p:cNvPr id="6158" name="Line 23"/>
          <p:cNvSpPr>
            <a:spLocks noChangeShapeType="1"/>
          </p:cNvSpPr>
          <p:nvPr/>
        </p:nvSpPr>
        <p:spPr bwMode="auto">
          <a:xfrm>
            <a:off x="5435600" y="5805488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59" name="Line 24"/>
          <p:cNvSpPr>
            <a:spLocks noChangeShapeType="1"/>
          </p:cNvSpPr>
          <p:nvPr/>
        </p:nvSpPr>
        <p:spPr bwMode="auto">
          <a:xfrm flipH="1" flipV="1">
            <a:off x="1042988" y="2349500"/>
            <a:ext cx="720725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60" name="Line 25"/>
          <p:cNvSpPr>
            <a:spLocks noChangeShapeType="1"/>
          </p:cNvSpPr>
          <p:nvPr/>
        </p:nvSpPr>
        <p:spPr bwMode="auto">
          <a:xfrm>
            <a:off x="1042988" y="2060575"/>
            <a:ext cx="10080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61" name="Rectangle 26"/>
          <p:cNvSpPr>
            <a:spLocks noChangeArrowheads="1"/>
          </p:cNvSpPr>
          <p:nvPr/>
        </p:nvSpPr>
        <p:spPr bwMode="auto">
          <a:xfrm>
            <a:off x="2051050" y="1484313"/>
            <a:ext cx="1944688" cy="692150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/>
              <a:t>Молекула воды</a:t>
            </a:r>
          </a:p>
        </p:txBody>
      </p:sp>
      <p:sp>
        <p:nvSpPr>
          <p:cNvPr id="6162" name="Line 28"/>
          <p:cNvSpPr>
            <a:spLocks noChangeShapeType="1"/>
          </p:cNvSpPr>
          <p:nvPr/>
        </p:nvSpPr>
        <p:spPr bwMode="auto">
          <a:xfrm flipV="1">
            <a:off x="1042988" y="2060575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63" name="Line 29"/>
          <p:cNvSpPr>
            <a:spLocks noChangeShapeType="1"/>
          </p:cNvSpPr>
          <p:nvPr/>
        </p:nvSpPr>
        <p:spPr bwMode="auto">
          <a:xfrm flipV="1">
            <a:off x="0" y="0"/>
            <a:ext cx="9144000" cy="685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64" name="Rectangle 30"/>
          <p:cNvSpPr>
            <a:spLocks noChangeArrowheads="1"/>
          </p:cNvSpPr>
          <p:nvPr/>
        </p:nvSpPr>
        <p:spPr bwMode="auto">
          <a:xfrm>
            <a:off x="0" y="0"/>
            <a:ext cx="83470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/>
              <a:t>Каждая </a:t>
            </a:r>
            <a:r>
              <a:rPr lang="ru-RU" altLang="ru-RU" sz="2400" b="1">
                <a:solidFill>
                  <a:srgbClr val="0000CC"/>
                </a:solidFill>
              </a:rPr>
              <a:t>молекула воды</a:t>
            </a:r>
            <a:r>
              <a:rPr lang="ru-RU" altLang="ru-RU" sz="2400"/>
              <a:t> состоит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CC"/>
                </a:solidFill>
              </a:rPr>
              <a:t>из двух атомов водорода</a:t>
            </a:r>
            <a:r>
              <a:rPr lang="ru-RU" altLang="ru-RU" sz="2400">
                <a:solidFill>
                  <a:srgbClr val="0000CC"/>
                </a:solidFill>
              </a:rPr>
              <a:t> и </a:t>
            </a:r>
            <a:r>
              <a:rPr lang="ru-RU" altLang="ru-RU" sz="2400" b="1">
                <a:solidFill>
                  <a:srgbClr val="0000CC"/>
                </a:solidFill>
              </a:rPr>
              <a:t>одного атома кислорода</a:t>
            </a:r>
            <a:r>
              <a:rPr lang="ru-RU" altLang="ru-RU" sz="2400">
                <a:solidFill>
                  <a:srgbClr val="0000CC"/>
                </a:solidFill>
              </a:rPr>
              <a:t>,</a:t>
            </a:r>
            <a:r>
              <a:rPr lang="ru-RU" altLang="ru-RU" sz="24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/>
              <a:t>соединенных между собой химическими связями </a:t>
            </a:r>
          </a:p>
        </p:txBody>
      </p:sp>
    </p:spTree>
    <p:extLst>
      <p:ext uri="{BB962C8B-B14F-4D97-AF65-F5344CB8AC3E}">
        <p14:creationId xmlns:p14="http://schemas.microsoft.com/office/powerpoint/2010/main" val="1437333131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7"/>
          <p:cNvSpPr txBox="1">
            <a:spLocks noChangeArrowheads="1"/>
          </p:cNvSpPr>
          <p:nvPr/>
        </p:nvSpPr>
        <p:spPr bwMode="auto">
          <a:xfrm>
            <a:off x="323850" y="1268413"/>
            <a:ext cx="8539163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/>
              <a:t>Единственное вещество в природе, которое существует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/>
              <a:t>                    в трех агрегатных состояниях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/>
              <a:t> </a:t>
            </a:r>
          </a:p>
        </p:txBody>
      </p:sp>
      <p:pic>
        <p:nvPicPr>
          <p:cNvPr id="5123" name="Picture 10" descr="ine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852738"/>
            <a:ext cx="1906588" cy="277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1" descr="ртлбборшжюж бшш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644900"/>
            <a:ext cx="248443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13"/>
          <p:cNvSpPr txBox="1">
            <a:spLocks noChangeArrowheads="1"/>
          </p:cNvSpPr>
          <p:nvPr/>
        </p:nvSpPr>
        <p:spPr bwMode="auto">
          <a:xfrm>
            <a:off x="250825" y="5876925"/>
            <a:ext cx="2355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/>
              <a:t>жидкое состояние</a:t>
            </a:r>
          </a:p>
        </p:txBody>
      </p:sp>
      <p:sp>
        <p:nvSpPr>
          <p:cNvPr id="5126" name="Text Box 14"/>
          <p:cNvSpPr txBox="1">
            <a:spLocks noChangeArrowheads="1"/>
          </p:cNvSpPr>
          <p:nvPr/>
        </p:nvSpPr>
        <p:spPr bwMode="auto">
          <a:xfrm>
            <a:off x="3276600" y="5876925"/>
            <a:ext cx="2540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/>
              <a:t>твердое состояние</a:t>
            </a:r>
          </a:p>
        </p:txBody>
      </p:sp>
      <p:sp>
        <p:nvSpPr>
          <p:cNvPr id="5127" name="Text Box 15"/>
          <p:cNvSpPr txBox="1">
            <a:spLocks noChangeArrowheads="1"/>
          </p:cNvSpPr>
          <p:nvPr/>
        </p:nvSpPr>
        <p:spPr bwMode="auto">
          <a:xfrm>
            <a:off x="6046788" y="5876925"/>
            <a:ext cx="30972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/>
              <a:t>газообразное состояние</a:t>
            </a:r>
          </a:p>
        </p:txBody>
      </p:sp>
      <p:pic>
        <p:nvPicPr>
          <p:cNvPr id="5128" name="Picture 17" descr="NAT959966A_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644900"/>
            <a:ext cx="2449513" cy="199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8" name="WordArt 18"/>
          <p:cNvSpPr>
            <a:spLocks noChangeArrowheads="1" noChangeShapeType="1" noTextEdit="1"/>
          </p:cNvSpPr>
          <p:nvPr/>
        </p:nvSpPr>
        <p:spPr bwMode="auto">
          <a:xfrm>
            <a:off x="3779838" y="0"/>
            <a:ext cx="608012" cy="9540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H</a:t>
            </a:r>
            <a:endParaRPr lang="ru-RU" sz="6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51219" name="WordArt 19"/>
          <p:cNvSpPr>
            <a:spLocks noChangeArrowheads="1" noChangeShapeType="1" noTextEdit="1"/>
          </p:cNvSpPr>
          <p:nvPr/>
        </p:nvSpPr>
        <p:spPr bwMode="auto">
          <a:xfrm>
            <a:off x="4427538" y="765175"/>
            <a:ext cx="209550" cy="466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2</a:t>
            </a:r>
          </a:p>
        </p:txBody>
      </p:sp>
      <p:sp>
        <p:nvSpPr>
          <p:cNvPr id="51220" name="WordArt 20"/>
          <p:cNvSpPr>
            <a:spLocks noChangeArrowheads="1" noChangeShapeType="1" noTextEdit="1"/>
          </p:cNvSpPr>
          <p:nvPr/>
        </p:nvSpPr>
        <p:spPr bwMode="auto">
          <a:xfrm>
            <a:off x="4646613" y="1588"/>
            <a:ext cx="609600" cy="952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O</a:t>
            </a:r>
            <a:endParaRPr lang="ru-RU" sz="6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14381636"/>
      </p:ext>
    </p:extLst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1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1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1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1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1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1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1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1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1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8" grpId="0" animBg="1"/>
      <p:bldP spid="51219" grpId="0" animBg="1"/>
      <p:bldP spid="512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0"/>
          <p:cNvSpPr txBox="1">
            <a:spLocks noChangeArrowheads="1"/>
          </p:cNvSpPr>
          <p:nvPr/>
        </p:nvSpPr>
        <p:spPr bwMode="auto">
          <a:xfrm>
            <a:off x="2138536" y="872390"/>
            <a:ext cx="5181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 b="1" smtClean="0"/>
              <a:t>Агрегатные состояния  </a:t>
            </a:r>
            <a:r>
              <a:rPr lang="ru-RU" altLang="ru-RU" sz="2800" b="1" dirty="0" smtClean="0"/>
              <a:t>воды </a:t>
            </a:r>
          </a:p>
        </p:txBody>
      </p:sp>
      <p:sp>
        <p:nvSpPr>
          <p:cNvPr id="7173" name="Text Box 13"/>
          <p:cNvSpPr txBox="1">
            <a:spLocks noChangeArrowheads="1"/>
          </p:cNvSpPr>
          <p:nvPr/>
        </p:nvSpPr>
        <p:spPr bwMode="auto">
          <a:xfrm>
            <a:off x="6227763" y="4749800"/>
            <a:ext cx="8382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600"/>
              <a:t>(</a:t>
            </a:r>
            <a:r>
              <a:rPr lang="ru-RU" altLang="ru-RU" sz="1800"/>
              <a:t>вода)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/>
          </a:p>
        </p:txBody>
      </p:sp>
      <p:pic>
        <p:nvPicPr>
          <p:cNvPr id="66582" name="h20-lod.avi">
            <a:hlinkClick r:id="" action="ppaction://media"/>
          </p:cNvPr>
          <p:cNvPicPr>
            <a:picLocks noGrp="1" noRot="1" noChangeAspect="1" noChangeArrowheads="1"/>
          </p:cNvPicPr>
          <p:nvPr>
            <p:ph sz="half" idx="1"/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2060575"/>
            <a:ext cx="2159000" cy="2159000"/>
          </a:xfrm>
        </p:spPr>
      </p:pic>
      <p:pic>
        <p:nvPicPr>
          <p:cNvPr id="66584" name="h20-para.avi">
            <a:hlinkClick r:id="" action="ppaction://media"/>
          </p:cNvPr>
          <p:cNvPicPr>
            <a:picLocks noGrp="1" noRot="1" noChangeAspect="1" noChangeArrowheads="1"/>
          </p:cNvPicPr>
          <p:nvPr>
            <p:ph sz="quarter" idx="2"/>
            <a:vide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6600" y="2060575"/>
            <a:ext cx="2185988" cy="2185988"/>
          </a:xfrm>
        </p:spPr>
      </p:pic>
      <p:pic>
        <p:nvPicPr>
          <p:cNvPr id="66587" name="h20-woda.avi">
            <a:hlinkClick r:id="" action="ppaction://media"/>
          </p:cNvPr>
          <p:cNvPicPr>
            <a:picLocks noGrp="1" noRot="1" noChangeAspect="1" noChangeArrowheads="1"/>
          </p:cNvPicPr>
          <p:nvPr>
            <p:ph sz="quarter" idx="3"/>
            <a:videoFile r:link="rId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1863" y="2060575"/>
            <a:ext cx="2187575" cy="2187575"/>
          </a:xfrm>
        </p:spPr>
      </p:pic>
      <p:sp>
        <p:nvSpPr>
          <p:cNvPr id="7177" name="Rectangle 30"/>
          <p:cNvSpPr>
            <a:spLocks noChangeArrowheads="1"/>
          </p:cNvSpPr>
          <p:nvPr/>
        </p:nvSpPr>
        <p:spPr bwMode="auto">
          <a:xfrm>
            <a:off x="611188" y="4437063"/>
            <a:ext cx="10874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800"/>
              <a:t>Твердое</a:t>
            </a:r>
          </a:p>
        </p:txBody>
      </p:sp>
      <p:sp>
        <p:nvSpPr>
          <p:cNvPr id="7178" name="Rectangle 31"/>
          <p:cNvSpPr>
            <a:spLocks noChangeArrowheads="1"/>
          </p:cNvSpPr>
          <p:nvPr/>
        </p:nvSpPr>
        <p:spPr bwMode="auto">
          <a:xfrm>
            <a:off x="611188" y="4724400"/>
            <a:ext cx="730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800"/>
              <a:t>(лед)</a:t>
            </a:r>
          </a:p>
        </p:txBody>
      </p:sp>
      <p:sp>
        <p:nvSpPr>
          <p:cNvPr id="7179" name="Rectangle 32"/>
          <p:cNvSpPr>
            <a:spLocks noChangeArrowheads="1"/>
          </p:cNvSpPr>
          <p:nvPr/>
        </p:nvSpPr>
        <p:spPr bwMode="auto">
          <a:xfrm>
            <a:off x="3203575" y="4437063"/>
            <a:ext cx="16637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800"/>
              <a:t>Газообразное</a:t>
            </a:r>
          </a:p>
        </p:txBody>
      </p:sp>
      <p:sp>
        <p:nvSpPr>
          <p:cNvPr id="7180" name="Rectangle 33"/>
          <p:cNvSpPr>
            <a:spLocks noChangeArrowheads="1"/>
          </p:cNvSpPr>
          <p:nvPr/>
        </p:nvSpPr>
        <p:spPr bwMode="auto">
          <a:xfrm>
            <a:off x="3203575" y="4724400"/>
            <a:ext cx="7143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800"/>
              <a:t>(пар)</a:t>
            </a:r>
          </a:p>
        </p:txBody>
      </p:sp>
      <p:sp>
        <p:nvSpPr>
          <p:cNvPr id="7181" name="Rectangle 34"/>
          <p:cNvSpPr>
            <a:spLocks noChangeArrowheads="1"/>
          </p:cNvSpPr>
          <p:nvPr/>
        </p:nvSpPr>
        <p:spPr bwMode="auto">
          <a:xfrm>
            <a:off x="6227763" y="4437063"/>
            <a:ext cx="1009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800"/>
              <a:t>Жидкое</a:t>
            </a:r>
          </a:p>
        </p:txBody>
      </p:sp>
    </p:spTree>
    <p:extLst>
      <p:ext uri="{BB962C8B-B14F-4D97-AF65-F5344CB8AC3E}">
        <p14:creationId xmlns:p14="http://schemas.microsoft.com/office/powerpoint/2010/main" val="2589812875"/>
      </p:ext>
    </p:extLst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65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65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58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658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65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65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584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658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65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65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587"/>
                  </p:tgtEl>
                </p:cond>
              </p:nextCondLst>
            </p:seq>
            <p:vide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658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L32p7p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60350"/>
            <a:ext cx="7345362" cy="550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323850" y="5805488"/>
            <a:ext cx="85693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000" b="1" dirty="0">
                <a:solidFill>
                  <a:schemeClr val="bg1"/>
                </a:solidFill>
              </a:rPr>
              <a:t>Бесцветное вещество, без вкуса и запаха, плотность </a:t>
            </a:r>
            <a:r>
              <a:rPr lang="ru-RU" altLang="ru-RU" b="1" dirty="0">
                <a:solidFill>
                  <a:schemeClr val="bg1"/>
                </a:solidFill>
              </a:rPr>
              <a:t>–</a:t>
            </a:r>
            <a:r>
              <a:rPr lang="ru-RU" altLang="ru-RU" dirty="0"/>
              <a:t> </a:t>
            </a:r>
            <a:r>
              <a:rPr lang="ru-RU" altLang="ru-RU" sz="2000" b="1" dirty="0">
                <a:solidFill>
                  <a:schemeClr val="bg1"/>
                </a:solidFill>
              </a:rPr>
              <a:t>1 г</a:t>
            </a:r>
            <a:r>
              <a:rPr lang="en-US" altLang="ru-RU" sz="2000" b="1" dirty="0">
                <a:solidFill>
                  <a:schemeClr val="bg1"/>
                </a:solidFill>
              </a:rPr>
              <a:t>/</a:t>
            </a:r>
            <a:r>
              <a:rPr lang="ru-RU" altLang="ru-RU" sz="2000" b="1" dirty="0">
                <a:solidFill>
                  <a:schemeClr val="bg1"/>
                </a:solidFill>
              </a:rPr>
              <a:t>см</a:t>
            </a:r>
            <a:r>
              <a:rPr lang="ru-RU" altLang="ru-RU" sz="2000" b="1" baseline="30000" dirty="0">
                <a:solidFill>
                  <a:schemeClr val="bg1"/>
                </a:solidFill>
              </a:rPr>
              <a:t>3</a:t>
            </a:r>
            <a:r>
              <a:rPr lang="ru-RU" altLang="ru-RU" b="1" dirty="0">
                <a:solidFill>
                  <a:schemeClr val="bg1"/>
                </a:solidFill>
              </a:rPr>
              <a:t>,</a:t>
            </a:r>
            <a:r>
              <a:rPr lang="ru-RU" altLang="ru-RU" dirty="0"/>
              <a:t> </a:t>
            </a:r>
            <a:r>
              <a:rPr lang="ru-RU" altLang="ru-RU" sz="2000" b="1" dirty="0">
                <a:solidFill>
                  <a:schemeClr val="bg1"/>
                </a:solidFill>
              </a:rPr>
              <a:t>температура кипения </a:t>
            </a:r>
            <a:r>
              <a:rPr lang="ru-RU" altLang="ru-RU" b="1" dirty="0">
                <a:solidFill>
                  <a:schemeClr val="bg1"/>
                </a:solidFill>
              </a:rPr>
              <a:t>–</a:t>
            </a:r>
            <a:r>
              <a:rPr lang="ru-RU" altLang="ru-RU" dirty="0"/>
              <a:t> </a:t>
            </a:r>
            <a:r>
              <a:rPr lang="ru-RU" altLang="ru-RU" sz="2000" b="1" dirty="0">
                <a:solidFill>
                  <a:schemeClr val="bg1"/>
                </a:solidFill>
              </a:rPr>
              <a:t>100</a:t>
            </a:r>
            <a:r>
              <a:rPr lang="en-US" altLang="ru-RU" sz="2000" b="1" dirty="0">
                <a:solidFill>
                  <a:schemeClr val="bg1"/>
                </a:solidFill>
              </a:rPr>
              <a:t> °</a:t>
            </a:r>
            <a:r>
              <a:rPr lang="ru-RU" altLang="ru-RU" sz="2000" b="1" dirty="0">
                <a:solidFill>
                  <a:schemeClr val="bg1"/>
                </a:solidFill>
              </a:rPr>
              <a:t>С, температура плавления – 0</a:t>
            </a:r>
            <a:r>
              <a:rPr lang="en-US" altLang="ru-RU" sz="2000" b="1" dirty="0">
                <a:solidFill>
                  <a:schemeClr val="bg1"/>
                </a:solidFill>
              </a:rPr>
              <a:t> °</a:t>
            </a:r>
            <a:r>
              <a:rPr lang="ru-RU" altLang="ru-RU" sz="2000" b="1" dirty="0">
                <a:solidFill>
                  <a:schemeClr val="bg1"/>
                </a:solidFill>
              </a:rPr>
              <a:t>С.</a:t>
            </a:r>
          </a:p>
        </p:txBody>
      </p:sp>
    </p:spTree>
    <p:extLst>
      <p:ext uri="{BB962C8B-B14F-4D97-AF65-F5344CB8AC3E}">
        <p14:creationId xmlns:p14="http://schemas.microsoft.com/office/powerpoint/2010/main" val="2558824368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L32p6p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1196975"/>
            <a:ext cx="7043738" cy="528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506413" y="76200"/>
            <a:ext cx="8458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000" b="1" dirty="0">
                <a:solidFill>
                  <a:schemeClr val="bg2"/>
                </a:solidFill>
              </a:rPr>
              <a:t>В отличие от большинства других веществ плотность воды</a:t>
            </a:r>
            <a:br>
              <a:rPr lang="ru-RU" altLang="ru-RU" sz="2000" b="1" dirty="0">
                <a:solidFill>
                  <a:schemeClr val="bg2"/>
                </a:solidFill>
              </a:rPr>
            </a:br>
            <a:r>
              <a:rPr lang="ru-RU" altLang="ru-RU" sz="2000" b="1" dirty="0">
                <a:solidFill>
                  <a:schemeClr val="bg2"/>
                </a:solidFill>
              </a:rPr>
              <a:t>в твёрдом состоянии (льда) меньше, чем в жидком. Поэтому лёд плавает, что имеет огромное значение для  жизни природы.</a:t>
            </a:r>
          </a:p>
        </p:txBody>
      </p:sp>
      <p:sp>
        <p:nvSpPr>
          <p:cNvPr id="32772" name="AutoShape 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07950" y="6165850"/>
            <a:ext cx="827088" cy="404813"/>
          </a:xfrm>
          <a:prstGeom prst="leftArrow">
            <a:avLst>
              <a:gd name="adj1" fmla="val 50000"/>
              <a:gd name="adj2" fmla="val 5107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337358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481013" y="190500"/>
            <a:ext cx="82581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000" b="1" dirty="0">
                <a:solidFill>
                  <a:schemeClr val="bg2"/>
                </a:solidFill>
              </a:rPr>
              <a:t>Растворённый кислород воздуха обеспечивает жизнь водных организмов.</a:t>
            </a:r>
          </a:p>
        </p:txBody>
      </p:sp>
      <p:pic>
        <p:nvPicPr>
          <p:cNvPr id="38915" name="Picture 3" descr="L31p1p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088" y="981075"/>
            <a:ext cx="6892925" cy="517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326515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L33p1p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75" y="1125538"/>
            <a:ext cx="6696075" cy="502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611188" y="188913"/>
            <a:ext cx="80645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000" b="1" dirty="0">
                <a:solidFill>
                  <a:schemeClr val="bg2"/>
                </a:solidFill>
              </a:rPr>
              <a:t>Вода – хороший растворитель. В ней растворяются твёрдые, жидкие и газообразные вещества.</a:t>
            </a:r>
          </a:p>
        </p:txBody>
      </p:sp>
    </p:spTree>
    <p:extLst>
      <p:ext uri="{BB962C8B-B14F-4D97-AF65-F5344CB8AC3E}">
        <p14:creationId xmlns:p14="http://schemas.microsoft.com/office/powerpoint/2010/main" val="991293925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124744"/>
            <a:ext cx="8001000" cy="34163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solidFill>
                  <a:srgbClr val="FFC000"/>
                </a:solidFill>
                <a:latin typeface="+mn-lt"/>
              </a:rPr>
              <a:t>Цель:                                          показать, что вода уникальное и удивительное природное </a:t>
            </a:r>
            <a:r>
              <a:rPr lang="ru-RU" sz="3600" b="1" i="1" dirty="0" smtClean="0">
                <a:solidFill>
                  <a:srgbClr val="FFC000"/>
                </a:solidFill>
                <a:latin typeface="+mn-lt"/>
              </a:rPr>
              <a:t>соединение и ее роль в физической и духовной жизни человека.                         </a:t>
            </a:r>
            <a:endParaRPr lang="ru-RU" sz="3600" b="1" i="1" dirty="0">
              <a:solidFill>
                <a:srgbClr val="FFC000"/>
              </a:solidFill>
              <a:latin typeface="+mn-lt"/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L16p6p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15888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611188" y="5851525"/>
            <a:ext cx="7993062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400" b="1" dirty="0">
                <a:solidFill>
                  <a:srgbClr val="7030A0"/>
                </a:solidFill>
              </a:rPr>
              <a:t>Растворение перманганата калия (марганцовки).</a:t>
            </a:r>
          </a:p>
        </p:txBody>
      </p:sp>
    </p:spTree>
    <p:extLst>
      <p:ext uri="{BB962C8B-B14F-4D97-AF65-F5344CB8AC3E}">
        <p14:creationId xmlns:p14="http://schemas.microsoft.com/office/powerpoint/2010/main" val="1727832020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L33p1p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1" r="25299"/>
          <a:stretch>
            <a:fillRect/>
          </a:stretch>
        </p:blipFill>
        <p:spPr bwMode="auto">
          <a:xfrm>
            <a:off x="5004048" y="1079414"/>
            <a:ext cx="3736975" cy="532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L33p1p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0" r="23541"/>
          <a:stretch>
            <a:fillRect/>
          </a:stretch>
        </p:blipFill>
        <p:spPr bwMode="auto">
          <a:xfrm>
            <a:off x="684213" y="1052736"/>
            <a:ext cx="3692525" cy="532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107504" y="189581"/>
            <a:ext cx="88931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400" b="1" dirty="0">
                <a:solidFill>
                  <a:srgbClr val="FFC000"/>
                </a:solidFill>
              </a:rPr>
              <a:t>Не все вещества растворяются в воде. Например: глина, песок</a:t>
            </a:r>
            <a:r>
              <a:rPr lang="ru-RU" altLang="ru-RU" sz="2400" dirty="0">
                <a:solidFill>
                  <a:srgbClr val="FFC0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340354921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L36p5p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88913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2339975" y="6092825"/>
            <a:ext cx="44656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000" b="1" dirty="0">
                <a:solidFill>
                  <a:schemeClr val="bg1"/>
                </a:solidFill>
              </a:rPr>
              <a:t>… бензин, растительное масло.</a:t>
            </a:r>
          </a:p>
        </p:txBody>
      </p:sp>
      <p:sp>
        <p:nvSpPr>
          <p:cNvPr id="26628" name="AutoShape 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88925" y="6092825"/>
            <a:ext cx="827088" cy="404813"/>
          </a:xfrm>
          <a:prstGeom prst="leftArrow">
            <a:avLst>
              <a:gd name="adj1" fmla="val 50000"/>
              <a:gd name="adj2" fmla="val 5107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629" name="AutoShape 5">
            <a:hlinkClick r:id="rId4" action="ppaction://hlinkfile" highlightClick="1"/>
          </p:cNvPr>
          <p:cNvSpPr>
            <a:spLocks noChangeArrowheads="1"/>
          </p:cNvSpPr>
          <p:nvPr/>
        </p:nvSpPr>
        <p:spPr bwMode="auto">
          <a:xfrm>
            <a:off x="8316913" y="5876925"/>
            <a:ext cx="684212" cy="836613"/>
          </a:xfrm>
          <a:prstGeom prst="actionButtonInformation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54770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323850" y="1316038"/>
            <a:ext cx="6061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/>
              <a:t>1. Взаимодействие воды с активными металлами</a:t>
            </a:r>
          </a:p>
        </p:txBody>
      </p:sp>
      <p:pic>
        <p:nvPicPr>
          <p:cNvPr id="45071" name="080330.mpg">
            <a:hlinkClick r:id="" action="ppaction://media"/>
          </p:cNvPr>
          <p:cNvPicPr>
            <a:picLocks noGrp="1" noRot="1" noChangeAspect="1" noChangeArrowheads="1"/>
          </p:cNvPicPr>
          <p:nvPr>
            <p:ph sz="half" idx="1"/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3500438"/>
            <a:ext cx="3048000" cy="2286000"/>
          </a:xfrm>
        </p:spPr>
      </p:pic>
      <p:sp>
        <p:nvSpPr>
          <p:cNvPr id="45078" name="WordArt 22"/>
          <p:cNvSpPr>
            <a:spLocks noChangeArrowheads="1" noChangeShapeType="1" noTextEdit="1"/>
          </p:cNvSpPr>
          <p:nvPr/>
        </p:nvSpPr>
        <p:spPr bwMode="auto">
          <a:xfrm>
            <a:off x="1258888" y="260350"/>
            <a:ext cx="6743700" cy="771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5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Химические свойства воды</a:t>
            </a:r>
          </a:p>
        </p:txBody>
      </p:sp>
      <p:pic>
        <p:nvPicPr>
          <p:cNvPr id="45089" name="080335.mpg">
            <a:hlinkClick r:id="" action="ppaction://media"/>
          </p:cNvPr>
          <p:cNvPicPr>
            <a:picLocks noGrp="1" noRot="1" noChangeAspect="1" noChangeArrowheads="1"/>
          </p:cNvPicPr>
          <p:nvPr>
            <p:ph sz="half" idx="2"/>
            <a:vide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3429000"/>
            <a:ext cx="3048000" cy="2286000"/>
          </a:xfrm>
        </p:spPr>
      </p:pic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323850" y="1989138"/>
            <a:ext cx="3379788" cy="808037"/>
            <a:chOff x="204" y="1253"/>
            <a:chExt cx="2129" cy="509"/>
          </a:xfrm>
        </p:grpSpPr>
        <p:sp>
          <p:nvSpPr>
            <p:cNvPr id="9233" name="Line 31"/>
            <p:cNvSpPr>
              <a:spLocks noChangeShapeType="1"/>
            </p:cNvSpPr>
            <p:nvPr/>
          </p:nvSpPr>
          <p:spPr bwMode="auto">
            <a:xfrm flipV="1">
              <a:off x="2245" y="1253"/>
              <a:ext cx="0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34" name="Text Box 17"/>
            <p:cNvSpPr txBox="1">
              <a:spLocks noChangeArrowheads="1"/>
            </p:cNvSpPr>
            <p:nvPr/>
          </p:nvSpPr>
          <p:spPr bwMode="auto">
            <a:xfrm>
              <a:off x="204" y="1253"/>
              <a:ext cx="90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800" b="1" dirty="0"/>
                <a:t>2Na + </a:t>
              </a:r>
              <a:r>
                <a:rPr lang="ru-RU" altLang="ru-RU" sz="1800" b="1" dirty="0"/>
                <a:t>2</a:t>
              </a:r>
              <a:r>
                <a:rPr lang="en-US" altLang="ru-RU" sz="1800" b="1" dirty="0"/>
                <a:t>H</a:t>
              </a:r>
              <a:r>
                <a:rPr lang="ru-RU" altLang="ru-RU" sz="1800" b="1" baseline="-25000" dirty="0"/>
                <a:t>2</a:t>
              </a:r>
              <a:r>
                <a:rPr lang="en-US" altLang="ru-RU" sz="1800" b="1" dirty="0"/>
                <a:t>O</a:t>
              </a:r>
              <a:endParaRPr lang="ru-RU" altLang="ru-RU" sz="1800" b="1" dirty="0"/>
            </a:p>
          </p:txBody>
        </p:sp>
        <p:sp>
          <p:nvSpPr>
            <p:cNvPr id="9235" name="Text Box 20"/>
            <p:cNvSpPr txBox="1">
              <a:spLocks noChangeArrowheads="1"/>
            </p:cNvSpPr>
            <p:nvPr/>
          </p:nvSpPr>
          <p:spPr bwMode="auto">
            <a:xfrm>
              <a:off x="1156" y="1253"/>
              <a:ext cx="99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800" b="1">
                  <a:solidFill>
                    <a:srgbClr val="0000CC"/>
                  </a:solidFill>
                </a:rPr>
                <a:t>2Na OH</a:t>
              </a:r>
              <a:r>
                <a:rPr lang="en-US" altLang="ru-RU" sz="1800" b="1"/>
                <a:t> +  H</a:t>
              </a:r>
              <a:r>
                <a:rPr lang="en-US" altLang="ru-RU" sz="1800" b="1" baseline="-25000"/>
                <a:t>2</a:t>
              </a:r>
              <a:endParaRPr lang="ru-RU" altLang="ru-RU" sz="1800" b="1"/>
            </a:p>
          </p:txBody>
        </p:sp>
        <p:sp>
          <p:nvSpPr>
            <p:cNvPr id="9236" name="Text Box 27"/>
            <p:cNvSpPr txBox="1">
              <a:spLocks noChangeArrowheads="1"/>
            </p:cNvSpPr>
            <p:nvPr/>
          </p:nvSpPr>
          <p:spPr bwMode="auto">
            <a:xfrm>
              <a:off x="1202" y="1570"/>
              <a:ext cx="113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 b="1" dirty="0"/>
                <a:t>Гидроксид натрия</a:t>
              </a:r>
            </a:p>
          </p:txBody>
        </p:sp>
        <p:sp>
          <p:nvSpPr>
            <p:cNvPr id="9237" name="Line 29"/>
            <p:cNvSpPr>
              <a:spLocks noChangeShapeType="1"/>
            </p:cNvSpPr>
            <p:nvPr/>
          </p:nvSpPr>
          <p:spPr bwMode="auto">
            <a:xfrm>
              <a:off x="1565" y="1434"/>
              <a:ext cx="136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38" name="Line 36"/>
            <p:cNvSpPr>
              <a:spLocks noChangeShapeType="1"/>
            </p:cNvSpPr>
            <p:nvPr/>
          </p:nvSpPr>
          <p:spPr bwMode="auto">
            <a:xfrm>
              <a:off x="1055" y="1348"/>
              <a:ext cx="1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39" name="Line 37"/>
            <p:cNvSpPr>
              <a:spLocks noChangeShapeType="1"/>
            </p:cNvSpPr>
            <p:nvPr/>
          </p:nvSpPr>
          <p:spPr bwMode="auto">
            <a:xfrm>
              <a:off x="1055" y="1386"/>
              <a:ext cx="1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5323260" y="2668594"/>
            <a:ext cx="2682875" cy="388938"/>
            <a:chOff x="3140" y="1661"/>
            <a:chExt cx="1690" cy="245"/>
          </a:xfrm>
        </p:grpSpPr>
        <p:grpSp>
          <p:nvGrpSpPr>
            <p:cNvPr id="9224" name="Group 46"/>
            <p:cNvGrpSpPr>
              <a:grpSpLocks/>
            </p:cNvGrpSpPr>
            <p:nvPr/>
          </p:nvGrpSpPr>
          <p:grpSpPr bwMode="auto">
            <a:xfrm>
              <a:off x="3140" y="1673"/>
              <a:ext cx="910" cy="233"/>
              <a:chOff x="3140" y="1673"/>
              <a:chExt cx="910" cy="233"/>
            </a:xfrm>
          </p:grpSpPr>
          <p:sp>
            <p:nvSpPr>
              <p:cNvPr id="9230" name="Text Box 42"/>
              <p:cNvSpPr txBox="1">
                <a:spLocks noChangeArrowheads="1"/>
              </p:cNvSpPr>
              <p:nvPr/>
            </p:nvSpPr>
            <p:spPr bwMode="auto">
              <a:xfrm>
                <a:off x="3140" y="1673"/>
                <a:ext cx="820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1800" b="1"/>
                  <a:t>2</a:t>
                </a:r>
                <a:r>
                  <a:rPr lang="en-US" altLang="ru-RU" sz="1800" b="1"/>
                  <a:t>K + </a:t>
                </a:r>
                <a:r>
                  <a:rPr lang="ru-RU" altLang="ru-RU" sz="1800" b="1"/>
                  <a:t>2</a:t>
                </a:r>
                <a:r>
                  <a:rPr lang="en-US" altLang="ru-RU" sz="1800" b="1"/>
                  <a:t>H</a:t>
                </a:r>
                <a:r>
                  <a:rPr lang="en-US" altLang="ru-RU" sz="1800" b="1" baseline="-25000"/>
                  <a:t>2</a:t>
                </a:r>
                <a:r>
                  <a:rPr lang="en-US" altLang="ru-RU" sz="1800" b="1"/>
                  <a:t>O</a:t>
                </a:r>
                <a:endParaRPr lang="ru-RU" altLang="ru-RU" sz="1800" b="1"/>
              </a:p>
            </p:txBody>
          </p:sp>
          <p:sp>
            <p:nvSpPr>
              <p:cNvPr id="9231" name="Line 43"/>
              <p:cNvSpPr>
                <a:spLocks noChangeShapeType="1"/>
              </p:cNvSpPr>
              <p:nvPr/>
            </p:nvSpPr>
            <p:spPr bwMode="auto">
              <a:xfrm>
                <a:off x="3869" y="1742"/>
                <a:ext cx="18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232" name="Line 44"/>
              <p:cNvSpPr>
                <a:spLocks noChangeShapeType="1"/>
              </p:cNvSpPr>
              <p:nvPr/>
            </p:nvSpPr>
            <p:spPr bwMode="auto">
              <a:xfrm>
                <a:off x="3869" y="1799"/>
                <a:ext cx="18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9225" name="Text Box 48"/>
            <p:cNvSpPr txBox="1">
              <a:spLocks noChangeArrowheads="1"/>
            </p:cNvSpPr>
            <p:nvPr/>
          </p:nvSpPr>
          <p:spPr bwMode="auto">
            <a:xfrm>
              <a:off x="3969" y="1661"/>
              <a:ext cx="86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1800" b="1"/>
                <a:t>2КОН + Н</a:t>
              </a:r>
              <a:r>
                <a:rPr lang="ru-RU" altLang="ru-RU" sz="1800" b="1" baseline="-2500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988358"/>
      </p:ext>
    </p:extLst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5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50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0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5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5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450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71"/>
                  </p:tgtEl>
                </p:cond>
              </p:nextCondLst>
            </p:seq>
            <p:video>
              <p:cMediaNode>
                <p:cTn id="4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5071"/>
                </p:tgtEl>
              </p:cMediaNode>
            </p:vide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0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450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89"/>
                  </p:tgtEl>
                </p:cond>
              </p:nextCondLst>
            </p:seq>
            <p:video>
              <p:cMediaNode>
                <p:cTn id="5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5089"/>
                </p:tgtEl>
              </p:cMediaNode>
            </p:video>
          </p:childTnLst>
        </p:cTn>
      </p:par>
    </p:tnLst>
    <p:bldLst>
      <p:bldP spid="4507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179388" y="260350"/>
            <a:ext cx="4989512" cy="1517650"/>
            <a:chOff x="113" y="164"/>
            <a:chExt cx="3143" cy="956"/>
          </a:xfrm>
        </p:grpSpPr>
        <p:sp>
          <p:nvSpPr>
            <p:cNvPr id="10262" name="Rectangle 4"/>
            <p:cNvSpPr>
              <a:spLocks noChangeArrowheads="1"/>
            </p:cNvSpPr>
            <p:nvPr/>
          </p:nvSpPr>
          <p:spPr bwMode="auto">
            <a:xfrm>
              <a:off x="113" y="164"/>
              <a:ext cx="31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000"/>
                <a:t>2. Взаимодействие воды с неметаллами</a:t>
              </a:r>
            </a:p>
          </p:txBody>
        </p:sp>
        <p:sp>
          <p:nvSpPr>
            <p:cNvPr id="10263" name="Text Box 5"/>
            <p:cNvSpPr txBox="1">
              <a:spLocks noChangeArrowheads="1"/>
            </p:cNvSpPr>
            <p:nvPr/>
          </p:nvSpPr>
          <p:spPr bwMode="auto">
            <a:xfrm>
              <a:off x="190" y="584"/>
              <a:ext cx="6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800" b="1"/>
                <a:t>С + </a:t>
              </a:r>
              <a:r>
                <a:rPr lang="en-US" altLang="ru-RU" sz="1800" b="1"/>
                <a:t>H</a:t>
              </a:r>
              <a:r>
                <a:rPr lang="en-US" altLang="ru-RU" sz="1800" b="1" baseline="-25000"/>
                <a:t>2</a:t>
              </a:r>
              <a:r>
                <a:rPr lang="en-US" altLang="ru-RU" sz="1800" b="1"/>
                <a:t>O</a:t>
              </a:r>
              <a:endParaRPr lang="ru-RU" altLang="ru-RU" sz="1800" b="1" baseline="-25000"/>
            </a:p>
          </p:txBody>
        </p:sp>
        <p:sp>
          <p:nvSpPr>
            <p:cNvPr id="10264" name="Text Box 6"/>
            <p:cNvSpPr txBox="1">
              <a:spLocks noChangeArrowheads="1"/>
            </p:cNvSpPr>
            <p:nvPr/>
          </p:nvSpPr>
          <p:spPr bwMode="auto">
            <a:xfrm>
              <a:off x="1020" y="572"/>
              <a:ext cx="6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800" b="1">
                  <a:solidFill>
                    <a:srgbClr val="0000CC"/>
                  </a:solidFill>
                </a:rPr>
                <a:t>CO + H</a:t>
              </a:r>
              <a:r>
                <a:rPr lang="en-US" altLang="ru-RU" sz="1800" b="1" baseline="-25000">
                  <a:solidFill>
                    <a:srgbClr val="0000CC"/>
                  </a:solidFill>
                </a:rPr>
                <a:t>2</a:t>
              </a:r>
              <a:endParaRPr lang="ru-RU" altLang="ru-RU" sz="1800" b="1">
                <a:solidFill>
                  <a:srgbClr val="0000CC"/>
                </a:solidFill>
              </a:endParaRPr>
            </a:p>
          </p:txBody>
        </p:sp>
        <p:sp>
          <p:nvSpPr>
            <p:cNvPr id="10265" name="Text Box 10"/>
            <p:cNvSpPr txBox="1">
              <a:spLocks noChangeArrowheads="1"/>
            </p:cNvSpPr>
            <p:nvPr/>
          </p:nvSpPr>
          <p:spPr bwMode="auto">
            <a:xfrm>
              <a:off x="1246" y="889"/>
              <a:ext cx="81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 b="1"/>
                <a:t>Водяной</a:t>
              </a:r>
              <a:r>
                <a:rPr lang="ru-RU" altLang="ru-RU" sz="1800"/>
                <a:t> </a:t>
              </a:r>
              <a:r>
                <a:rPr lang="ru-RU" altLang="ru-RU" sz="1400" b="1"/>
                <a:t>газ</a:t>
              </a:r>
            </a:p>
          </p:txBody>
        </p:sp>
        <p:sp>
          <p:nvSpPr>
            <p:cNvPr id="10266" name="Line 11"/>
            <p:cNvSpPr>
              <a:spLocks noChangeShapeType="1"/>
            </p:cNvSpPr>
            <p:nvPr/>
          </p:nvSpPr>
          <p:spPr bwMode="auto">
            <a:xfrm>
              <a:off x="1292" y="753"/>
              <a:ext cx="136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67" name="Line 20"/>
            <p:cNvSpPr>
              <a:spLocks noChangeShapeType="1"/>
            </p:cNvSpPr>
            <p:nvPr/>
          </p:nvSpPr>
          <p:spPr bwMode="auto">
            <a:xfrm>
              <a:off x="838" y="662"/>
              <a:ext cx="1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68" name="Line 21"/>
            <p:cNvSpPr>
              <a:spLocks noChangeShapeType="1"/>
            </p:cNvSpPr>
            <p:nvPr/>
          </p:nvSpPr>
          <p:spPr bwMode="auto">
            <a:xfrm>
              <a:off x="838" y="708"/>
              <a:ext cx="1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" name="Group 41"/>
          <p:cNvGrpSpPr>
            <a:grpSpLocks/>
          </p:cNvGrpSpPr>
          <p:nvPr/>
        </p:nvGrpSpPr>
        <p:grpSpPr bwMode="auto">
          <a:xfrm>
            <a:off x="179388" y="4365625"/>
            <a:ext cx="6000750" cy="1671638"/>
            <a:chOff x="113" y="2750"/>
            <a:chExt cx="3780" cy="1053"/>
          </a:xfrm>
        </p:grpSpPr>
        <p:sp>
          <p:nvSpPr>
            <p:cNvPr id="10255" name="Rectangle 22"/>
            <p:cNvSpPr>
              <a:spLocks noChangeArrowheads="1"/>
            </p:cNvSpPr>
            <p:nvPr/>
          </p:nvSpPr>
          <p:spPr bwMode="auto">
            <a:xfrm>
              <a:off x="113" y="2750"/>
              <a:ext cx="378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2000"/>
                <a:t>4</a:t>
              </a:r>
              <a:r>
                <a:rPr lang="ru-RU" altLang="ru-RU" sz="2000"/>
                <a:t>. Взаимодействие воды с кислотными оксидами</a:t>
              </a:r>
            </a:p>
          </p:txBody>
        </p:sp>
        <p:sp>
          <p:nvSpPr>
            <p:cNvPr id="10256" name="Rectangle 23"/>
            <p:cNvSpPr>
              <a:spLocks noChangeArrowheads="1"/>
            </p:cNvSpPr>
            <p:nvPr/>
          </p:nvSpPr>
          <p:spPr bwMode="auto">
            <a:xfrm>
              <a:off x="204" y="3248"/>
              <a:ext cx="8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800" b="1"/>
                <a:t>CO</a:t>
              </a:r>
              <a:r>
                <a:rPr lang="ru-RU" altLang="ru-RU" sz="1800" b="1" baseline="-25000"/>
                <a:t>2</a:t>
              </a:r>
              <a:r>
                <a:rPr lang="ru-RU" altLang="ru-RU" sz="1800" b="1"/>
                <a:t> +</a:t>
              </a:r>
              <a:r>
                <a:rPr lang="ru-RU" altLang="ru-RU" sz="1800" b="1" baseline="-25000"/>
                <a:t> </a:t>
              </a:r>
              <a:r>
                <a:rPr lang="en-US" altLang="ru-RU" sz="1800" b="1" baseline="-25000"/>
                <a:t> </a:t>
              </a:r>
              <a:r>
                <a:rPr lang="en-US" altLang="ru-RU" sz="1800" b="1"/>
                <a:t>H</a:t>
              </a:r>
              <a:r>
                <a:rPr lang="en-US" altLang="ru-RU" sz="1800" b="1" baseline="-25000"/>
                <a:t>2</a:t>
              </a:r>
              <a:r>
                <a:rPr lang="en-US" altLang="ru-RU" sz="1800" b="1"/>
                <a:t>O</a:t>
              </a:r>
              <a:endParaRPr lang="ru-RU" altLang="ru-RU" sz="1800" b="1"/>
            </a:p>
          </p:txBody>
        </p:sp>
        <p:sp>
          <p:nvSpPr>
            <p:cNvPr id="10257" name="Text Box 25"/>
            <p:cNvSpPr txBox="1">
              <a:spLocks noChangeArrowheads="1"/>
            </p:cNvSpPr>
            <p:nvPr/>
          </p:nvSpPr>
          <p:spPr bwMode="auto">
            <a:xfrm>
              <a:off x="1201" y="3248"/>
              <a:ext cx="54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800" b="1">
                  <a:solidFill>
                    <a:srgbClr val="0000CC"/>
                  </a:solidFill>
                </a:rPr>
                <a:t>H</a:t>
              </a:r>
              <a:r>
                <a:rPr lang="en-US" altLang="ru-RU" sz="1800" b="1" baseline="-25000">
                  <a:solidFill>
                    <a:srgbClr val="0000CC"/>
                  </a:solidFill>
                </a:rPr>
                <a:t>2</a:t>
              </a:r>
              <a:r>
                <a:rPr lang="en-US" altLang="ru-RU" sz="1800" b="1">
                  <a:solidFill>
                    <a:srgbClr val="0000CC"/>
                  </a:solidFill>
                </a:rPr>
                <a:t>CO</a:t>
              </a:r>
              <a:r>
                <a:rPr lang="en-US" altLang="ru-RU" sz="1800" b="1" baseline="-25000">
                  <a:solidFill>
                    <a:srgbClr val="0000CC"/>
                  </a:solidFill>
                </a:rPr>
                <a:t>3</a:t>
              </a:r>
              <a:endParaRPr lang="ru-RU" altLang="ru-RU" sz="1800" b="1">
                <a:solidFill>
                  <a:srgbClr val="0000CC"/>
                </a:solidFill>
              </a:endParaRPr>
            </a:p>
          </p:txBody>
        </p:sp>
        <p:sp>
          <p:nvSpPr>
            <p:cNvPr id="10258" name="Line 26"/>
            <p:cNvSpPr>
              <a:spLocks noChangeShapeType="1"/>
            </p:cNvSpPr>
            <p:nvPr/>
          </p:nvSpPr>
          <p:spPr bwMode="auto">
            <a:xfrm>
              <a:off x="1020" y="3339"/>
              <a:ext cx="1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59" name="Line 27"/>
            <p:cNvSpPr>
              <a:spLocks noChangeShapeType="1"/>
            </p:cNvSpPr>
            <p:nvPr/>
          </p:nvSpPr>
          <p:spPr bwMode="auto">
            <a:xfrm>
              <a:off x="1020" y="3385"/>
              <a:ext cx="1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60" name="Line 28"/>
            <p:cNvSpPr>
              <a:spLocks noChangeShapeType="1"/>
            </p:cNvSpPr>
            <p:nvPr/>
          </p:nvSpPr>
          <p:spPr bwMode="auto">
            <a:xfrm>
              <a:off x="1474" y="3430"/>
              <a:ext cx="136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61" name="Text Box 30"/>
            <p:cNvSpPr txBox="1">
              <a:spLocks noChangeArrowheads="1"/>
            </p:cNvSpPr>
            <p:nvPr/>
          </p:nvSpPr>
          <p:spPr bwMode="auto">
            <a:xfrm>
              <a:off x="1338" y="3611"/>
              <a:ext cx="111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 b="1"/>
                <a:t>Угольная кислота</a:t>
              </a:r>
            </a:p>
          </p:txBody>
        </p:sp>
      </p:grpSp>
      <p:grpSp>
        <p:nvGrpSpPr>
          <p:cNvPr id="4" name="Group 40"/>
          <p:cNvGrpSpPr>
            <a:grpSpLocks/>
          </p:cNvGrpSpPr>
          <p:nvPr/>
        </p:nvGrpSpPr>
        <p:grpSpPr bwMode="auto">
          <a:xfrm>
            <a:off x="179388" y="2276475"/>
            <a:ext cx="5900737" cy="1673225"/>
            <a:chOff x="113" y="1434"/>
            <a:chExt cx="3717" cy="1054"/>
          </a:xfrm>
        </p:grpSpPr>
        <p:sp>
          <p:nvSpPr>
            <p:cNvPr id="10245" name="Rectangle 14"/>
            <p:cNvSpPr>
              <a:spLocks noChangeArrowheads="1"/>
            </p:cNvSpPr>
            <p:nvPr/>
          </p:nvSpPr>
          <p:spPr bwMode="auto">
            <a:xfrm>
              <a:off x="113" y="1434"/>
              <a:ext cx="371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000"/>
                <a:t>3. Взаимодействие воды с основными оксидами</a:t>
              </a:r>
            </a:p>
          </p:txBody>
        </p:sp>
        <p:sp>
          <p:nvSpPr>
            <p:cNvPr id="10246" name="Text Box 15"/>
            <p:cNvSpPr txBox="1">
              <a:spLocks noChangeArrowheads="1"/>
            </p:cNvSpPr>
            <p:nvPr/>
          </p:nvSpPr>
          <p:spPr bwMode="auto">
            <a:xfrm>
              <a:off x="1144" y="2172"/>
              <a:ext cx="1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0247" name="Rectangle 16"/>
            <p:cNvSpPr>
              <a:spLocks noChangeArrowheads="1"/>
            </p:cNvSpPr>
            <p:nvPr/>
          </p:nvSpPr>
          <p:spPr bwMode="auto">
            <a:xfrm>
              <a:off x="250" y="1979"/>
              <a:ext cx="89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800" b="1">
                  <a:solidFill>
                    <a:srgbClr val="0000FF"/>
                  </a:solidFill>
                </a:rPr>
                <a:t>Na</a:t>
              </a:r>
              <a:r>
                <a:rPr lang="en-US" altLang="ru-RU" sz="1800" b="1" baseline="-25000">
                  <a:solidFill>
                    <a:srgbClr val="0000FF"/>
                  </a:solidFill>
                </a:rPr>
                <a:t>2</a:t>
              </a:r>
              <a:r>
                <a:rPr lang="en-US" altLang="ru-RU" sz="1800" b="1">
                  <a:solidFill>
                    <a:srgbClr val="0000FF"/>
                  </a:solidFill>
                </a:rPr>
                <a:t>O</a:t>
              </a:r>
              <a:r>
                <a:rPr lang="en-US" altLang="ru-RU" sz="1800" b="1"/>
                <a:t> + H</a:t>
              </a:r>
              <a:r>
                <a:rPr lang="en-US" altLang="ru-RU" sz="1800" b="1" baseline="-25000"/>
                <a:t>2</a:t>
              </a:r>
              <a:r>
                <a:rPr lang="en-US" altLang="ru-RU" sz="1800" b="1"/>
                <a:t>O</a:t>
              </a:r>
              <a:endParaRPr lang="ru-RU" altLang="ru-RU" sz="1800" b="1" baseline="-25000"/>
            </a:p>
          </p:txBody>
        </p:sp>
        <p:sp>
          <p:nvSpPr>
            <p:cNvPr id="10248" name="Line 17"/>
            <p:cNvSpPr>
              <a:spLocks noChangeShapeType="1"/>
            </p:cNvSpPr>
            <p:nvPr/>
          </p:nvSpPr>
          <p:spPr bwMode="auto">
            <a:xfrm>
              <a:off x="1111" y="2069"/>
              <a:ext cx="1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49" name="Line 18"/>
            <p:cNvSpPr>
              <a:spLocks noChangeShapeType="1"/>
            </p:cNvSpPr>
            <p:nvPr/>
          </p:nvSpPr>
          <p:spPr bwMode="auto">
            <a:xfrm>
              <a:off x="1111" y="2115"/>
              <a:ext cx="1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50" name="Text Box 19"/>
            <p:cNvSpPr txBox="1">
              <a:spLocks noChangeArrowheads="1"/>
            </p:cNvSpPr>
            <p:nvPr/>
          </p:nvSpPr>
          <p:spPr bwMode="auto">
            <a:xfrm>
              <a:off x="1293" y="1979"/>
              <a:ext cx="5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800" b="1">
                  <a:solidFill>
                    <a:srgbClr val="0000CC"/>
                  </a:solidFill>
                </a:rPr>
                <a:t>2NaOH</a:t>
              </a:r>
              <a:endParaRPr lang="ru-RU" altLang="ru-RU" sz="1800" b="1">
                <a:solidFill>
                  <a:srgbClr val="0000CC"/>
                </a:solidFill>
              </a:endParaRPr>
            </a:p>
          </p:txBody>
        </p:sp>
        <p:sp>
          <p:nvSpPr>
            <p:cNvPr id="10251" name="Text Box 31"/>
            <p:cNvSpPr txBox="1">
              <a:spLocks noChangeArrowheads="1"/>
            </p:cNvSpPr>
            <p:nvPr/>
          </p:nvSpPr>
          <p:spPr bwMode="auto">
            <a:xfrm>
              <a:off x="1338" y="2296"/>
              <a:ext cx="113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 b="1"/>
                <a:t>Гидроксид натрия</a:t>
              </a:r>
            </a:p>
          </p:txBody>
        </p:sp>
        <p:sp>
          <p:nvSpPr>
            <p:cNvPr id="10252" name="Line 36"/>
            <p:cNvSpPr>
              <a:spLocks noChangeShapeType="1"/>
            </p:cNvSpPr>
            <p:nvPr/>
          </p:nvSpPr>
          <p:spPr bwMode="auto">
            <a:xfrm>
              <a:off x="1610" y="2160"/>
              <a:ext cx="136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53" name="Line 37"/>
            <p:cNvSpPr>
              <a:spLocks noChangeShapeType="1"/>
            </p:cNvSpPr>
            <p:nvPr/>
          </p:nvSpPr>
          <p:spPr bwMode="auto">
            <a:xfrm>
              <a:off x="431" y="2160"/>
              <a:ext cx="136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54" name="Text Box 38"/>
            <p:cNvSpPr txBox="1">
              <a:spLocks noChangeArrowheads="1"/>
            </p:cNvSpPr>
            <p:nvPr/>
          </p:nvSpPr>
          <p:spPr bwMode="auto">
            <a:xfrm>
              <a:off x="340" y="2296"/>
              <a:ext cx="87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 b="1"/>
                <a:t>Оксид натрия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9066024"/>
      </p:ext>
    </p:extLst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kapelka_vodi_1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71800" y="548680"/>
            <a:ext cx="3236541" cy="1470025"/>
          </a:xfrm>
          <a:effectLst>
            <a:outerShdw dist="35921" dir="2700000" algn="ctr" rotWithShape="0">
              <a:srgbClr val="33CCFF"/>
            </a:outerShdw>
          </a:effectLst>
        </p:spPr>
        <p:txBody>
          <a:bodyPr/>
          <a:lstStyle/>
          <a:p>
            <a:pPr eaLnBrk="1" hangingPunct="1"/>
            <a:r>
              <a:rPr lang="ru-RU" altLang="ru-RU" sz="9600" dirty="0" smtClean="0">
                <a:solidFill>
                  <a:schemeClr val="tx1"/>
                </a:solidFill>
                <a:latin typeface="BistroC" pitchFamily="50" charset="0"/>
              </a:rPr>
              <a:t>Вода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178530" y="4869160"/>
            <a:ext cx="8496558" cy="830997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ru-RU" sz="4800" b="1" dirty="0"/>
              <a:t> Уникальные </a:t>
            </a:r>
            <a:r>
              <a:rPr lang="ru-RU" sz="4800" b="1" dirty="0" smtClean="0"/>
              <a:t>        свойства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1093323431"/>
      </p:ext>
    </p:extLst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714056" cy="2520280"/>
          </a:xfrm>
        </p:spPr>
        <p:txBody>
          <a:bodyPr/>
          <a:lstStyle/>
          <a:p>
            <a:pPr algn="ctr"/>
            <a:r>
              <a:rPr lang="ru-RU" sz="2800" b="0" dirty="0">
                <a:solidFill>
                  <a:schemeClr val="bg1"/>
                </a:solidFill>
              </a:rPr>
              <a:t>Вода - самое уникальное и интересное вещество на Земле. Одно из самых распространенных соединений в природе, играющее</a:t>
            </a:r>
            <a:br>
              <a:rPr lang="ru-RU" sz="2800" b="0" dirty="0">
                <a:solidFill>
                  <a:schemeClr val="bg1"/>
                </a:solidFill>
              </a:rPr>
            </a:br>
            <a:r>
              <a:rPr lang="ru-RU" sz="2800" b="0" dirty="0">
                <a:solidFill>
                  <a:schemeClr val="bg1"/>
                </a:solidFill>
              </a:rPr>
              <a:t>исключительно важную роль в процессах</a:t>
            </a:r>
            <a:r>
              <a:rPr lang="ru-RU" sz="2800" b="0" dirty="0" smtClean="0">
                <a:solidFill>
                  <a:schemeClr val="bg1"/>
                </a:solidFill>
              </a:rPr>
              <a:t>, происходящих </a:t>
            </a:r>
            <a:r>
              <a:rPr lang="ru-RU" sz="2800" b="0" dirty="0">
                <a:solidFill>
                  <a:schemeClr val="bg1"/>
                </a:solidFill>
              </a:rPr>
              <a:t>на Земле.</a:t>
            </a:r>
          </a:p>
        </p:txBody>
      </p:sp>
      <p:pic>
        <p:nvPicPr>
          <p:cNvPr id="4" name="Рисунок 3" descr="39410943_1234172975_1819 (600x421, 36Kb)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113584"/>
            <a:ext cx="8136904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56690906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z="2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5085184"/>
            <a:ext cx="7772400" cy="1656184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Вода - простое химическое соединение, в котором 11,11% водорода и 88,89% (по массе) кислорода. 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http://go1.imgsmail.ru/imgpreview?key=http%3A//lepser.ru/wp-content/uploads/2011/11/foto-kapel-vody-big-72.jpg&amp;mb=imgdb_preview_13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8208912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81912401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836712"/>
            <a:ext cx="7772400" cy="41044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5157192"/>
            <a:ext cx="7772400" cy="122413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Вода</a:t>
            </a:r>
            <a:r>
              <a:rPr lang="ru-RU" sz="2000" dirty="0" smtClean="0">
                <a:solidFill>
                  <a:schemeClr val="bg1"/>
                </a:solidFill>
              </a:rPr>
              <a:t> - единственная жидкость на Земле, у которой зависимость удельной теплоемкости от температуры имеет минимум. Этот минимум наблюдается при температуре </a:t>
            </a:r>
            <a:r>
              <a:rPr lang="ru-RU" sz="2000" b="1" i="1" dirty="0" smtClean="0">
                <a:solidFill>
                  <a:srgbClr val="FF0000"/>
                </a:solidFill>
              </a:rPr>
              <a:t>+35 </a:t>
            </a:r>
            <a:r>
              <a:rPr lang="ru-RU" sz="2000" b="1" i="1" baseline="30000" dirty="0" smtClean="0">
                <a:solidFill>
                  <a:srgbClr val="FF0000"/>
                </a:solidFill>
              </a:rPr>
              <a:t>0</a:t>
            </a:r>
            <a:r>
              <a:rPr lang="ru-RU" sz="2000" b="1" i="1" dirty="0" smtClean="0">
                <a:solidFill>
                  <a:srgbClr val="FF0000"/>
                </a:solidFill>
              </a:rPr>
              <a:t>С.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http://im0-tub-ua.yandex.net/i?id=247656417-22-72&amp;n=2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92696"/>
            <a:ext cx="8352928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99451467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5301208"/>
            <a:ext cx="7772400" cy="1152128"/>
          </a:xfrm>
        </p:spPr>
        <p:txBody>
          <a:bodyPr>
            <a:normAutofit fontScale="92500"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Теплоемкость воды</a:t>
            </a:r>
            <a:r>
              <a:rPr lang="ru-RU" sz="2000" dirty="0" smtClean="0">
                <a:solidFill>
                  <a:schemeClr val="bg1"/>
                </a:solidFill>
              </a:rPr>
              <a:t> аномально высока. Чтобы нагреть определенное ее количество на один градус, необходимо затратить больше энергии, чем при нагревании других жидкостей.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http://im3-tub-ua.yandex.net/i?id=126521531-31-72&amp;n=2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764704"/>
            <a:ext cx="6624736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5682828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38150"/>
            <a:ext cx="8286808" cy="5929354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800" b="1" i="1" dirty="0" smtClean="0">
                <a:solidFill>
                  <a:schemeClr val="bg1"/>
                </a:solidFill>
              </a:rPr>
              <a:t>  </a:t>
            </a:r>
            <a:r>
              <a:rPr lang="ru-RU" sz="4000" b="1" i="1" dirty="0" smtClean="0">
                <a:solidFill>
                  <a:schemeClr val="bg1"/>
                </a:solidFill>
              </a:rPr>
              <a:t>Девиз</a:t>
            </a:r>
            <a:r>
              <a:rPr lang="ru-RU" sz="3600" b="1" i="1" dirty="0" smtClean="0">
                <a:solidFill>
                  <a:schemeClr val="bg1"/>
                </a:solidFill>
              </a:rPr>
              <a:t> </a:t>
            </a:r>
            <a:r>
              <a:rPr lang="ru-RU" sz="4000" b="1" i="1" dirty="0" smtClean="0">
                <a:solidFill>
                  <a:schemeClr val="bg1"/>
                </a:solidFill>
              </a:rPr>
              <a:t>урока:</a:t>
            </a:r>
            <a:r>
              <a:rPr lang="ru-RU" i="1" dirty="0" smtClean="0">
                <a:solidFill>
                  <a:schemeClr val="bg1"/>
                </a:solidFill>
              </a:rPr>
              <a:t/>
            </a:r>
            <a:br>
              <a:rPr lang="ru-RU" i="1" dirty="0" smtClean="0">
                <a:solidFill>
                  <a:schemeClr val="bg1"/>
                </a:solidFill>
              </a:rPr>
            </a:br>
            <a:r>
              <a:rPr lang="ru-RU" sz="4000" b="1" dirty="0" smtClean="0">
                <a:solidFill>
                  <a:schemeClr val="bg1"/>
                </a:solidFill>
              </a:rPr>
              <a:t>« </a:t>
            </a:r>
            <a:r>
              <a:rPr lang="ru-RU" sz="4400" b="1" dirty="0" smtClean="0">
                <a:solidFill>
                  <a:schemeClr val="bg1"/>
                </a:solidFill>
              </a:rPr>
              <a:t>Вода!.. Нельзя сказать, что ты необходима для жизни, ты сама жизнь. Ты наполняешь нас невыразимой радостью… Ты самое большое богатство на свете»</a:t>
            </a:r>
            <a:r>
              <a:rPr lang="ru-RU" sz="4000" b="1" dirty="0" smtClean="0">
                <a:solidFill>
                  <a:schemeClr val="bg1"/>
                </a:solidFill>
              </a:rPr>
              <a:t/>
            </a:r>
            <a:br>
              <a:rPr lang="ru-RU" sz="4000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             </a:t>
            </a:r>
            <a:r>
              <a:rPr lang="ru-RU" sz="3600" b="1" i="1" dirty="0" smtClean="0">
                <a:solidFill>
                  <a:schemeClr val="bg1"/>
                </a:solidFill>
              </a:rPr>
              <a:t>Антуан де </a:t>
            </a:r>
            <a:r>
              <a:rPr lang="ru-RU" sz="3600" b="1" i="1" dirty="0" err="1" smtClean="0">
                <a:solidFill>
                  <a:schemeClr val="bg1"/>
                </a:solidFill>
              </a:rPr>
              <a:t>Сент</a:t>
            </a:r>
            <a:r>
              <a:rPr lang="ru-RU" sz="3600" b="1" i="1" dirty="0" smtClean="0">
                <a:solidFill>
                  <a:schemeClr val="bg1"/>
                </a:solidFill>
              </a:rPr>
              <a:t> – Экзюпери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pic>
        <p:nvPicPr>
          <p:cNvPr id="3" name="15 Дорожка 15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28625" y="2857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4"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5445224"/>
            <a:ext cx="7772400" cy="936104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Максимальная плотность воды наблюдается при температуре 3,98 </a:t>
            </a:r>
            <a:r>
              <a:rPr lang="ru-RU" baseline="30000" dirty="0" smtClean="0">
                <a:solidFill>
                  <a:schemeClr val="bg1"/>
                </a:solidFill>
              </a:rPr>
              <a:t>0</a:t>
            </a:r>
            <a:r>
              <a:rPr lang="ru-RU" dirty="0" smtClean="0">
                <a:solidFill>
                  <a:schemeClr val="bg1"/>
                </a:solidFill>
              </a:rPr>
              <a:t>С , а не при температуре замерзания   0 </a:t>
            </a:r>
            <a:r>
              <a:rPr lang="ru-RU" baseline="30000" dirty="0" smtClean="0">
                <a:solidFill>
                  <a:schemeClr val="bg1"/>
                </a:solidFill>
              </a:rPr>
              <a:t>0</a:t>
            </a:r>
            <a:r>
              <a:rPr lang="ru-RU" dirty="0" smtClean="0">
                <a:solidFill>
                  <a:schemeClr val="bg1"/>
                </a:solidFill>
              </a:rPr>
              <a:t>С.</a:t>
            </a:r>
          </a:p>
          <a:p>
            <a:endParaRPr lang="ru-RU" dirty="0"/>
          </a:p>
        </p:txBody>
      </p:sp>
      <p:pic>
        <p:nvPicPr>
          <p:cNvPr id="4" name="Рисунок 3" descr="http://im6-tub-ua.yandex.net/i?id=40542476-68-72&amp;n=2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0"/>
            <a:ext cx="820891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461114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4869160"/>
            <a:ext cx="7772400" cy="1584176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Вода</a:t>
            </a:r>
            <a:r>
              <a:rPr lang="ru-RU" dirty="0" smtClean="0">
                <a:solidFill>
                  <a:schemeClr val="bg1"/>
                </a:solidFill>
              </a:rPr>
              <a:t> - самый сильный универсальный растворитель. Если ей дать достаточно времени, она может растворить практически любое твердое вещество. Именно из-за уникальной растворяющей способности воды никому до сих пор не удалось получить химически чистую воду - она всегда содержит растворенный материал сосуда.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http://im4-tub-ua.yandex.net/i?id=171627782-02-72&amp;n=2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48680"/>
            <a:ext cx="8064896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7333467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WordArt 2"/>
          <p:cNvSpPr>
            <a:spLocks noChangeArrowheads="1" noChangeShapeType="1" noTextEdit="1"/>
          </p:cNvSpPr>
          <p:nvPr/>
        </p:nvSpPr>
        <p:spPr bwMode="auto">
          <a:xfrm>
            <a:off x="1143000" y="457200"/>
            <a:ext cx="6248400" cy="828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66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ПАМЯТЬ ВОДЫ</a:t>
            </a:r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228600" y="1219200"/>
            <a:ext cx="85344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000" dirty="0"/>
              <a:t> Японский исследователь </a:t>
            </a:r>
            <a:r>
              <a:rPr lang="ru-RU" altLang="ru-RU" sz="2000" b="1" dirty="0" err="1"/>
              <a:t>Масару</a:t>
            </a:r>
            <a:r>
              <a:rPr lang="ru-RU" altLang="ru-RU" sz="2000" b="1" dirty="0"/>
              <a:t> </a:t>
            </a:r>
            <a:r>
              <a:rPr lang="ru-RU" altLang="ru-RU" sz="2000" b="1" dirty="0" err="1"/>
              <a:t>Эмото</a:t>
            </a:r>
            <a:r>
              <a:rPr lang="ru-RU" altLang="ru-RU" sz="2000" dirty="0"/>
              <a:t> (</a:t>
            </a:r>
            <a:r>
              <a:rPr lang="ru-RU" altLang="ru-RU" sz="2000" dirty="0" err="1"/>
              <a:t>Masaru</a:t>
            </a:r>
            <a:r>
              <a:rPr lang="ru-RU" altLang="ru-RU" sz="2000" dirty="0"/>
              <a:t> </a:t>
            </a:r>
            <a:r>
              <a:rPr lang="ru-RU" altLang="ru-RU" sz="2000" dirty="0" err="1"/>
              <a:t>Emoto</a:t>
            </a:r>
            <a:r>
              <a:rPr lang="ru-RU" altLang="ru-RU" sz="2000" dirty="0"/>
              <a:t>) приводит удивительные доказательства информационных свойств воды. За время работы он сделал более 10000 фотографий, некоторые из них опубликованы в его книгах «</a:t>
            </a:r>
            <a:r>
              <a:rPr lang="ru-RU" altLang="ru-RU" sz="2000" dirty="0" err="1"/>
              <a:t>The</a:t>
            </a:r>
            <a:r>
              <a:rPr lang="ru-RU" altLang="ru-RU" sz="2000" dirty="0"/>
              <a:t> </a:t>
            </a:r>
            <a:r>
              <a:rPr lang="ru-RU" altLang="ru-RU" sz="2000" dirty="0" err="1"/>
              <a:t>Messages</a:t>
            </a:r>
            <a:r>
              <a:rPr lang="ru-RU" altLang="ru-RU" sz="2000" dirty="0"/>
              <a:t> </a:t>
            </a:r>
            <a:r>
              <a:rPr lang="ru-RU" altLang="ru-RU" sz="2000" dirty="0" err="1"/>
              <a:t>from</a:t>
            </a:r>
            <a:r>
              <a:rPr lang="ru-RU" altLang="ru-RU" sz="2000" dirty="0"/>
              <a:t> </a:t>
            </a:r>
            <a:r>
              <a:rPr lang="ru-RU" altLang="ru-RU" sz="2000" dirty="0" err="1"/>
              <a:t>Water</a:t>
            </a:r>
            <a:r>
              <a:rPr lang="ru-RU" altLang="ru-RU" sz="2000" dirty="0"/>
              <a:t>» 1, 2 и «</a:t>
            </a:r>
            <a:r>
              <a:rPr lang="ru-RU" altLang="ru-RU" sz="2000" dirty="0" err="1"/>
              <a:t>Water</a:t>
            </a:r>
            <a:r>
              <a:rPr lang="ru-RU" altLang="ru-RU" sz="2000" dirty="0"/>
              <a:t> </a:t>
            </a:r>
            <a:r>
              <a:rPr lang="ru-RU" altLang="ru-RU" sz="2000" dirty="0" err="1"/>
              <a:t>knows</a:t>
            </a:r>
            <a:r>
              <a:rPr lang="ru-RU" altLang="ru-RU" sz="2000" dirty="0"/>
              <a:t> </a:t>
            </a:r>
            <a:r>
              <a:rPr lang="ru-RU" altLang="ru-RU" sz="2000" dirty="0" err="1"/>
              <a:t>the</a:t>
            </a:r>
            <a:r>
              <a:rPr lang="ru-RU" altLang="ru-RU" sz="2000" dirty="0"/>
              <a:t> </a:t>
            </a:r>
            <a:r>
              <a:rPr lang="ru-RU" altLang="ru-RU" sz="2000" dirty="0" err="1"/>
              <a:t>answer</a:t>
            </a:r>
            <a:r>
              <a:rPr lang="ru-RU" altLang="ru-RU" sz="2000" dirty="0"/>
              <a:t>.» </a:t>
            </a:r>
            <a:br>
              <a:rPr lang="ru-RU" altLang="ru-RU" sz="2000" dirty="0"/>
            </a:br>
            <a:r>
              <a:rPr lang="ru-RU" altLang="ru-RU" sz="2000" dirty="0"/>
              <a:t>  Доктор </a:t>
            </a:r>
            <a:r>
              <a:rPr lang="ru-RU" altLang="ru-RU" sz="2000" dirty="0" err="1"/>
              <a:t>Эмото</a:t>
            </a:r>
            <a:r>
              <a:rPr lang="ru-RU" altLang="ru-RU" sz="2000" dirty="0"/>
              <a:t> использовал Анализатор Магнитного Резонанса (MRA) для нескольких функций, включая качественный анализ воды. Он заметил, что никакие два образца воды не образуют </a:t>
            </a:r>
            <a:r>
              <a:rPr lang="ru-RU" altLang="ru-RU" sz="2000"/>
              <a:t>абсолютно </a:t>
            </a:r>
            <a:r>
              <a:rPr lang="ru-RU" altLang="ru-RU" sz="2000" smtClean="0"/>
              <a:t>похожих </a:t>
            </a:r>
            <a:r>
              <a:rPr lang="ru-RU" altLang="ru-RU" sz="2000" dirty="0"/>
              <a:t>кристаллов, и что </a:t>
            </a:r>
            <a:r>
              <a:rPr lang="ru-RU" altLang="ru-RU" sz="2000" b="1" dirty="0"/>
              <a:t>форма кристаллов отражает свойства воды</a:t>
            </a:r>
            <a:r>
              <a:rPr lang="ru-RU" altLang="ru-RU" sz="2000" dirty="0"/>
              <a:t>. 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33400" y="4419601"/>
            <a:ext cx="8275638" cy="2297113"/>
            <a:chOff x="336" y="2784"/>
            <a:chExt cx="5213" cy="1447"/>
          </a:xfrm>
        </p:grpSpPr>
        <p:pic>
          <p:nvPicPr>
            <p:cNvPr id="16389" name="Picture 4" descr="gimnofmoscow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2832"/>
              <a:ext cx="1136" cy="1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0" name="Picture 5" descr="gimnofrussi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784"/>
              <a:ext cx="1136" cy="1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1" name="Picture 6" descr="антарк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2784"/>
              <a:ext cx="1182" cy="1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2" name="Text Box 7"/>
            <p:cNvSpPr txBox="1">
              <a:spLocks noChangeArrowheads="1"/>
            </p:cNvSpPr>
            <p:nvPr/>
          </p:nvSpPr>
          <p:spPr bwMode="auto">
            <a:xfrm>
              <a:off x="385" y="3974"/>
              <a:ext cx="115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000"/>
                <a:t>Гимн Москвы</a:t>
              </a:r>
            </a:p>
          </p:txBody>
        </p:sp>
        <p:sp>
          <p:nvSpPr>
            <p:cNvPr id="16393" name="Rectangle 8"/>
            <p:cNvSpPr>
              <a:spLocks noChangeArrowheads="1"/>
            </p:cNvSpPr>
            <p:nvPr/>
          </p:nvSpPr>
          <p:spPr bwMode="auto">
            <a:xfrm>
              <a:off x="2194" y="3981"/>
              <a:ext cx="106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000" dirty="0"/>
                <a:t>Гимн России</a:t>
              </a:r>
            </a:p>
          </p:txBody>
        </p:sp>
        <p:sp>
          <p:nvSpPr>
            <p:cNvPr id="16394" name="Rectangle 9"/>
            <p:cNvSpPr>
              <a:spLocks noChangeArrowheads="1"/>
            </p:cNvSpPr>
            <p:nvPr/>
          </p:nvSpPr>
          <p:spPr bwMode="auto">
            <a:xfrm>
              <a:off x="3936" y="3936"/>
              <a:ext cx="161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000"/>
                <a:t>Антарктический лед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2437872"/>
      </p:ext>
    </p:extLst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9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9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9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9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9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9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0" grpId="0" animBg="1"/>
      <p:bldP spid="8909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762000" y="762000"/>
            <a:ext cx="8382000" cy="5654675"/>
            <a:chOff x="480" y="480"/>
            <a:chExt cx="5280" cy="3562"/>
          </a:xfrm>
        </p:grpSpPr>
        <p:pic>
          <p:nvPicPr>
            <p:cNvPr id="17411" name="Picture 2" descr="ключ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480"/>
              <a:ext cx="1200" cy="1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2" name="Picture 3" descr="вода перед Крещением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528"/>
              <a:ext cx="1200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3" name="Rectangle 4"/>
            <p:cNvSpPr>
              <a:spLocks noChangeArrowheads="1"/>
            </p:cNvSpPr>
            <p:nvPr/>
          </p:nvSpPr>
          <p:spPr bwMode="auto">
            <a:xfrm>
              <a:off x="576" y="1712"/>
              <a:ext cx="125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000"/>
                <a:t>Ключевая вода</a:t>
              </a:r>
            </a:p>
          </p:txBody>
        </p:sp>
        <p:sp>
          <p:nvSpPr>
            <p:cNvPr id="17414" name="Rectangle 5"/>
            <p:cNvSpPr>
              <a:spLocks noChangeArrowheads="1"/>
            </p:cNvSpPr>
            <p:nvPr/>
          </p:nvSpPr>
          <p:spPr bwMode="auto">
            <a:xfrm>
              <a:off x="2016" y="1664"/>
              <a:ext cx="189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000"/>
                <a:t>Вода перед Крещением</a:t>
              </a:r>
            </a:p>
          </p:txBody>
        </p:sp>
        <p:pic>
          <p:nvPicPr>
            <p:cNvPr id="17415" name="Picture 6" descr="после Крещения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576"/>
              <a:ext cx="1008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6" name="Rectangle 7"/>
            <p:cNvSpPr>
              <a:spLocks noChangeArrowheads="1"/>
            </p:cNvSpPr>
            <p:nvPr/>
          </p:nvSpPr>
          <p:spPr bwMode="auto">
            <a:xfrm>
              <a:off x="3936" y="1616"/>
              <a:ext cx="177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000"/>
                <a:t>Вода после Крещения</a:t>
              </a:r>
            </a:p>
          </p:txBody>
        </p:sp>
        <p:pic>
          <p:nvPicPr>
            <p:cNvPr id="17417" name="Picture 8" descr="тяж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2544"/>
              <a:ext cx="105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8" name="Rectangle 9"/>
            <p:cNvSpPr>
              <a:spLocks noChangeArrowheads="1"/>
            </p:cNvSpPr>
            <p:nvPr/>
          </p:nvSpPr>
          <p:spPr bwMode="auto">
            <a:xfrm>
              <a:off x="480" y="3776"/>
              <a:ext cx="108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000"/>
                <a:t>Тяжелый рок</a:t>
              </a:r>
            </a:p>
          </p:txBody>
        </p:sp>
        <p:pic>
          <p:nvPicPr>
            <p:cNvPr id="17419" name="Picture 10" descr="бетховен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2592"/>
              <a:ext cx="1248" cy="1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0" name="Rectangle 11"/>
            <p:cNvSpPr>
              <a:spLocks noChangeArrowheads="1"/>
            </p:cNvSpPr>
            <p:nvPr/>
          </p:nvSpPr>
          <p:spPr bwMode="auto">
            <a:xfrm>
              <a:off x="2016" y="3776"/>
              <a:ext cx="150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000"/>
                <a:t>Музыка Бетховена</a:t>
              </a:r>
            </a:p>
          </p:txBody>
        </p:sp>
        <p:pic>
          <p:nvPicPr>
            <p:cNvPr id="17421" name="Picture 12" descr="Troparevo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2544"/>
              <a:ext cx="1136" cy="1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2" name="Rectangle 13"/>
            <p:cNvSpPr>
              <a:spLocks noChangeArrowheads="1"/>
            </p:cNvSpPr>
            <p:nvPr/>
          </p:nvSpPr>
          <p:spPr bwMode="auto">
            <a:xfrm>
              <a:off x="4080" y="3792"/>
              <a:ext cx="168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000"/>
                <a:t>Родник в Тропарево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9369476"/>
      </p:ext>
    </p:extLst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24816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4581128"/>
            <a:ext cx="7772400" cy="1368152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1,2. Кристалл, образовавшийся после прослушивания тяжелого металлического рока.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3.     Слово «Ангел».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4.     Слово «Дьявол».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80"/>
            <a:ext cx="8280919" cy="374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2820064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4509120"/>
            <a:ext cx="7772400" cy="1872208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5</a:t>
            </a:r>
            <a:r>
              <a:rPr lang="ru-RU" sz="2000" dirty="0" smtClean="0">
                <a:solidFill>
                  <a:schemeClr val="bg1"/>
                </a:solidFill>
              </a:rPr>
              <a:t>.      Вода получила просьбу «Сделать это».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6</a:t>
            </a:r>
            <a:r>
              <a:rPr lang="ru-RU" sz="2000" dirty="0" smtClean="0">
                <a:solidFill>
                  <a:schemeClr val="bg1"/>
                </a:solidFill>
              </a:rPr>
              <a:t>.  Вода получила приказ «Сделай это».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7</a:t>
            </a:r>
            <a:r>
              <a:rPr lang="ru-RU" sz="2000" dirty="0" smtClean="0">
                <a:solidFill>
                  <a:schemeClr val="bg1"/>
                </a:solidFill>
              </a:rPr>
              <a:t>.  Слова «Ты надоел мне».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8</a:t>
            </a:r>
            <a:r>
              <a:rPr lang="ru-RU" sz="2000" dirty="0" smtClean="0">
                <a:solidFill>
                  <a:schemeClr val="bg1"/>
                </a:solidFill>
              </a:rPr>
              <a:t>.  Вода получала электромагнитные излучения любви и благодарности.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8280919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1574467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4653136"/>
            <a:ext cx="7772400" cy="1656184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chemeClr val="bg1"/>
                </a:solidFill>
              </a:rPr>
              <a:t>9</a:t>
            </a:r>
            <a:r>
              <a:rPr lang="ru-RU" dirty="0" smtClean="0">
                <a:solidFill>
                  <a:schemeClr val="bg1"/>
                </a:solidFill>
              </a:rPr>
              <a:t>.    Слова «Любовь и благодарность», произнесенные на английском языке.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10.    Слова «Любовь и благодарность», произнесенные на японском языке.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11.    Слова «Любовь и благодарность», произнесенные на немецком языке.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8136903" cy="396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59152889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Необычное в обычном…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endParaRPr lang="ru-RU" dirty="0"/>
          </a:p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dirty="0"/>
          </a:p>
        </p:txBody>
      </p:sp>
      <p:sp>
        <p:nvSpPr>
          <p:cNvPr id="3076" name="Содержимое 7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altLang="ru-RU" dirty="0" smtClean="0"/>
              <a:t>«Вода стоит особняком в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altLang="ru-RU" dirty="0" smtClean="0"/>
              <a:t>истории нашей планеты. Нет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altLang="ru-RU" dirty="0" smtClean="0"/>
              <a:t>природного тела, которое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altLang="ru-RU" dirty="0" smtClean="0"/>
              <a:t>могло бы сравниться с ней.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altLang="ru-RU" dirty="0" smtClean="0"/>
              <a:t>По влиянию на ход основных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altLang="ru-RU" dirty="0" smtClean="0"/>
              <a:t>самых грандиозных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altLang="ru-RU" dirty="0" smtClean="0"/>
              <a:t>процессов».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altLang="ru-RU" dirty="0" smtClean="0"/>
              <a:t>                  </a:t>
            </a:r>
            <a:r>
              <a:rPr lang="ru-RU" altLang="ru-RU" dirty="0" err="1" smtClean="0"/>
              <a:t>В.И.Вернадский</a:t>
            </a:r>
            <a:r>
              <a:rPr lang="ru-RU" altLang="ru-RU" dirty="0" smtClean="0"/>
              <a:t>.</a:t>
            </a:r>
          </a:p>
        </p:txBody>
      </p:sp>
      <p:pic>
        <p:nvPicPr>
          <p:cNvPr id="3077" name="Содержимое 10" descr="пеее.jpg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5025" y="2498725"/>
            <a:ext cx="4041775" cy="3490913"/>
          </a:xfrm>
        </p:spPr>
      </p:pic>
    </p:spTree>
    <p:extLst>
      <p:ext uri="{BB962C8B-B14F-4D97-AF65-F5344CB8AC3E}">
        <p14:creationId xmlns:p14="http://schemas.microsoft.com/office/powerpoint/2010/main" val="450918296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Роль воды в природе.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584" y="2132856"/>
            <a:ext cx="4040187" cy="296863"/>
          </a:xfrm>
        </p:spPr>
        <p:txBody>
          <a:bodyPr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dirty="0"/>
          </a:p>
        </p:txBody>
      </p:sp>
      <p:sp>
        <p:nvSpPr>
          <p:cNvPr id="4101" name="Содержимое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eaLnBrk="1" hangingPunct="1"/>
            <a:r>
              <a:rPr lang="ru-RU" altLang="ru-RU" dirty="0" smtClean="0"/>
              <a:t>¾ земного шара </a:t>
            </a:r>
          </a:p>
          <a:p>
            <a:pPr eaLnBrk="1" hangingPunct="1"/>
            <a:r>
              <a:rPr lang="ru-RU" altLang="ru-RU" dirty="0" smtClean="0"/>
              <a:t>97% океаны и моря</a:t>
            </a:r>
          </a:p>
          <a:p>
            <a:pPr eaLnBrk="1" hangingPunct="1"/>
            <a:r>
              <a:rPr lang="ru-RU" altLang="ru-RU" dirty="0" smtClean="0"/>
              <a:t>3% озера, реки, подземные воды</a:t>
            </a:r>
          </a:p>
          <a:p>
            <a:pPr eaLnBrk="1" hangingPunct="1"/>
            <a:r>
              <a:rPr lang="ru-RU" altLang="ru-RU" dirty="0" smtClean="0"/>
              <a:t>70% содержат животные организмы</a:t>
            </a:r>
          </a:p>
          <a:p>
            <a:pPr eaLnBrk="1" hangingPunct="1"/>
            <a:r>
              <a:rPr lang="ru-RU" altLang="ru-RU" dirty="0" smtClean="0"/>
              <a:t>90% содержат плоды огурца, арбуза </a:t>
            </a:r>
          </a:p>
          <a:p>
            <a:pPr eaLnBrk="1" hangingPunct="1"/>
            <a:r>
              <a:rPr lang="ru-RU" altLang="ru-RU" dirty="0" smtClean="0"/>
              <a:t>65% массы тела человека  </a:t>
            </a:r>
          </a:p>
        </p:txBody>
      </p:sp>
      <p:pic>
        <p:nvPicPr>
          <p:cNvPr id="4102" name="Содержимое 6" descr="0_de6f_ebded6ba_XL.jpg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25975" y="2357438"/>
            <a:ext cx="4518025" cy="3786187"/>
          </a:xfrm>
        </p:spPr>
      </p:pic>
    </p:spTree>
    <p:extLst>
      <p:ext uri="{BB962C8B-B14F-4D97-AF65-F5344CB8AC3E}">
        <p14:creationId xmlns:p14="http://schemas.microsoft.com/office/powerpoint/2010/main" val="3194799081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Горные породы и минералы.</a:t>
            </a:r>
            <a:endParaRPr lang="ru-RU" dirty="0"/>
          </a:p>
        </p:txBody>
      </p:sp>
      <p:sp>
        <p:nvSpPr>
          <p:cNvPr id="5123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900488" cy="4525963"/>
          </a:xfrm>
        </p:spPr>
        <p:txBody>
          <a:bodyPr/>
          <a:lstStyle/>
          <a:p>
            <a:pPr eaLnBrk="1" hangingPunct="1"/>
            <a:r>
              <a:rPr lang="ru-RU" altLang="ru-RU" smtClean="0"/>
              <a:t>Вода является самым распространенным веществом на Земле. Нет такого минерала горной породы, организма, в состав которого не входила бы вода. </a:t>
            </a:r>
          </a:p>
        </p:txBody>
      </p:sp>
      <p:pic>
        <p:nvPicPr>
          <p:cNvPr id="5124" name="Содержимое 12" descr="0faf8c6d4a835f43d2de380479f34b6e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7688" y="1571625"/>
            <a:ext cx="4500562" cy="4714875"/>
          </a:xfrm>
        </p:spPr>
      </p:pic>
    </p:spTree>
    <p:extLst>
      <p:ext uri="{BB962C8B-B14F-4D97-AF65-F5344CB8AC3E}">
        <p14:creationId xmlns:p14="http://schemas.microsoft.com/office/powerpoint/2010/main" val="1289544165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104" y="476672"/>
            <a:ext cx="8305800" cy="64294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</a:rPr>
              <a:t>Быстро бежит и тихо струится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 descr="6446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743075"/>
            <a:ext cx="5565775" cy="427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кран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33813" y="1206500"/>
            <a:ext cx="4816475" cy="873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Содержание солей в океанах и морях.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7504" y="1920085"/>
            <a:ext cx="4388296" cy="4434840"/>
          </a:xfrm>
        </p:spPr>
        <p:txBody>
          <a:bodyPr>
            <a:normAutofit fontScale="77500" lnSpcReduction="2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dirty="0" smtClean="0"/>
              <a:t>Растворы играют очень важную роль в природе ,науке и технике. Вода ,столь широко распространенная в природе, всегда содержит растворенные вещества. В пресной воде рек и озер их мало, в то время как в морской воде  содержится около 3,5% растворенных солей.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dirty="0" smtClean="0"/>
              <a:t>В первичном океане(во время появления жизни на Земле)массовая доля солей, по предположениям, была низкой, около 1%.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dirty="0"/>
          </a:p>
        </p:txBody>
      </p:sp>
      <p:pic>
        <p:nvPicPr>
          <p:cNvPr id="6148" name="Содержимое 4" descr="1269007970_28690_b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500188"/>
            <a:ext cx="4357688" cy="5072062"/>
          </a:xfrm>
        </p:spPr>
      </p:pic>
    </p:spTree>
    <p:extLst>
      <p:ext uri="{BB962C8B-B14F-4D97-AF65-F5344CB8AC3E}">
        <p14:creationId xmlns:p14="http://schemas.microsoft.com/office/powerpoint/2010/main" val="4183324341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064896" cy="71095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Роль растворов</a:t>
            </a:r>
            <a:endParaRPr lang="ru-RU" dirty="0"/>
          </a:p>
        </p:txBody>
      </p:sp>
      <p:sp>
        <p:nvSpPr>
          <p:cNvPr id="7171" name="Содержимое 2"/>
          <p:cNvSpPr>
            <a:spLocks noGrp="1"/>
          </p:cNvSpPr>
          <p:nvPr>
            <p:ph sz="half" idx="1"/>
          </p:nvPr>
        </p:nvSpPr>
        <p:spPr>
          <a:xfrm>
            <a:off x="-252536" y="980728"/>
            <a:ext cx="5976664" cy="5877272"/>
          </a:xfrm>
        </p:spPr>
        <p:txBody>
          <a:bodyPr/>
          <a:lstStyle/>
          <a:p>
            <a:pPr eaLnBrk="1" hangingPunct="1"/>
            <a:r>
              <a:rPr lang="ru-RU" altLang="ru-RU" sz="2000" dirty="0" smtClean="0"/>
              <a:t>«Именно в этом растворе впервые развились живые организмы, и из этого раствора они получили ионы молекулы, необходимые  для роста и жизни…С течением времени живые организмы развивались и изменялись, что позволило им покинуть родную среду и перейти на сушу и затем подняться в воздух. Они приобрели эту способность, сохранив в своих организмах водный раствор в виде жидкостей, содержащих необходимый запас ионов и молекул»- вот так оценивает роль растворов в возникновении и развитии жизни на Земле известный американский химик, лауреат Нобелевской премии </a:t>
            </a:r>
            <a:r>
              <a:rPr lang="ru-RU" altLang="ru-RU" sz="2000" dirty="0" err="1" smtClean="0"/>
              <a:t>Лайнус</a:t>
            </a:r>
            <a:r>
              <a:rPr lang="ru-RU" altLang="ru-RU" sz="2000" dirty="0" smtClean="0"/>
              <a:t> </a:t>
            </a:r>
            <a:r>
              <a:rPr lang="ru-RU" altLang="ru-RU" sz="2000" dirty="0" err="1" smtClean="0"/>
              <a:t>Полинг</a:t>
            </a:r>
            <a:r>
              <a:rPr lang="ru-RU" altLang="ru-RU" sz="2000" dirty="0" smtClean="0"/>
              <a:t>. Внутри  нас, в каждой нашей клеточке- воспоминание о первичном океане, в котором зародилась жизнь,- водном  растворе, обеспечивающем саму жизнь.</a:t>
            </a:r>
          </a:p>
        </p:txBody>
      </p:sp>
      <p:pic>
        <p:nvPicPr>
          <p:cNvPr id="7172" name="Содержимое 4" descr="probirki_20090611_01_580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4127" y="1196752"/>
            <a:ext cx="3062685" cy="4824536"/>
          </a:xfrm>
        </p:spPr>
      </p:pic>
    </p:spTree>
    <p:extLst>
      <p:ext uri="{BB962C8B-B14F-4D97-AF65-F5344CB8AC3E}">
        <p14:creationId xmlns:p14="http://schemas.microsoft.com/office/powerpoint/2010/main" val="4227962823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Значение растворов.</a:t>
            </a:r>
            <a:endParaRPr lang="ru-RU" dirty="0"/>
          </a:p>
        </p:txBody>
      </p:sp>
      <p:sp>
        <p:nvSpPr>
          <p:cNvPr id="8195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В каждом организме бесконечно течет по сосудам-артериям, венам и капиллярам- волшебный раствор, составляющий основу крови, массовая доля солей в нем такая же, как в первичном океане -  0,9%.</a:t>
            </a:r>
          </a:p>
        </p:txBody>
      </p:sp>
      <p:pic>
        <p:nvPicPr>
          <p:cNvPr id="8196" name="Содержимое 4" descr="0185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9125" y="1785938"/>
            <a:ext cx="4500563" cy="3643312"/>
          </a:xfrm>
        </p:spPr>
      </p:pic>
    </p:spTree>
    <p:extLst>
      <p:ext uri="{BB962C8B-B14F-4D97-AF65-F5344CB8AC3E}">
        <p14:creationId xmlns:p14="http://schemas.microsoft.com/office/powerpoint/2010/main" val="1303030786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Бессмертие воды.</a:t>
            </a:r>
            <a:endParaRPr lang="ru-RU" dirty="0"/>
          </a:p>
        </p:txBody>
      </p:sp>
      <p:sp>
        <p:nvSpPr>
          <p:cNvPr id="9219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У воды много удивительных свойств, которые делают ее непохожей на все другие вещества. Но среди них есть одно самое необычное - это ее бессмертие.</a:t>
            </a:r>
          </a:p>
        </p:txBody>
      </p:sp>
      <p:pic>
        <p:nvPicPr>
          <p:cNvPr id="9220" name="Содержимое 4" descr="3275219_6.jpe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984" y="1916832"/>
            <a:ext cx="4572000" cy="3643312"/>
          </a:xfrm>
        </p:spPr>
      </p:pic>
    </p:spTree>
    <p:extLst>
      <p:ext uri="{BB962C8B-B14F-4D97-AF65-F5344CB8AC3E}">
        <p14:creationId xmlns:p14="http://schemas.microsoft.com/office/powerpoint/2010/main" val="3158008348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Потребление воды.</a:t>
            </a:r>
            <a:endParaRPr lang="ru-RU" dirty="0"/>
          </a:p>
        </p:txBody>
      </p:sp>
      <p:sp>
        <p:nvSpPr>
          <p:cNvPr id="10243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1920084"/>
            <a:ext cx="4608512" cy="4821284"/>
          </a:xfrm>
        </p:spPr>
        <p:txBody>
          <a:bodyPr/>
          <a:lstStyle/>
          <a:p>
            <a:pPr eaLnBrk="1" hangingPunct="1"/>
            <a:r>
              <a:rPr lang="ru-RU" altLang="ru-RU" sz="2800" dirty="0" smtClean="0"/>
              <a:t>Примерно 1 млрд. воды человечество потребляет только за 1 сутки. Но от этого общее количество воды на планете не уменьшается. Сколько ее было миллионы лет назад, столько же ее и в наше время.</a:t>
            </a:r>
          </a:p>
        </p:txBody>
      </p:sp>
      <p:pic>
        <p:nvPicPr>
          <p:cNvPr id="10244" name="Содержимое 4" descr="voda1111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0032" y="1916832"/>
            <a:ext cx="4071938" cy="4071937"/>
          </a:xfrm>
        </p:spPr>
      </p:pic>
    </p:spTree>
    <p:extLst>
      <p:ext uri="{BB962C8B-B14F-4D97-AF65-F5344CB8AC3E}">
        <p14:creationId xmlns:p14="http://schemas.microsoft.com/office/powerpoint/2010/main" val="2966968782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79435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Вода-это жизнь.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052736"/>
            <a:ext cx="5508104" cy="5688632"/>
          </a:xfrm>
        </p:spPr>
        <p:txBody>
          <a:bodyPr>
            <a:noAutofit/>
          </a:bodyPr>
          <a:lstStyle/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2400" dirty="0" smtClean="0"/>
              <a:t>Живые организмы нашей планеты приспособились ко всяким условиям: к полному мраку и огромному давлению на дне океанов; к 70градусной-жаре в пустынях и к 70градусной-холоду в Сибири и Антарктиде. Но ни одно живое существо не может обходиться без воды. Все растения и животные содержат в себе воду, да и наша собственное тело на 3/4состоит из воды. Без нее не может быть ни ярких цветов, ни зелени деревьев, ни пения птиц, ни золотых полей пшеницы. </a:t>
            </a:r>
            <a:endParaRPr lang="ru-RU" sz="2400" dirty="0"/>
          </a:p>
        </p:txBody>
      </p:sp>
      <p:pic>
        <p:nvPicPr>
          <p:cNvPr id="11268" name="Содержимое 4" descr="45b0d2b49989c6d83b89a083246a7afe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4088" y="1052736"/>
            <a:ext cx="3779912" cy="5472608"/>
          </a:xfrm>
        </p:spPr>
      </p:pic>
    </p:spTree>
    <p:extLst>
      <p:ext uri="{BB962C8B-B14F-4D97-AF65-F5344CB8AC3E}">
        <p14:creationId xmlns:p14="http://schemas.microsoft.com/office/powerpoint/2010/main" val="1377475976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apelka_vodi_1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>
          <a:xfrm>
            <a:off x="155575" y="7937"/>
            <a:ext cx="8229600" cy="908050"/>
          </a:xfrm>
          <a:effectLst>
            <a:outerShdw dist="35921" dir="2700000" algn="ctr" rotWithShape="0">
              <a:srgbClr val="33CCFF"/>
            </a:outerShdw>
          </a:effectLst>
        </p:spPr>
        <p:txBody>
          <a:bodyPr/>
          <a:lstStyle/>
          <a:p>
            <a:pPr eaLnBrk="1" hangingPunct="1"/>
            <a:r>
              <a:rPr lang="ru-RU" altLang="ru-RU" sz="4000" dirty="0" smtClean="0">
                <a:latin typeface="BistroC" pitchFamily="50" charset="0"/>
              </a:rPr>
              <a:t>Роль воды в организме человека</a:t>
            </a:r>
          </a:p>
        </p:txBody>
      </p:sp>
      <p:sp>
        <p:nvSpPr>
          <p:cNvPr id="4100" name="AutoShape 4"/>
          <p:cNvSpPr>
            <a:spLocks noChangeArrowheads="1"/>
          </p:cNvSpPr>
          <p:nvPr/>
        </p:nvSpPr>
        <p:spPr bwMode="auto">
          <a:xfrm>
            <a:off x="304800" y="908050"/>
            <a:ext cx="5491163" cy="5545138"/>
          </a:xfrm>
          <a:prstGeom prst="roundRect">
            <a:avLst>
              <a:gd name="adj" fmla="val 9694"/>
            </a:avLst>
          </a:prstGeom>
          <a:gradFill rotWithShape="1">
            <a:gsLst>
              <a:gs pos="0">
                <a:schemeClr val="bg1">
                  <a:alpha val="35001"/>
                </a:schemeClr>
              </a:gs>
              <a:gs pos="100000">
                <a:schemeClr val="bg1">
                  <a:gamma/>
                  <a:shade val="89804"/>
                  <a:invGamma/>
                  <a:alpha val="35001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23850" y="1124744"/>
            <a:ext cx="5483225" cy="5617368"/>
          </a:xfr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outerShdw dist="35921" dir="2700000" algn="ctr" rotWithShape="0">
              <a:srgbClr val="CCFFFF"/>
            </a:outerShdw>
          </a:effectLst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2000" dirty="0" smtClean="0">
                <a:latin typeface="Comic Sans MS" pitchFamily="66" charset="0"/>
              </a:rPr>
              <a:t>Вода имеет огромное значение для нормального функционирования организма человека. Все физиологические жидкости: кровь, лимфа, слюна, желудочный сок, сок поджелудочной железы, желчь, межклеточная и внутриклеточная жидкость и все остальные представляют из себя водные растворы. Все биохимические и обменные процессы, весь метаболизм человеческого организма происходит в водной среде. Установлено, что у новорожденного ребенка вода составляет до 90% массы тела, у взрослого - 70-80%. А критической считается цифра в 55% - именно столько воды содержится в организме человека, умирающего от старости. Не случайно про стариков часто говорят: высох, усох... Оказывается, это вовсе не метафора...</a:t>
            </a:r>
            <a:r>
              <a:rPr lang="ru-RU" altLang="ru-RU" sz="2000" dirty="0" smtClean="0"/>
              <a:t> </a:t>
            </a:r>
          </a:p>
        </p:txBody>
      </p:sp>
      <p:sp>
        <p:nvSpPr>
          <p:cNvPr id="2" name="AutoShape 2" descr="https://irs2.4sqi.net/img/general/600x600/2608489_GluqKiXJZ3moXtkN6zTqjvkvQG8lDJevV8wrZhBxOXw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irs2.4sqi.net/img/general/600x600/2608489_GluqKiXJZ3moXtkN6zTqjvkvQG8lDJevV8wrZhBxOXw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irs2.4sqi.net/img/general/600x600/2608489_GluqKiXJZ3moXtkN6zTqjvkvQG8lDJevV8wrZhBxOXw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11" name="Picture 7" descr="C:\Users\stedoy\Desktop\ВОДА презентация\2608489_GluqKiXJZ3moXtkN6zTqjvkvQG8lDJevV8wrZhBxOX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9" y="1124744"/>
            <a:ext cx="3384376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98462"/>
      </p:ext>
    </p:extLst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apelka_vodi_1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304800" y="115888"/>
            <a:ext cx="8610600" cy="6553200"/>
          </a:xfrm>
          <a:prstGeom prst="roundRect">
            <a:avLst>
              <a:gd name="adj" fmla="val 9694"/>
            </a:avLst>
          </a:prstGeom>
          <a:gradFill rotWithShape="1">
            <a:gsLst>
              <a:gs pos="0">
                <a:schemeClr val="bg1">
                  <a:alpha val="35001"/>
                </a:schemeClr>
              </a:gs>
              <a:gs pos="100000">
                <a:schemeClr val="bg1">
                  <a:gamma/>
                  <a:shade val="89804"/>
                  <a:invGamma/>
                  <a:alpha val="35001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0" y="260350"/>
            <a:ext cx="8964613" cy="3240088"/>
          </a:xfrm>
          <a:effectLst>
            <a:outerShdw dist="17961" dir="2700000" algn="ctr" rotWithShape="0">
              <a:srgbClr val="CCFFFF"/>
            </a:outerShdw>
          </a:effectLst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2800" dirty="0" smtClean="0">
                <a:latin typeface="Comic Sans MS" pitchFamily="66" charset="0"/>
              </a:rPr>
              <a:t>Не надо забывать, что вода содержится в значительных количествах почти во всех продуктах, которые мы употребляем в пищу. Так, в большинстве овощей, фруктов и ягод содержится 75-90% воды, в мясе, яйцах, картофеле до 75%, в молоке, сливках, кефире, питьевых йогуртах - 80-88%, в хлебе различных сортов - 35-45%, конечно не в засохшем:). </a:t>
            </a:r>
          </a:p>
          <a:p>
            <a:pPr eaLnBrk="1" hangingPunct="1">
              <a:lnSpc>
                <a:spcPct val="80000"/>
              </a:lnSpc>
            </a:pPr>
            <a:endParaRPr lang="ru-RU" altLang="ru-RU" sz="2800" dirty="0" smtClean="0"/>
          </a:p>
        </p:txBody>
      </p:sp>
      <p:pic>
        <p:nvPicPr>
          <p:cNvPr id="7174" name="Picture 6" descr="ABC2dfa3c_jidl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3162300"/>
            <a:ext cx="36004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7460226"/>
      </p:ext>
    </p:extLst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Вода, питьевой режим, вода в организме человека баланс воды в организме, вода и здоровье, чистая питьевая вода, минеральная вода, вода и полезные минералы, микроэлементы, макроэлементы, водный баланс, водно-солевой баланс, водно-солевой обмен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3725863"/>
            <a:ext cx="7921625" cy="3132137"/>
          </a:xfrm>
          <a:noFill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1196975"/>
            <a:ext cx="8208964" cy="1377951"/>
            <a:chOff x="0" y="754"/>
            <a:chExt cx="5171" cy="868"/>
          </a:xfrm>
        </p:grpSpPr>
        <p:sp>
          <p:nvSpPr>
            <p:cNvPr id="12293" name="Text Box 4"/>
            <p:cNvSpPr txBox="1">
              <a:spLocks noChangeArrowheads="1"/>
            </p:cNvSpPr>
            <p:nvPr/>
          </p:nvSpPr>
          <p:spPr bwMode="auto">
            <a:xfrm>
              <a:off x="0" y="754"/>
              <a:ext cx="5171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800" b="1" dirty="0"/>
                <a:t>Непосредственно в виде свободной </a:t>
              </a:r>
              <a:r>
                <a:rPr lang="ru-RU" altLang="ru-RU" sz="1800" b="1" dirty="0" smtClean="0"/>
                <a:t>жидкости (</a:t>
              </a:r>
              <a:r>
                <a:rPr lang="ru-RU" altLang="ru-RU" sz="1800" b="1" dirty="0"/>
                <a:t>разных напитков или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800" b="1" dirty="0"/>
                <a:t>жидкой пищи) взрослый человек в среднем потребляет в сутки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800" b="1" dirty="0"/>
                <a:t>около 1,2 л воды (48% суточной нормы)</a:t>
              </a:r>
              <a:r>
                <a:rPr lang="ru-RU" altLang="ru-RU" sz="1800" dirty="0"/>
                <a:t>. </a:t>
              </a:r>
            </a:p>
          </p:txBody>
        </p:sp>
        <p:sp>
          <p:nvSpPr>
            <p:cNvPr id="12294" name="Text Box 5"/>
            <p:cNvSpPr txBox="1">
              <a:spLocks noChangeArrowheads="1"/>
            </p:cNvSpPr>
            <p:nvPr/>
          </p:nvSpPr>
          <p:spPr bwMode="auto">
            <a:xfrm>
              <a:off x="0" y="1389"/>
              <a:ext cx="11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802625530"/>
      </p:ext>
    </p:extLst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71438" y="188913"/>
            <a:ext cx="9072562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В основном вода выводится из организма через почки,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в среднем 1,2 л в сутки - или 48% общего объема,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 а также посредством потоотделения (0,85 л.- 34%).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Часть воды удаляется из организма при дыхании (0,32л в сутки - около 13%)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и через кишечник (0,13 л - 5%).</a:t>
            </a:r>
          </a:p>
        </p:txBody>
      </p:sp>
      <p:pic>
        <p:nvPicPr>
          <p:cNvPr id="79875" name="Picture 3" descr="Вода, питьевой режим, вода в организме человека баланс воды в организме, вода и здоровье, чистая питьевая вода, минеральная вода, вода и полезные минералы, микроэлементы, макроэлементы, водный баланс, водно-солевой баланс, водно-солевой обмен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475"/>
            <a:ext cx="7667625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7188043"/>
      </p:ext>
    </p:extLst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98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98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332656"/>
            <a:ext cx="7114724" cy="953204"/>
          </a:xfrm>
          <a:noFill/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</a:rPr>
              <a:t>Ревёт водопадом и молчит айсбергом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 descr="7928958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9925" y="1384300"/>
            <a:ext cx="4048125" cy="508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1223901378_pictur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9475" y="1993900"/>
            <a:ext cx="5280025" cy="391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apelka_vodi_1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AutoShape 3"/>
          <p:cNvSpPr>
            <a:spLocks noChangeArrowheads="1"/>
          </p:cNvSpPr>
          <p:nvPr/>
        </p:nvSpPr>
        <p:spPr bwMode="auto">
          <a:xfrm>
            <a:off x="304800" y="188913"/>
            <a:ext cx="8610600" cy="6264275"/>
          </a:xfrm>
          <a:prstGeom prst="roundRect">
            <a:avLst>
              <a:gd name="adj" fmla="val 9694"/>
            </a:avLst>
          </a:prstGeom>
          <a:gradFill rotWithShape="1">
            <a:gsLst>
              <a:gs pos="0">
                <a:schemeClr val="bg1">
                  <a:alpha val="35001"/>
                </a:schemeClr>
              </a:gs>
              <a:gs pos="100000">
                <a:schemeClr val="bg1">
                  <a:gamma/>
                  <a:shade val="89804"/>
                  <a:invGamma/>
                  <a:alpha val="35001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260350"/>
            <a:ext cx="6173787" cy="6445250"/>
          </a:xfrm>
          <a:solidFill>
            <a:schemeClr val="accent1">
              <a:lumMod val="40000"/>
              <a:lumOff val="60000"/>
            </a:schemeClr>
          </a:solidFill>
          <a:effectLst>
            <a:outerShdw dist="17961" dir="2700000" algn="ctr" rotWithShape="0">
              <a:srgbClr val="CCFFFF"/>
            </a:outerShdw>
          </a:effectLst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2000" dirty="0" smtClean="0">
                <a:latin typeface="Comic Sans MS" pitchFamily="66" charset="0"/>
              </a:rPr>
              <a:t>В нашем организме имеется прекрасный индикатор нехватки воды - чувство жажды. надо различать жажду истинную и ложную. Истинная жажда вызывается действительной нехваткой воды в организме, а ложная - пересыханием слизистых оболочек дыхательных путей. Для утоления ложной жажды достаточно просто прополоскать рот или медленно выпить несколько небольших глотков воды.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dirty="0" smtClean="0">
                <a:latin typeface="Comic Sans MS" pitchFamily="66" charset="0"/>
              </a:rPr>
              <a:t>Нехватка воды в организме, вызывающая истинную жажду, может возникнуть либо из-за недостаточного поступления жидкости, так называемого водного голодания, либо в результате значительной потери воды (при сильной рвоте, избыточном потоотделении, при ожогах и др.).                                            В первом случае жажду рекомендуется утолять простой водой, во втором - подсоленной или минеральной. А вот газированную воду лучше не пить: содержащийся в ней углекислый газ может усиливать жажду, да к тому же не самым благоприятным образом сказывается на работе пищеварительной системы.</a:t>
            </a:r>
          </a:p>
        </p:txBody>
      </p:sp>
      <p:pic>
        <p:nvPicPr>
          <p:cNvPr id="26631" name="Picture 7" descr="Рисунок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56175" y="1046753"/>
            <a:ext cx="2987824" cy="4640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9590084"/>
      </p:ext>
    </p:extLst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kapelka_vodi_1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>
          <a:xfrm>
            <a:off x="250825" y="1"/>
            <a:ext cx="8713788" cy="764704"/>
          </a:xfrm>
          <a:effectLst>
            <a:outerShdw dist="35921" dir="2700000" algn="ctr" rotWithShape="0">
              <a:srgbClr val="33CCFF"/>
            </a:outerShdw>
          </a:effectLst>
        </p:spPr>
        <p:txBody>
          <a:bodyPr/>
          <a:lstStyle/>
          <a:p>
            <a:pPr eaLnBrk="1" hangingPunct="1"/>
            <a:r>
              <a:rPr lang="ru-RU" altLang="ru-RU" sz="4000" dirty="0" smtClean="0">
                <a:latin typeface="BistroC" pitchFamily="50" charset="0"/>
              </a:rPr>
              <a:t>Что происходит при избытке воды?</a:t>
            </a:r>
          </a:p>
        </p:txBody>
      </p:sp>
      <p:sp>
        <p:nvSpPr>
          <p:cNvPr id="8196" name="AutoShape 4"/>
          <p:cNvSpPr>
            <a:spLocks noChangeArrowheads="1"/>
          </p:cNvSpPr>
          <p:nvPr/>
        </p:nvSpPr>
        <p:spPr bwMode="auto">
          <a:xfrm>
            <a:off x="304800" y="908050"/>
            <a:ext cx="8610600" cy="5761038"/>
          </a:xfrm>
          <a:prstGeom prst="roundRect">
            <a:avLst>
              <a:gd name="adj" fmla="val 9694"/>
            </a:avLst>
          </a:prstGeom>
          <a:gradFill rotWithShape="1">
            <a:gsLst>
              <a:gs pos="0">
                <a:schemeClr val="bg1">
                  <a:alpha val="35001"/>
                </a:schemeClr>
              </a:gs>
              <a:gs pos="100000">
                <a:schemeClr val="bg1">
                  <a:gamma/>
                  <a:shade val="89804"/>
                  <a:invGamma/>
                  <a:alpha val="35001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0" y="765175"/>
            <a:ext cx="8856663" cy="3600450"/>
          </a:xfrm>
          <a:solidFill>
            <a:schemeClr val="accent1">
              <a:lumMod val="40000"/>
              <a:lumOff val="60000"/>
            </a:schemeClr>
          </a:solidFill>
          <a:effectLst>
            <a:outerShdw dist="17961" dir="2700000" algn="ctr" rotWithShape="0">
              <a:srgbClr val="CCFFFF"/>
            </a:outerShdw>
          </a:effectLst>
        </p:spPr>
        <p:txBody>
          <a:bodyPr/>
          <a:lstStyle/>
          <a:p>
            <a:pPr eaLnBrk="1" hangingPunct="1"/>
            <a:r>
              <a:rPr lang="ru-RU" altLang="ru-RU" sz="1600" dirty="0" smtClean="0">
                <a:latin typeface="Comic Sans MS" pitchFamily="66" charset="0"/>
              </a:rPr>
              <a:t>28-летняя жительница Калифорнии Дженнифер </a:t>
            </a:r>
            <a:r>
              <a:rPr lang="ru-RU" altLang="ru-RU" sz="1600" dirty="0" err="1" smtClean="0">
                <a:latin typeface="Comic Sans MS" pitchFamily="66" charset="0"/>
              </a:rPr>
              <a:t>Стрэндж</a:t>
            </a:r>
            <a:r>
              <a:rPr lang="ru-RU" altLang="ru-RU" sz="1600" dirty="0" smtClean="0">
                <a:latin typeface="Comic Sans MS" pitchFamily="66" charset="0"/>
              </a:rPr>
              <a:t>, счастливая мать троих детей, победила в конкурсе по скоростному потреблению воды, проводимом местной радиостанцией. С главным призом - игровой приставкой - она отправилась домой. Увы, опробовать «игрушку» победительница не успела - через час Дженнифер почувствовала сильнейшую головную боль и мучительные спазмы в животе. На следующий день она была найдена в своём доме мёртвой. Так же скоропостижно скончались двое морских пехотинцев американской армии. Новобранцы после изнурительной тренировки выпили по нескольку литров жидкости. В обоих случаях причиной смерти стала водная интоксикация, или питьевая болезнь. Так врачи называют отравление чистой водой.</a:t>
            </a:r>
            <a:br>
              <a:rPr lang="ru-RU" altLang="ru-RU" sz="1600" dirty="0" smtClean="0">
                <a:latin typeface="Comic Sans MS" pitchFamily="66" charset="0"/>
              </a:rPr>
            </a:br>
            <a:r>
              <a:rPr lang="ru-RU" altLang="ru-RU" sz="1600" dirty="0" smtClean="0">
                <a:latin typeface="Comic Sans MS" pitchFamily="66" charset="0"/>
              </a:rPr>
              <a:t>Питьевая болезнь возникает исключительно при избыточном потреблении жидкости, В этом случае вода не успевает пройти через почки и начинает поступать в другие органы, которые из-за резкого</a:t>
            </a:r>
          </a:p>
        </p:txBody>
      </p:sp>
      <p:pic>
        <p:nvPicPr>
          <p:cNvPr id="8198" name="Picture 6" descr="1235507114-1213958324_1000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291" y="4365104"/>
            <a:ext cx="2697450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-49703" y="4005064"/>
            <a:ext cx="6709936" cy="280076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dist="17961" dir="2700000" algn="ctr" rotWithShape="0">
              <a:srgbClr val="CCFFFF"/>
            </a:outerShdw>
          </a:effec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ru-RU" altLang="ru-RU" sz="1600" dirty="0" smtClean="0">
                <a:latin typeface="Comic Sans MS" pitchFamily="66" charset="0"/>
              </a:rPr>
              <a:t>     </a:t>
            </a:r>
            <a:r>
              <a:rPr lang="ru-RU" altLang="ru-RU" sz="1600" dirty="0">
                <a:latin typeface="Comic Sans MS" pitchFamily="66" charset="0"/>
              </a:rPr>
              <a:t>притока жидкости набухают. Тяжелее всего приходится головному мозгу - он заключён в костную коробку, а потому набухание его клеток влечёт за собой судороги, остановку дыхания и в конечном результате - смерть. Замечено, что симптомы питьевой болезни часто наблюдаются у спортсменов, завсегдатаев дискотек и ночных клубов, а также женщин, сидящих на диетах, которые «заливают» водой чувство голода. В группе риска также наркоманы. Наркотики увеличивают жажду, и человек незаметно для себя может выпить «критическую дозу» - больше двух литров жидкости за час.</a:t>
            </a:r>
          </a:p>
        </p:txBody>
      </p:sp>
    </p:spTree>
    <p:extLst>
      <p:ext uri="{BB962C8B-B14F-4D97-AF65-F5344CB8AC3E}">
        <p14:creationId xmlns:p14="http://schemas.microsoft.com/office/powerpoint/2010/main" val="1481530547"/>
      </p:ext>
    </p:extLst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19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  <p:bldP spid="8197" grpId="0" build="p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kapelka_vodi_1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effectLst>
            <a:outerShdw dist="35921" dir="2700000" algn="ctr" rotWithShape="0">
              <a:srgbClr val="33CCFF"/>
            </a:outerShdw>
          </a:effectLst>
        </p:spPr>
        <p:txBody>
          <a:bodyPr/>
          <a:lstStyle/>
          <a:p>
            <a:pPr eaLnBrk="1" hangingPunct="1"/>
            <a:r>
              <a:rPr lang="ru-RU" altLang="ru-RU" sz="4000" dirty="0" smtClean="0">
                <a:latin typeface="BistroC" pitchFamily="50" charset="0"/>
              </a:rPr>
              <a:t>Что происходит при недостатке воды?</a:t>
            </a:r>
          </a:p>
        </p:txBody>
      </p:sp>
      <p:sp>
        <p:nvSpPr>
          <p:cNvPr id="9220" name="AutoShape 4"/>
          <p:cNvSpPr>
            <a:spLocks noChangeArrowheads="1"/>
          </p:cNvSpPr>
          <p:nvPr/>
        </p:nvSpPr>
        <p:spPr bwMode="auto">
          <a:xfrm>
            <a:off x="304800" y="1484313"/>
            <a:ext cx="8610600" cy="4968875"/>
          </a:xfrm>
          <a:prstGeom prst="roundRect">
            <a:avLst>
              <a:gd name="adj" fmla="val 9694"/>
            </a:avLst>
          </a:prstGeom>
          <a:gradFill rotWithShape="1">
            <a:gsLst>
              <a:gs pos="0">
                <a:schemeClr val="bg1">
                  <a:alpha val="35001"/>
                </a:schemeClr>
              </a:gs>
              <a:gs pos="100000">
                <a:schemeClr val="bg1">
                  <a:gamma/>
                  <a:shade val="89804"/>
                  <a:invGamma/>
                  <a:alpha val="35001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body" idx="1"/>
          </p:nvPr>
        </p:nvSpPr>
        <p:spPr>
          <a:solidFill>
            <a:schemeClr val="accent1">
              <a:lumMod val="40000"/>
              <a:lumOff val="60000"/>
            </a:schemeClr>
          </a:solidFill>
          <a:effectLst>
            <a:outerShdw dist="17961" dir="2700000" algn="ctr" rotWithShape="0">
              <a:srgbClr val="CCFFFF"/>
            </a:outerShdw>
          </a:effectLst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2400" dirty="0" smtClean="0">
                <a:latin typeface="Comic Sans MS" pitchFamily="66" charset="0"/>
              </a:rPr>
              <a:t>При отрицательном балансе, т.е. недостаточном поступлении в организм воды падает вес тела, увеличивается вязкость крови - при этом нарушается снабжение тканей кислородом и энергией и, как следствие, повышается температура тела, учащаются пульс и дыхание, возникает чувство жажды и тошнота, падает работоспособность.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dirty="0" smtClean="0">
                <a:latin typeface="Comic Sans MS" pitchFamily="66" charset="0"/>
              </a:rPr>
              <a:t>Если человек теряет 2% воды от массы своего тела, то у него возникает сильная жажда. Если проценты потерянной воды увеличатся до 10, то у человека начнутся галлюцинации. При потере в 12% человек не сможет восстановиться без помощи врача. При потере в 20% человек умирает.</a:t>
            </a:r>
          </a:p>
        </p:txBody>
      </p:sp>
    </p:spTree>
    <p:extLst>
      <p:ext uri="{BB962C8B-B14F-4D97-AF65-F5344CB8AC3E}">
        <p14:creationId xmlns:p14="http://schemas.microsoft.com/office/powerpoint/2010/main" val="2415850596"/>
      </p:ext>
    </p:extLst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kapelka_vodi_1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>
          <a:xfrm>
            <a:off x="107504" y="116632"/>
            <a:ext cx="9144000" cy="1143000"/>
          </a:xfrm>
          <a:effectLst>
            <a:outerShdw dist="35921" dir="2700000" algn="ctr" rotWithShape="0">
              <a:srgbClr val="33CCFF"/>
            </a:outerShdw>
          </a:effectLst>
        </p:spPr>
        <p:txBody>
          <a:bodyPr/>
          <a:lstStyle/>
          <a:p>
            <a:pPr eaLnBrk="1" hangingPunct="1"/>
            <a:r>
              <a:rPr lang="ru-RU" altLang="ru-RU" dirty="0" smtClean="0">
                <a:latin typeface="BistroC" pitchFamily="50" charset="0"/>
              </a:rPr>
              <a:t>Сколько жидкости нужно пить?</a:t>
            </a:r>
          </a:p>
        </p:txBody>
      </p:sp>
      <p:sp>
        <p:nvSpPr>
          <p:cNvPr id="10244" name="AutoShape 4"/>
          <p:cNvSpPr>
            <a:spLocks noChangeArrowheads="1"/>
          </p:cNvSpPr>
          <p:nvPr/>
        </p:nvSpPr>
        <p:spPr bwMode="auto">
          <a:xfrm>
            <a:off x="323850" y="981075"/>
            <a:ext cx="8610600" cy="4968875"/>
          </a:xfrm>
          <a:prstGeom prst="roundRect">
            <a:avLst>
              <a:gd name="adj" fmla="val 9694"/>
            </a:avLst>
          </a:prstGeom>
          <a:gradFill rotWithShape="1">
            <a:gsLst>
              <a:gs pos="0">
                <a:schemeClr val="bg1">
                  <a:alpha val="35001"/>
                </a:schemeClr>
              </a:gs>
              <a:gs pos="100000">
                <a:schemeClr val="bg1">
                  <a:gamma/>
                  <a:shade val="89804"/>
                  <a:invGamma/>
                  <a:alpha val="35001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7150" y="1314450"/>
            <a:ext cx="8229600" cy="5543550"/>
          </a:xfrm>
          <a:solidFill>
            <a:schemeClr val="accent1">
              <a:lumMod val="40000"/>
              <a:lumOff val="60000"/>
            </a:schemeClr>
          </a:solidFill>
          <a:effectLst>
            <a:outerShdw dist="17961" dir="2700000" algn="ctr" rotWithShape="0">
              <a:srgbClr val="CCFFFF"/>
            </a:outerShdw>
          </a:effectLst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1800" dirty="0" smtClean="0">
                <a:latin typeface="Comic Sans MS" pitchFamily="66" charset="0"/>
              </a:rPr>
              <a:t>- Проводились исследования, в ходе которых выяснилось, что на каждую тысячу потребляемых килокалорий нужно выпивать около 1 литра воды.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dirty="0" smtClean="0">
                <a:latin typeface="Comic Sans MS" pitchFamily="66" charset="0"/>
              </a:rPr>
              <a:t>Как правило, ежедневный рацион современного человека «тянет» на 2000 ккал. Но почти литр воды человек получает с пищей - супом, фруктами и овощами. Дополнительно заливать в себя 2 литра - значит создавать экстремальные условия для работы организма.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dirty="0" smtClean="0">
                <a:latin typeface="Comic Sans MS" pitchFamily="66" charset="0"/>
              </a:rPr>
              <a:t>- Пить больше 1,5 литра в день нужно только в жаркую погоду или при значительных физических нагрузках, А людям, страдающим повышенным артериальным давлением, заболеваниями сердца, почек, количество потребляемой жидкости вообще следует ограничить.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dirty="0" smtClean="0">
                <a:latin typeface="Comic Sans MS" pitchFamily="66" charset="0"/>
              </a:rPr>
              <a:t>Организм нуждается в усиленном потреблении жидкости:</a:t>
            </a:r>
            <a:br>
              <a:rPr lang="ru-RU" altLang="ru-RU" sz="1800" dirty="0" smtClean="0">
                <a:latin typeface="Comic Sans MS" pitchFamily="66" charset="0"/>
              </a:rPr>
            </a:br>
            <a:r>
              <a:rPr lang="ru-RU" altLang="ru-RU" sz="1800" dirty="0" smtClean="0">
                <a:latin typeface="Comic Sans MS" pitchFamily="66" charset="0"/>
              </a:rPr>
              <a:t/>
            </a:r>
            <a:br>
              <a:rPr lang="ru-RU" altLang="ru-RU" sz="1800" dirty="0" smtClean="0">
                <a:latin typeface="Comic Sans MS" pitchFamily="66" charset="0"/>
              </a:rPr>
            </a:br>
            <a:r>
              <a:rPr lang="ru-RU" altLang="ru-RU" sz="1800" dirty="0" smtClean="0">
                <a:latin typeface="Comic Sans MS" pitchFamily="66" charset="0"/>
              </a:rPr>
              <a:t>при отравлениях</a:t>
            </a:r>
            <a:br>
              <a:rPr lang="ru-RU" altLang="ru-RU" sz="1800" dirty="0" smtClean="0">
                <a:latin typeface="Comic Sans MS" pitchFamily="66" charset="0"/>
              </a:rPr>
            </a:br>
            <a:r>
              <a:rPr lang="ru-RU" altLang="ru-RU" sz="1800" dirty="0" smtClean="0">
                <a:latin typeface="Comic Sans MS" pitchFamily="66" charset="0"/>
              </a:rPr>
              <a:t>во время авиаперелетов</a:t>
            </a:r>
            <a:br>
              <a:rPr lang="ru-RU" altLang="ru-RU" sz="1800" dirty="0" smtClean="0">
                <a:latin typeface="Comic Sans MS" pitchFamily="66" charset="0"/>
              </a:rPr>
            </a:br>
            <a:r>
              <a:rPr lang="ru-RU" altLang="ru-RU" sz="1800" dirty="0" smtClean="0">
                <a:latin typeface="Comic Sans MS" pitchFamily="66" charset="0"/>
              </a:rPr>
              <a:t>в жаркую погоду</a:t>
            </a:r>
            <a:br>
              <a:rPr lang="ru-RU" altLang="ru-RU" sz="1800" dirty="0" smtClean="0">
                <a:latin typeface="Comic Sans MS" pitchFamily="66" charset="0"/>
              </a:rPr>
            </a:br>
            <a:r>
              <a:rPr lang="ru-RU" altLang="ru-RU" sz="1800" dirty="0" smtClean="0">
                <a:latin typeface="Comic Sans MS" pitchFamily="66" charset="0"/>
              </a:rPr>
              <a:t>при мочекаменной болезни</a:t>
            </a:r>
            <a:br>
              <a:rPr lang="ru-RU" altLang="ru-RU" sz="1800" dirty="0" smtClean="0">
                <a:latin typeface="Comic Sans MS" pitchFamily="66" charset="0"/>
              </a:rPr>
            </a:br>
            <a:r>
              <a:rPr lang="ru-RU" altLang="ru-RU" sz="1800" dirty="0" smtClean="0">
                <a:latin typeface="Comic Sans MS" pitchFamily="66" charset="0"/>
              </a:rPr>
              <a:t>при интенсивных занятиях спортом</a:t>
            </a:r>
            <a:br>
              <a:rPr lang="ru-RU" altLang="ru-RU" sz="1800" dirty="0" smtClean="0">
                <a:latin typeface="Comic Sans MS" pitchFamily="66" charset="0"/>
              </a:rPr>
            </a:br>
            <a:r>
              <a:rPr lang="ru-RU" altLang="ru-RU" sz="1800" dirty="0" smtClean="0">
                <a:latin typeface="Comic Sans MS" pitchFamily="66" charset="0"/>
              </a:rPr>
              <a:t>при инфекциях мочевыводящих путей</a:t>
            </a:r>
            <a:br>
              <a:rPr lang="ru-RU" altLang="ru-RU" sz="1800" dirty="0" smtClean="0">
                <a:latin typeface="Comic Sans MS" pitchFamily="66" charset="0"/>
              </a:rPr>
            </a:br>
            <a:r>
              <a:rPr lang="ru-RU" altLang="ru-RU" sz="1800" dirty="0" smtClean="0">
                <a:latin typeface="Comic Sans MS" pitchFamily="66" charset="0"/>
              </a:rPr>
              <a:t>при острых инфекционных заболеваниях</a:t>
            </a:r>
            <a:br>
              <a:rPr lang="ru-RU" altLang="ru-RU" sz="1800" dirty="0" smtClean="0">
                <a:latin typeface="Comic Sans MS" pitchFamily="66" charset="0"/>
              </a:rPr>
            </a:br>
            <a:r>
              <a:rPr lang="ru-RU" altLang="ru-RU" sz="1800" dirty="0" smtClean="0"/>
              <a:t/>
            </a:r>
            <a:br>
              <a:rPr lang="ru-RU" altLang="ru-RU" sz="1800" dirty="0" smtClean="0"/>
            </a:br>
            <a:endParaRPr lang="ru-RU" altLang="ru-RU" sz="1800" dirty="0" smtClean="0"/>
          </a:p>
        </p:txBody>
      </p:sp>
      <p:pic>
        <p:nvPicPr>
          <p:cNvPr id="10247" name="Picture 7" descr="7519fafc349c5be4d97571c5a1e57dd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443057"/>
            <a:ext cx="3203848" cy="2414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9901765"/>
      </p:ext>
    </p:extLst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kapelka_vodi_1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704850"/>
            <a:ext cx="8229600" cy="635918"/>
          </a:xfrm>
          <a:effectLst>
            <a:outerShdw dist="35921" dir="2700000" algn="ctr" rotWithShape="0">
              <a:srgbClr val="33CCFF"/>
            </a:outerShdw>
          </a:effectLst>
        </p:spPr>
        <p:txBody>
          <a:bodyPr/>
          <a:lstStyle/>
          <a:p>
            <a:pPr eaLnBrk="1" hangingPunct="1"/>
            <a:r>
              <a:rPr lang="ru-RU" altLang="ru-RU" dirty="0" smtClean="0">
                <a:latin typeface="BistroC" pitchFamily="50" charset="0"/>
              </a:rPr>
              <a:t>Интересные факты о воде</a:t>
            </a:r>
          </a:p>
        </p:txBody>
      </p:sp>
      <p:sp>
        <p:nvSpPr>
          <p:cNvPr id="14340" name="AutoShape 4"/>
          <p:cNvSpPr>
            <a:spLocks noChangeArrowheads="1"/>
          </p:cNvSpPr>
          <p:nvPr/>
        </p:nvSpPr>
        <p:spPr bwMode="auto">
          <a:xfrm>
            <a:off x="304800" y="1484313"/>
            <a:ext cx="8610600" cy="4968875"/>
          </a:xfrm>
          <a:prstGeom prst="roundRect">
            <a:avLst>
              <a:gd name="adj" fmla="val 9694"/>
            </a:avLst>
          </a:prstGeom>
          <a:gradFill rotWithShape="1">
            <a:gsLst>
              <a:gs pos="0">
                <a:schemeClr val="bg1">
                  <a:alpha val="35001"/>
                </a:schemeClr>
              </a:gs>
              <a:gs pos="100000">
                <a:schemeClr val="bg1">
                  <a:gamma/>
                  <a:shade val="89804"/>
                  <a:invGamma/>
                  <a:alpha val="35001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5122863" cy="4781550"/>
          </a:xfrm>
          <a:solidFill>
            <a:schemeClr val="accent1">
              <a:lumMod val="40000"/>
              <a:lumOff val="60000"/>
            </a:schemeClr>
          </a:solidFill>
          <a:effectLst>
            <a:outerShdw dist="35921" dir="2700000" algn="ctr" rotWithShape="0">
              <a:srgbClr val="CCFFFF"/>
            </a:outerShdw>
          </a:effec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2400" dirty="0" smtClean="0">
                <a:latin typeface="Comic Sans MS" pitchFamily="66" charset="0"/>
              </a:rPr>
              <a:t>Замерзая, вода расширяется на 9% по отно­шению к прежнему объему. Поэтому лед всегда легче незамерзшей воды и всплывает вверх, и потому редкий водоем промерзает до дна. Покрывающий его сверху лед — хороший теплоизолятор: ведь теплопроводность льда, как и воды, очень мала. Под такой «шубой» даже зимой в Арктике морским животным не очень холодно.</a:t>
            </a:r>
          </a:p>
        </p:txBody>
      </p:sp>
      <p:pic>
        <p:nvPicPr>
          <p:cNvPr id="14342" name="Picture 6" descr="iceber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916113"/>
            <a:ext cx="3201988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7413518"/>
      </p:ext>
    </p:extLst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34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/>
      <p:bldP spid="14341" grpId="0" build="p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kapelka_vodi_1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AutoShape 4"/>
          <p:cNvSpPr>
            <a:spLocks noChangeArrowheads="1"/>
          </p:cNvSpPr>
          <p:nvPr/>
        </p:nvSpPr>
        <p:spPr bwMode="auto">
          <a:xfrm>
            <a:off x="304800" y="404813"/>
            <a:ext cx="8610600" cy="6048375"/>
          </a:xfrm>
          <a:prstGeom prst="roundRect">
            <a:avLst>
              <a:gd name="adj" fmla="val 9694"/>
            </a:avLst>
          </a:prstGeom>
          <a:gradFill rotWithShape="1">
            <a:gsLst>
              <a:gs pos="0">
                <a:schemeClr val="bg1">
                  <a:alpha val="35001"/>
                </a:schemeClr>
              </a:gs>
              <a:gs pos="100000">
                <a:schemeClr val="bg1">
                  <a:gamma/>
                  <a:shade val="89804"/>
                  <a:invGamma/>
                  <a:alpha val="35001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23850" y="404813"/>
            <a:ext cx="8496300" cy="4176712"/>
          </a:xfrm>
          <a:solidFill>
            <a:schemeClr val="accent1">
              <a:lumMod val="40000"/>
              <a:lumOff val="60000"/>
            </a:schemeClr>
          </a:solidFill>
          <a:effectLst>
            <a:outerShdw dist="35921" dir="2700000" algn="ctr" rotWithShape="0">
              <a:srgbClr val="CCFFFF"/>
            </a:outerShdw>
          </a:effec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2400" dirty="0" smtClean="0">
                <a:latin typeface="Comic Sans MS" pitchFamily="66" charset="0"/>
              </a:rPr>
              <a:t>Все вещества, когда их нагревают, расширяются, а при охлаждении сжимаются. Вода тоже сжимается от холода. Но Сжимается пока температура падает, но при +4°С наступает предел. Тут она снова начинает расширяться, хотя температура продолжает понижаться. Поэтому самой плотной и тяжелой вода бывает при +4° С. Зимой, охладившись до +4° С, она опускается на дно и здесь сохраняется в течение всей зимы. Вот почему зимой на дне пруда, озера, реки сравнительно тепло. Эта удивительная аномалия спасает жизнь всем пресноводным животным.</a:t>
            </a:r>
          </a:p>
        </p:txBody>
      </p:sp>
      <p:pic>
        <p:nvPicPr>
          <p:cNvPr id="12294" name="Picture 6" descr="+dno_ryb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054475"/>
            <a:ext cx="3600450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4465652"/>
      </p:ext>
    </p:extLst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29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build="p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kapelka_vodi_1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AutoShape 4"/>
          <p:cNvSpPr>
            <a:spLocks noChangeArrowheads="1"/>
          </p:cNvSpPr>
          <p:nvPr/>
        </p:nvSpPr>
        <p:spPr bwMode="auto">
          <a:xfrm>
            <a:off x="304800" y="260350"/>
            <a:ext cx="8610600" cy="6192838"/>
          </a:xfrm>
          <a:prstGeom prst="roundRect">
            <a:avLst>
              <a:gd name="adj" fmla="val 9694"/>
            </a:avLst>
          </a:prstGeom>
          <a:gradFill rotWithShape="1">
            <a:gsLst>
              <a:gs pos="0">
                <a:schemeClr val="bg1">
                  <a:alpha val="35001"/>
                </a:schemeClr>
              </a:gs>
              <a:gs pos="100000">
                <a:schemeClr val="bg1">
                  <a:gamma/>
                  <a:shade val="89804"/>
                  <a:invGamma/>
                  <a:alpha val="35001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333375"/>
            <a:ext cx="8229600" cy="4572000"/>
          </a:xfrm>
          <a:solidFill>
            <a:schemeClr val="accent1">
              <a:lumMod val="40000"/>
              <a:lumOff val="60000"/>
            </a:schemeClr>
          </a:solidFill>
          <a:effectLst>
            <a:outerShdw dist="17961" dir="2700000" algn="ctr" rotWithShape="0">
              <a:srgbClr val="CCFFFF"/>
            </a:outerShdw>
          </a:effectLst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2400" dirty="0" smtClean="0">
                <a:latin typeface="Comic Sans MS" pitchFamily="66" charset="0"/>
              </a:rPr>
              <a:t>Из всех жидкостей, кроме ртути, у воды самое большое поверхностное натяжение. Поверхность воды всегда затянута тончайшей пленкой из молекул. Чтобы разорвать ее, нужна сила, и сила немалая. По этой пленке, бегают насекомые — вертячки и водомерки. За нее цепляются, повиснув вниз головой, личинки комаров, и даже улитки с массивными раковинами ползают по ней. Они тяжелее воды, но не проваливаются: пленка поддерживает их. Бегают по воде и не тонут даже ящерицы! </a:t>
            </a:r>
          </a:p>
          <a:p>
            <a:pPr eaLnBrk="1" hangingPunct="1">
              <a:lnSpc>
                <a:spcPct val="80000"/>
              </a:lnSpc>
            </a:pPr>
            <a:endParaRPr lang="ru-RU" altLang="ru-RU" sz="2400" dirty="0" smtClean="0">
              <a:latin typeface="Comic Sans MS" pitchFamily="66" charset="0"/>
            </a:endParaRPr>
          </a:p>
        </p:txBody>
      </p:sp>
      <p:pic>
        <p:nvPicPr>
          <p:cNvPr id="13318" name="Picture 6" descr="pi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797425"/>
            <a:ext cx="3024188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 descr="p002699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4797425"/>
            <a:ext cx="2592387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9" descr="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797425"/>
            <a:ext cx="2447925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0546719"/>
      </p:ext>
    </p:extLst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3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 build="p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kapelka_vodi_1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AutoShape 4"/>
          <p:cNvSpPr>
            <a:spLocks noChangeArrowheads="1"/>
          </p:cNvSpPr>
          <p:nvPr/>
        </p:nvSpPr>
        <p:spPr bwMode="auto">
          <a:xfrm>
            <a:off x="304800" y="333375"/>
            <a:ext cx="8610600" cy="6119813"/>
          </a:xfrm>
          <a:prstGeom prst="roundRect">
            <a:avLst>
              <a:gd name="adj" fmla="val 9694"/>
            </a:avLst>
          </a:prstGeom>
          <a:gradFill rotWithShape="1">
            <a:gsLst>
              <a:gs pos="0">
                <a:schemeClr val="bg1">
                  <a:alpha val="35001"/>
                </a:schemeClr>
              </a:gs>
              <a:gs pos="100000">
                <a:schemeClr val="bg1">
                  <a:gamma/>
                  <a:shade val="89804"/>
                  <a:invGamma/>
                  <a:alpha val="35001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68313" y="333375"/>
            <a:ext cx="8291512" cy="3490913"/>
          </a:xfrm>
          <a:solidFill>
            <a:schemeClr val="accent3">
              <a:lumMod val="60000"/>
              <a:lumOff val="40000"/>
            </a:schemeClr>
          </a:solidFill>
          <a:effectLst>
            <a:outerShdw dist="17961" dir="2700000" algn="ctr" rotWithShape="0">
              <a:srgbClr val="CCFFFF"/>
            </a:outerShdw>
          </a:effectLst>
        </p:spPr>
        <p:txBody>
          <a:bodyPr/>
          <a:lstStyle/>
          <a:p>
            <a:pPr eaLnBrk="1" hangingPunct="1"/>
            <a:r>
              <a:rPr lang="ru-RU" altLang="ru-RU" sz="2800" dirty="0" smtClean="0">
                <a:latin typeface="Comic Sans MS" pitchFamily="66" charset="0"/>
              </a:rPr>
              <a:t>Какая вода быстрее превратится в лед: горячая или холодная? Если рассуждать логически, то, конечно, холодная. Ведь горячей нужно сначала остыть, а потом уже замерзнуть, а вот холодной остывать не нужно. Однако опыты показывают, что в лед быстрее превращается именно горячая вода.</a:t>
            </a:r>
          </a:p>
        </p:txBody>
      </p:sp>
      <p:pic>
        <p:nvPicPr>
          <p:cNvPr id="16390" name="Picture 6" descr="Ice_cubes_openph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3406775"/>
            <a:ext cx="4968875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3406444"/>
      </p:ext>
    </p:extLst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38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build="p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kapelka_vodi_1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AutoShape 4"/>
          <p:cNvSpPr>
            <a:spLocks noChangeArrowheads="1"/>
          </p:cNvSpPr>
          <p:nvPr/>
        </p:nvSpPr>
        <p:spPr bwMode="auto">
          <a:xfrm>
            <a:off x="304800" y="333375"/>
            <a:ext cx="8610600" cy="6119813"/>
          </a:xfrm>
          <a:prstGeom prst="roundRect">
            <a:avLst>
              <a:gd name="adj" fmla="val 9694"/>
            </a:avLst>
          </a:prstGeom>
          <a:gradFill rotWithShape="1">
            <a:gsLst>
              <a:gs pos="0">
                <a:schemeClr val="bg1">
                  <a:alpha val="35001"/>
                </a:schemeClr>
              </a:gs>
              <a:gs pos="100000">
                <a:schemeClr val="bg1">
                  <a:gamma/>
                  <a:shade val="89804"/>
                  <a:invGamma/>
                  <a:alpha val="35001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50825" y="260350"/>
            <a:ext cx="5292725" cy="4392613"/>
          </a:xfrm>
          <a:solidFill>
            <a:schemeClr val="accent3">
              <a:lumMod val="60000"/>
              <a:lumOff val="40000"/>
            </a:schemeClr>
          </a:solidFill>
          <a:effectLst>
            <a:outerShdw dist="17961" dir="2700000" algn="ctr" rotWithShape="0">
              <a:srgbClr val="CCFFFF"/>
            </a:outerShdw>
          </a:effectLst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2400" dirty="0" smtClean="0">
                <a:latin typeface="Comic Sans MS" pitchFamily="66" charset="0"/>
              </a:rPr>
              <a:t>Что будет, если взять замерзшую чистую воду и продолжить охлаждение? С водой произойдут чудесные превращения. При минус 120 градусах по Цельсию вода становится </a:t>
            </a:r>
            <a:r>
              <a:rPr lang="ru-RU" altLang="ru-RU" sz="2400" dirty="0" err="1" smtClean="0">
                <a:latin typeface="Comic Sans MS" pitchFamily="66" charset="0"/>
              </a:rPr>
              <a:t>сверхвязкой</a:t>
            </a:r>
            <a:r>
              <a:rPr lang="ru-RU" altLang="ru-RU" sz="2400" dirty="0" smtClean="0">
                <a:latin typeface="Comic Sans MS" pitchFamily="66" charset="0"/>
              </a:rPr>
              <a:t> или тягучей, а при температуре ниже минус 135 градусов она превращается в "стеклянную" воду. "Стеклянная" вода – это твердое вещество, в котором отсутствует кристаллическая структура, как в стекле.</a:t>
            </a:r>
          </a:p>
        </p:txBody>
      </p:sp>
      <p:pic>
        <p:nvPicPr>
          <p:cNvPr id="18438" name="Picture 6" descr="glass_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408488"/>
            <a:ext cx="360045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 descr="glass-wa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3" y="404813"/>
            <a:ext cx="359092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4975444"/>
      </p:ext>
    </p:extLst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43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 build="p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kapelka_vodi_1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AutoShape 4"/>
          <p:cNvSpPr>
            <a:spLocks noChangeArrowheads="1"/>
          </p:cNvSpPr>
          <p:nvPr/>
        </p:nvSpPr>
        <p:spPr bwMode="auto">
          <a:xfrm>
            <a:off x="304800" y="476250"/>
            <a:ext cx="8610600" cy="5976938"/>
          </a:xfrm>
          <a:prstGeom prst="roundRect">
            <a:avLst>
              <a:gd name="adj" fmla="val 9694"/>
            </a:avLst>
          </a:prstGeom>
          <a:gradFill rotWithShape="1">
            <a:gsLst>
              <a:gs pos="0">
                <a:schemeClr val="bg1">
                  <a:alpha val="35001"/>
                </a:schemeClr>
              </a:gs>
              <a:gs pos="100000">
                <a:schemeClr val="bg1">
                  <a:gamma/>
                  <a:shade val="89804"/>
                  <a:invGamma/>
                  <a:alpha val="35001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95288" y="1016000"/>
            <a:ext cx="5113337" cy="4537075"/>
          </a:xfrm>
          <a:solidFill>
            <a:schemeClr val="accent5">
              <a:lumMod val="60000"/>
              <a:lumOff val="40000"/>
            </a:schemeClr>
          </a:solidFill>
          <a:effectLst>
            <a:outerShdw dist="35921" dir="2700000" algn="ctr" rotWithShape="0">
              <a:srgbClr val="CCFFFF"/>
            </a:outerShdw>
          </a:effectLst>
        </p:spPr>
        <p:txBody>
          <a:bodyPr/>
          <a:lstStyle/>
          <a:p>
            <a:pPr eaLnBrk="1" hangingPunct="1"/>
            <a:r>
              <a:rPr lang="ru-RU" altLang="ru-RU" dirty="0" smtClean="0">
                <a:latin typeface="Comic Sans MS" pitchFamily="66" charset="0"/>
              </a:rPr>
              <a:t>Вода не только дарит жизнь, но может и отнимать ее. 85% всех заболеваний в мире передается с помощью воды.  Ежегодно 25 млн. человек умирает от этих заболеваний.</a:t>
            </a:r>
          </a:p>
        </p:txBody>
      </p:sp>
      <p:pic>
        <p:nvPicPr>
          <p:cNvPr id="19462" name="Picture 6" descr="gors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557338"/>
            <a:ext cx="3529012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2050154"/>
      </p:ext>
    </p:extLst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46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1mk5ze_con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1060450"/>
            <a:ext cx="4327525" cy="718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520114" cy="1061294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</a:rPr>
              <a:t>Блистает капельками росы и грозит девятым валом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 descr="post-5431-113882052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7664" y="2667000"/>
            <a:ext cx="6188075" cy="838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080d21fe0f6079f3a8b70c98aa6abb0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5263" y="1133475"/>
            <a:ext cx="4181475" cy="746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apelka_vodi_1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AutoShape 4"/>
          <p:cNvSpPr>
            <a:spLocks noChangeArrowheads="1"/>
          </p:cNvSpPr>
          <p:nvPr/>
        </p:nvSpPr>
        <p:spPr bwMode="auto">
          <a:xfrm>
            <a:off x="304800" y="333375"/>
            <a:ext cx="8610600" cy="6119813"/>
          </a:xfrm>
          <a:prstGeom prst="roundRect">
            <a:avLst>
              <a:gd name="adj" fmla="val 9694"/>
            </a:avLst>
          </a:prstGeom>
          <a:gradFill rotWithShape="1">
            <a:gsLst>
              <a:gs pos="0">
                <a:schemeClr val="bg1">
                  <a:alpha val="35001"/>
                </a:schemeClr>
              </a:gs>
              <a:gs pos="100000">
                <a:schemeClr val="bg1">
                  <a:gamma/>
                  <a:shade val="89804"/>
                  <a:invGamma/>
                  <a:alpha val="35001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79388" y="333375"/>
            <a:ext cx="8640762" cy="3779838"/>
          </a:xfrm>
          <a:solidFill>
            <a:schemeClr val="accent1">
              <a:lumMod val="60000"/>
              <a:lumOff val="40000"/>
            </a:schemeClr>
          </a:solidFill>
          <a:effectLst>
            <a:outerShdw dist="35921" dir="2700000" algn="ctr" rotWithShape="0">
              <a:srgbClr val="CCFFFF"/>
            </a:outerShdw>
          </a:effectLst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2800" dirty="0" smtClean="0">
                <a:latin typeface="Comic Sans MS" pitchFamily="66" charset="0"/>
              </a:rPr>
              <a:t>Где больше всего воды? Ответ кажется очевидным: в Мировом океане. Однако на самом деле, в мантии Земли воды содержится в 10-12 раз больше, чем в Мировом океане. При этом почти вся имеющаяся на планете масса воды не пригодна для питья. Мы можем пить только 3% воды – именно столько у нас запасов пресной воды. Но даже большая часть этих 3% недоступна, так как содержится в ледниках.</a:t>
            </a:r>
          </a:p>
        </p:txBody>
      </p:sp>
      <p:pic>
        <p:nvPicPr>
          <p:cNvPr id="20486" name="Picture 6" descr="166cafa5906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3824288"/>
            <a:ext cx="4356100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3437438"/>
      </p:ext>
    </p:extLst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48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build="p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kapelka_vodi_1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AutoShape 4"/>
          <p:cNvSpPr>
            <a:spLocks noChangeArrowheads="1"/>
          </p:cNvSpPr>
          <p:nvPr/>
        </p:nvSpPr>
        <p:spPr bwMode="auto">
          <a:xfrm>
            <a:off x="304800" y="404813"/>
            <a:ext cx="8610600" cy="6048375"/>
          </a:xfrm>
          <a:prstGeom prst="roundRect">
            <a:avLst>
              <a:gd name="adj" fmla="val 9694"/>
            </a:avLst>
          </a:prstGeom>
          <a:gradFill rotWithShape="1">
            <a:gsLst>
              <a:gs pos="0">
                <a:schemeClr val="bg1">
                  <a:alpha val="35001"/>
                </a:schemeClr>
              </a:gs>
              <a:gs pos="100000">
                <a:schemeClr val="bg1">
                  <a:gamma/>
                  <a:shade val="89804"/>
                  <a:invGamma/>
                  <a:alpha val="35001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58775" y="404813"/>
            <a:ext cx="8410575" cy="4525962"/>
          </a:xfrm>
          <a:effectLst>
            <a:outerShdw dist="35921" dir="2700000" algn="ctr" rotWithShape="0">
              <a:srgbClr val="CCFFFF"/>
            </a:outerShdw>
          </a:effectLst>
        </p:spPr>
        <p:txBody>
          <a:bodyPr/>
          <a:lstStyle/>
          <a:p>
            <a:pPr eaLnBrk="1" hangingPunct="1"/>
            <a:r>
              <a:rPr lang="ru-RU" altLang="ru-RU" smtClean="0">
                <a:latin typeface="Comic Sans MS" pitchFamily="66" charset="0"/>
              </a:rPr>
              <a:t>Вода помогает снизить вероятность сердечного приступа. Во время исследований ученые выяснили, что те люди, которые пьют около шести стаканов воды в день, меньше подвержены риску сердечного удара в отличие от тех, кто выпивает всего два стакана. </a:t>
            </a:r>
          </a:p>
        </p:txBody>
      </p:sp>
      <p:pic>
        <p:nvPicPr>
          <p:cNvPr id="22534" name="Picture 6" descr="27-12-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3824288"/>
            <a:ext cx="3887787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0690729"/>
      </p:ext>
    </p:extLst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kapelka_vodi_1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AutoShape 4"/>
          <p:cNvSpPr>
            <a:spLocks noChangeArrowheads="1"/>
          </p:cNvSpPr>
          <p:nvPr/>
        </p:nvSpPr>
        <p:spPr bwMode="auto">
          <a:xfrm>
            <a:off x="304800" y="404813"/>
            <a:ext cx="8610600" cy="6048375"/>
          </a:xfrm>
          <a:prstGeom prst="roundRect">
            <a:avLst>
              <a:gd name="adj" fmla="val 9694"/>
            </a:avLst>
          </a:prstGeom>
          <a:gradFill rotWithShape="1">
            <a:gsLst>
              <a:gs pos="0">
                <a:schemeClr val="bg1">
                  <a:alpha val="35001"/>
                </a:schemeClr>
              </a:gs>
              <a:gs pos="100000">
                <a:schemeClr val="bg1">
                  <a:gamma/>
                  <a:shade val="89804"/>
                  <a:invGamma/>
                  <a:alpha val="35001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79389" y="549275"/>
            <a:ext cx="4897436" cy="5975350"/>
          </a:xfrm>
          <a:solidFill>
            <a:schemeClr val="tx2">
              <a:lumMod val="20000"/>
              <a:lumOff val="80000"/>
            </a:schemeClr>
          </a:solidFill>
          <a:effectLst>
            <a:outerShdw dist="35921" dir="2700000" algn="ctr" rotWithShape="0">
              <a:srgbClr val="CCFFFF"/>
            </a:outerShdw>
          </a:effec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dirty="0" smtClean="0">
                <a:latin typeface="Comic Sans MS" pitchFamily="66" charset="0"/>
              </a:rPr>
              <a:t>Без воды человек может прожить очень не долго. Потребность в воде стоит на втором месте после кислорода. Без еды человек может прожить около шести недель, а без воды – пять-семь суток. За всю свою жизнь человек выпивает примерно 35 т воды. </a:t>
            </a:r>
          </a:p>
        </p:txBody>
      </p:sp>
      <p:pic>
        <p:nvPicPr>
          <p:cNvPr id="23558" name="Picture 6" descr="28781ikxnywm6ey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341438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9243343"/>
      </p:ext>
    </p:extLst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55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 build="p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Необходимость для жизни.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1484784"/>
            <a:ext cx="4038600" cy="4937915"/>
          </a:xfrm>
        </p:spPr>
        <p:txBody>
          <a:bodyPr>
            <a:normAutofit fontScale="85000" lnSpcReduction="2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dirty="0" smtClean="0"/>
              <a:t>Знаете ли вы, что при потере человеком 1-1,5 литра воды(это-2%массы тела)появляется </a:t>
            </a:r>
            <a:r>
              <a:rPr lang="ru-RU" dirty="0" smtClean="0">
                <a:solidFill>
                  <a:srgbClr val="800000"/>
                </a:solidFill>
              </a:rPr>
              <a:t>ощущение жажды.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dirty="0" smtClean="0"/>
              <a:t>При утрате организмом</a:t>
            </a: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dirty="0" smtClean="0"/>
              <a:t>6-8% влаги человек впадает </a:t>
            </a:r>
            <a:r>
              <a:rPr lang="ru-RU" dirty="0" smtClean="0">
                <a:solidFill>
                  <a:srgbClr val="800000"/>
                </a:solidFill>
              </a:rPr>
              <a:t>в полуобморочное состояние</a:t>
            </a:r>
            <a:r>
              <a:rPr lang="ru-RU" dirty="0" smtClean="0"/>
              <a:t>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dirty="0" smtClean="0"/>
              <a:t>Потеря 10%воды </a:t>
            </a:r>
            <a:r>
              <a:rPr lang="ru-RU" dirty="0" smtClean="0">
                <a:solidFill>
                  <a:srgbClr val="800000"/>
                </a:solidFill>
              </a:rPr>
              <a:t>вызывает галлюцинации, нарушается глотательный рефлекс</a:t>
            </a:r>
            <a:r>
              <a:rPr lang="ru-RU" dirty="0" smtClean="0"/>
              <a:t>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dirty="0" smtClean="0"/>
              <a:t> Если потеря воды превышает 12%,</a:t>
            </a:r>
            <a:r>
              <a:rPr lang="ru-RU" dirty="0" smtClean="0">
                <a:solidFill>
                  <a:srgbClr val="800000"/>
                </a:solidFill>
              </a:rPr>
              <a:t>человек погибает.</a:t>
            </a:r>
            <a:endParaRPr lang="ru-RU" dirty="0">
              <a:solidFill>
                <a:srgbClr val="800000"/>
              </a:solidFill>
            </a:endParaRPr>
          </a:p>
        </p:txBody>
      </p:sp>
      <p:pic>
        <p:nvPicPr>
          <p:cNvPr id="12292" name="Содержимое 4" descr="123797697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0563" y="1928813"/>
            <a:ext cx="4429125" cy="3714750"/>
          </a:xfrm>
        </p:spPr>
      </p:pic>
    </p:spTree>
    <p:extLst>
      <p:ext uri="{BB962C8B-B14F-4D97-AF65-F5344CB8AC3E}">
        <p14:creationId xmlns:p14="http://schemas.microsoft.com/office/powerpoint/2010/main" val="1186916713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kapelka_vodi_10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0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>
          <a:xfrm>
            <a:off x="179512" y="404664"/>
            <a:ext cx="6048796" cy="1728192"/>
          </a:xfrm>
          <a:ln>
            <a:solidFill>
              <a:schemeClr val="accent6">
                <a:lumMod val="75000"/>
              </a:schemeClr>
            </a:solidFill>
          </a:ln>
          <a:effectLst>
            <a:outerShdw dist="35921" dir="2700000" algn="ctr" rotWithShape="0">
              <a:srgbClr val="CCFFFF"/>
            </a:outerShdw>
          </a:effectLst>
        </p:spPr>
        <p:txBody>
          <a:bodyPr/>
          <a:lstStyle/>
          <a:p>
            <a:pPr eaLnBrk="1" hangingPunct="1"/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говорим : она течет,</a:t>
            </a:r>
            <a:b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говорим : она играет,</a:t>
            </a:r>
            <a:b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 бежит всегда вперед,</a:t>
            </a:r>
            <a:b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никуда не убегает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28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716016" y="332656"/>
            <a:ext cx="6048796" cy="1850437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rgbClr val="CCFFFF"/>
            </a:outerShdw>
          </a:effec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морях и реках обитает,</a:t>
            </a:r>
            <a:b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часто по небу летает.</a:t>
            </a:r>
            <a:b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как наскучит ей летать,</a:t>
            </a:r>
            <a:b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землю падает опять.</a:t>
            </a:r>
            <a:endParaRPr lang="ru-RU" altLang="ru-RU" sz="28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933490"/>
      </p:ext>
    </p:extLst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653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8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animBg="1"/>
      <p:bldP spid="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65" name="Прямоугольник 1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504" y="1804027"/>
            <a:ext cx="8869363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29977746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1800" y="260079"/>
            <a:ext cx="4286250" cy="157003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2"/>
                </a:solidFill>
                <a:latin typeface="+mn-lt"/>
              </a:rPr>
              <a:t>В кружево будто одеты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2"/>
                </a:solidFill>
                <a:latin typeface="+mn-lt"/>
              </a:rPr>
              <a:t>Деревья, кусты, провода.</a:t>
            </a:r>
            <a:br>
              <a:rPr lang="ru-RU" sz="2400" b="1" dirty="0">
                <a:solidFill>
                  <a:schemeClr val="bg2"/>
                </a:solidFill>
                <a:latin typeface="+mn-lt"/>
              </a:rPr>
            </a:br>
            <a:r>
              <a:rPr lang="ru-RU" sz="2400" b="1" dirty="0">
                <a:solidFill>
                  <a:schemeClr val="bg2"/>
                </a:solidFill>
                <a:latin typeface="+mn-lt"/>
              </a:rPr>
              <a:t>И кажется сказкою это,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2"/>
                </a:solidFill>
                <a:latin typeface="+mn-lt"/>
              </a:rPr>
              <a:t>А всё это просто вода.</a:t>
            </a:r>
          </a:p>
        </p:txBody>
      </p:sp>
      <p:pic>
        <p:nvPicPr>
          <p:cNvPr id="3" name="Рисунок 2" descr="184811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813" y="914400"/>
            <a:ext cx="3725862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215401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" y="2835275"/>
            <a:ext cx="5572125" cy="706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иней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48213" y="1835150"/>
            <a:ext cx="4071937" cy="963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15 Дорожка 15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7572375" y="5000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4" showWhenStopped="0">
                <p:cTn id="2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71688" y="428625"/>
            <a:ext cx="6215062" cy="15700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2"/>
                </a:solidFill>
                <a:latin typeface="+mn-lt"/>
              </a:rPr>
              <a:t>Безбрежная ширь океана</a:t>
            </a:r>
            <a:br>
              <a:rPr lang="ru-RU" sz="2400" b="1" dirty="0">
                <a:solidFill>
                  <a:schemeClr val="bg2"/>
                </a:solidFill>
                <a:latin typeface="+mn-lt"/>
              </a:rPr>
            </a:br>
            <a:r>
              <a:rPr lang="ru-RU" sz="2400" b="1" dirty="0">
                <a:solidFill>
                  <a:schemeClr val="bg2"/>
                </a:solidFill>
                <a:latin typeface="+mn-lt"/>
              </a:rPr>
              <a:t>И тихая заводь пруда,</a:t>
            </a:r>
            <a:br>
              <a:rPr lang="ru-RU" sz="2400" b="1" dirty="0">
                <a:solidFill>
                  <a:schemeClr val="bg2"/>
                </a:solidFill>
                <a:latin typeface="+mn-lt"/>
              </a:rPr>
            </a:br>
            <a:r>
              <a:rPr lang="ru-RU" sz="2400" b="1" dirty="0">
                <a:solidFill>
                  <a:schemeClr val="bg2"/>
                </a:solidFill>
                <a:latin typeface="+mn-lt"/>
              </a:rPr>
              <a:t>Каскад водопада и брызги фонтана,</a:t>
            </a:r>
            <a:br>
              <a:rPr lang="ru-RU" sz="2400" b="1" dirty="0">
                <a:solidFill>
                  <a:schemeClr val="bg2"/>
                </a:solidFill>
                <a:latin typeface="+mn-lt"/>
              </a:rPr>
            </a:br>
            <a:r>
              <a:rPr lang="ru-RU" sz="2400" b="1" dirty="0">
                <a:solidFill>
                  <a:schemeClr val="bg2"/>
                </a:solidFill>
                <a:latin typeface="+mn-lt"/>
              </a:rPr>
              <a:t>А в сущности, это вода.</a:t>
            </a:r>
          </a:p>
        </p:txBody>
      </p:sp>
      <p:pic>
        <p:nvPicPr>
          <p:cNvPr id="3" name="Рисунок 2" descr="78535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3388" y="2378075"/>
            <a:ext cx="5102225" cy="762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16549_500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33750" y="1792288"/>
            <a:ext cx="5187950" cy="940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357188"/>
            <a:ext cx="4572000" cy="157003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2"/>
                </a:solidFill>
                <a:latin typeface="+mn-lt"/>
              </a:rPr>
              <a:t>Высокие волны вздымая,</a:t>
            </a:r>
            <a:br>
              <a:rPr lang="ru-RU" sz="2400" b="1" dirty="0">
                <a:solidFill>
                  <a:schemeClr val="bg2"/>
                </a:solidFill>
                <a:latin typeface="+mn-lt"/>
              </a:rPr>
            </a:br>
            <a:r>
              <a:rPr lang="ru-RU" sz="2400" b="1" dirty="0">
                <a:solidFill>
                  <a:schemeClr val="bg2"/>
                </a:solidFill>
                <a:latin typeface="+mn-lt"/>
              </a:rPr>
              <a:t>Бушует морская вода,</a:t>
            </a:r>
            <a:br>
              <a:rPr lang="ru-RU" sz="2400" b="1" dirty="0">
                <a:solidFill>
                  <a:schemeClr val="bg2"/>
                </a:solidFill>
                <a:latin typeface="+mn-lt"/>
              </a:rPr>
            </a:br>
            <a:r>
              <a:rPr lang="ru-RU" sz="2400" b="1" dirty="0">
                <a:solidFill>
                  <a:schemeClr val="bg2"/>
                </a:solidFill>
                <a:latin typeface="+mn-lt"/>
              </a:rPr>
              <a:t>И топит, и губит, играя,</a:t>
            </a:r>
            <a:br>
              <a:rPr lang="ru-RU" sz="2400" b="1" dirty="0">
                <a:solidFill>
                  <a:schemeClr val="bg2"/>
                </a:solidFill>
                <a:latin typeface="+mn-lt"/>
              </a:rPr>
            </a:br>
            <a:r>
              <a:rPr lang="ru-RU" sz="2400" b="1" dirty="0">
                <a:solidFill>
                  <a:schemeClr val="bg2"/>
                </a:solidFill>
                <a:latin typeface="+mn-lt"/>
              </a:rPr>
              <a:t>Большие морские суда</a:t>
            </a:r>
            <a:r>
              <a:rPr lang="ru-RU" dirty="0">
                <a:solidFill>
                  <a:schemeClr val="bg2"/>
                </a:solidFill>
                <a:latin typeface="+mn-lt"/>
              </a:rPr>
              <a:t>.</a:t>
            </a:r>
          </a:p>
        </p:txBody>
      </p:sp>
      <p:pic>
        <p:nvPicPr>
          <p:cNvPr id="3" name="Рисунок 2" descr="162443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313" y="1920875"/>
            <a:ext cx="4816475" cy="716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Aivaz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13188" y="2779713"/>
            <a:ext cx="4870450" cy="742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Другая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1338</TotalTime>
  <Words>2454</Words>
  <Application>Microsoft Office PowerPoint</Application>
  <PresentationFormat>Экран (4:3)</PresentationFormat>
  <Paragraphs>174</Paragraphs>
  <Slides>65</Slides>
  <Notes>13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66" baseType="lpstr">
      <vt:lpstr>Поток</vt:lpstr>
      <vt:lpstr>“ВОДА, ВОДА  -  ТЫ    ВЕЗДЕ   И  ВСЕГДА…”</vt:lpstr>
      <vt:lpstr>Презентация PowerPoint</vt:lpstr>
      <vt:lpstr>  Девиз урока: « Вода!.. Нельзя сказать, что ты необходима для жизни, ты сама жизнь. Ты наполняешь нас невыразимой радостью… Ты самое большое богатство на свете»              Антуан де Сент – Экзюпери</vt:lpstr>
      <vt:lpstr>Быстро бежит и тихо струится</vt:lpstr>
      <vt:lpstr>Ревёт водопадом и молчит айсбергом</vt:lpstr>
      <vt:lpstr>Блистает капельками росы и грозит девятым валом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Вода</vt:lpstr>
      <vt:lpstr>Вода - самое уникальное и интересное вещество на Земле. Одно из самых распространенных соединений в природе, играющее исключительно важную роль в процессах, происходящих на Земле.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Необычное в обычном…</vt:lpstr>
      <vt:lpstr>Роль воды в природе.</vt:lpstr>
      <vt:lpstr>Горные породы и минералы.</vt:lpstr>
      <vt:lpstr>Содержание солей в океанах и морях.</vt:lpstr>
      <vt:lpstr>Роль растворов</vt:lpstr>
      <vt:lpstr>Значение растворов.</vt:lpstr>
      <vt:lpstr>Бессмертие воды.</vt:lpstr>
      <vt:lpstr>Потребление воды.</vt:lpstr>
      <vt:lpstr>Вода-это жизнь.</vt:lpstr>
      <vt:lpstr>Роль воды в организме человека</vt:lpstr>
      <vt:lpstr>Презентация PowerPoint</vt:lpstr>
      <vt:lpstr>Презентация PowerPoint</vt:lpstr>
      <vt:lpstr>Презентация PowerPoint</vt:lpstr>
      <vt:lpstr>Презентация PowerPoint</vt:lpstr>
      <vt:lpstr>Что происходит при избытке воды?</vt:lpstr>
      <vt:lpstr>Что происходит при недостатке воды?</vt:lpstr>
      <vt:lpstr>Сколько жидкости нужно пить?</vt:lpstr>
      <vt:lpstr>Интересные факты о воде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Необходимость для жизни.</vt:lpstr>
      <vt:lpstr>Мы говорим : она течет, Мы говорим : она играет, Она бежит всегда вперед, Но никуда не убегает.</vt:lpstr>
      <vt:lpstr>Презентация PowerPoint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Microsoft Office</cp:lastModifiedBy>
  <cp:revision>184</cp:revision>
  <dcterms:created xsi:type="dcterms:W3CDTF">2009-03-29T12:18:52Z</dcterms:created>
  <dcterms:modified xsi:type="dcterms:W3CDTF">2016-08-05T22:42:17Z</dcterms:modified>
</cp:coreProperties>
</file>