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7" r:id="rId2"/>
    <p:sldId id="261" r:id="rId3"/>
    <p:sldId id="267" r:id="rId4"/>
    <p:sldId id="269" r:id="rId5"/>
    <p:sldId id="271" r:id="rId6"/>
    <p:sldId id="273" r:id="rId7"/>
    <p:sldId id="277" r:id="rId8"/>
    <p:sldId id="279" r:id="rId9"/>
    <p:sldId id="281" r:id="rId10"/>
    <p:sldId id="284" r:id="rId11"/>
    <p:sldId id="285" r:id="rId12"/>
    <p:sldId id="287" r:id="rId13"/>
    <p:sldId id="289" r:id="rId14"/>
    <p:sldId id="291" r:id="rId15"/>
    <p:sldId id="293" r:id="rId16"/>
    <p:sldId id="297" r:id="rId17"/>
    <p:sldId id="299" r:id="rId18"/>
    <p:sldId id="301" r:id="rId19"/>
    <p:sldId id="303" r:id="rId20"/>
    <p:sldId id="305" r:id="rId21"/>
    <p:sldId id="307" r:id="rId22"/>
    <p:sldId id="309" r:id="rId23"/>
    <p:sldId id="314" r:id="rId24"/>
    <p:sldId id="316" r:id="rId25"/>
    <p:sldId id="317" r:id="rId26"/>
    <p:sldId id="318" r:id="rId27"/>
    <p:sldId id="320" r:id="rId28"/>
    <p:sldId id="321" r:id="rId29"/>
    <p:sldId id="322" r:id="rId30"/>
    <p:sldId id="323" r:id="rId31"/>
    <p:sldId id="324" r:id="rId32"/>
    <p:sldId id="325" r:id="rId33"/>
    <p:sldId id="326" r:id="rId34"/>
    <p:sldId id="327" r:id="rId35"/>
    <p:sldId id="328"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96B39AF9-DF92-4E71-B6E3-2EEBFF43DF9E}" type="datetimeFigureOut">
              <a:rPr lang="ru-RU" smtClean="0"/>
              <a:pPr/>
              <a:t>16.10.2013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6B6EB71A-808F-4BC6-B54C-8020BDAA1D1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6B39AF9-DF92-4E71-B6E3-2EEBFF43DF9E}" type="datetimeFigureOut">
              <a:rPr lang="ru-RU" smtClean="0"/>
              <a:pPr/>
              <a:t>16.10.2013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6EB71A-808F-4BC6-B54C-8020BDAA1D1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6B39AF9-DF92-4E71-B6E3-2EEBFF43DF9E}" type="datetimeFigureOut">
              <a:rPr lang="ru-RU" smtClean="0"/>
              <a:pPr/>
              <a:t>16.10.2013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6EB71A-808F-4BC6-B54C-8020BDAA1D16}"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566738" y="304800"/>
            <a:ext cx="8008937"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609600" y="6245225"/>
            <a:ext cx="1981200" cy="476250"/>
          </a:xfrm>
        </p:spPr>
        <p:txBody>
          <a:bodyPr/>
          <a:lstStyle>
            <a:lvl1pPr>
              <a:defRPr/>
            </a:lvl1pPr>
          </a:lstStyle>
          <a:p>
            <a:pPr>
              <a:defRPr/>
            </a:pPr>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6553200" y="6245225"/>
            <a:ext cx="1981200" cy="476250"/>
          </a:xfrm>
        </p:spPr>
        <p:txBody>
          <a:bodyPr/>
          <a:lstStyle>
            <a:lvl1pPr>
              <a:defRPr/>
            </a:lvl1pPr>
          </a:lstStyle>
          <a:p>
            <a:pPr>
              <a:defRPr/>
            </a:pPr>
            <a:fld id="{C07CC781-580D-4873-897D-79F723ECE43C}"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5667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34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09600" y="6245225"/>
            <a:ext cx="1981200" cy="47625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553200" y="6245225"/>
            <a:ext cx="1981200" cy="476250"/>
          </a:xfrm>
        </p:spPr>
        <p:txBody>
          <a:bodyPr/>
          <a:lstStyle>
            <a:lvl1pPr>
              <a:defRPr/>
            </a:lvl1pPr>
          </a:lstStyle>
          <a:p>
            <a:pPr>
              <a:defRPr/>
            </a:pPr>
            <a:fld id="{3A1D22CE-1E0B-451D-9D27-BAC04AD3536E}"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5667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3438" y="17526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3438" y="39624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609600" y="6245225"/>
            <a:ext cx="1981200" cy="476250"/>
          </a:xfrm>
        </p:spPr>
        <p:txBody>
          <a:bodyPr/>
          <a:lstStyle>
            <a:lvl1pPr>
              <a:defRPr/>
            </a:lvl1pPr>
          </a:lstStyle>
          <a:p>
            <a:pPr>
              <a:defRPr/>
            </a:pPr>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8" name="Номер слайда 7"/>
          <p:cNvSpPr>
            <a:spLocks noGrp="1"/>
          </p:cNvSpPr>
          <p:nvPr>
            <p:ph type="sldNum" sz="quarter" idx="12"/>
          </p:nvPr>
        </p:nvSpPr>
        <p:spPr>
          <a:xfrm>
            <a:off x="6553200" y="6245225"/>
            <a:ext cx="1981200" cy="476250"/>
          </a:xfrm>
        </p:spPr>
        <p:txBody>
          <a:bodyPr/>
          <a:lstStyle>
            <a:lvl1pPr>
              <a:defRPr/>
            </a:lvl1pPr>
          </a:lstStyle>
          <a:p>
            <a:pPr>
              <a:defRPr/>
            </a:pPr>
            <a:fld id="{B04A25A8-9FEA-4CEF-BDB1-85216B241EF3}"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566738" y="17526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566738" y="39624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34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609600" y="6245225"/>
            <a:ext cx="1981200" cy="476250"/>
          </a:xfrm>
        </p:spPr>
        <p:txBody>
          <a:bodyPr/>
          <a:lstStyle>
            <a:lvl1pPr>
              <a:defRPr/>
            </a:lvl1pPr>
          </a:lstStyle>
          <a:p>
            <a:pPr>
              <a:defRPr/>
            </a:pPr>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8" name="Номер слайда 7"/>
          <p:cNvSpPr>
            <a:spLocks noGrp="1"/>
          </p:cNvSpPr>
          <p:nvPr>
            <p:ph type="sldNum" sz="quarter" idx="12"/>
          </p:nvPr>
        </p:nvSpPr>
        <p:spPr>
          <a:xfrm>
            <a:off x="6553200" y="6245225"/>
            <a:ext cx="1981200" cy="476250"/>
          </a:xfrm>
        </p:spPr>
        <p:txBody>
          <a:bodyPr/>
          <a:lstStyle>
            <a:lvl1pPr>
              <a:defRPr/>
            </a:lvl1pPr>
          </a:lstStyle>
          <a:p>
            <a:pPr>
              <a:defRPr/>
            </a:pPr>
            <a:fld id="{8752014B-CE40-4AEA-9E7A-65151A3F6D38}"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5667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34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09600" y="6245225"/>
            <a:ext cx="1981200" cy="47625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553200" y="6245225"/>
            <a:ext cx="1981200" cy="476250"/>
          </a:xfrm>
        </p:spPr>
        <p:txBody>
          <a:bodyPr/>
          <a:lstStyle>
            <a:lvl1pPr>
              <a:defRPr/>
            </a:lvl1pPr>
          </a:lstStyle>
          <a:p>
            <a:pPr>
              <a:defRPr/>
            </a:pPr>
            <a:fld id="{E7762424-C0CC-43F0-B9F7-64A04C7F2E6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6B39AF9-DF92-4E71-B6E3-2EEBFF43DF9E}" type="datetimeFigureOut">
              <a:rPr lang="ru-RU" smtClean="0"/>
              <a:pPr/>
              <a:t>16.10.2013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6B6EB71A-808F-4BC6-B54C-8020BDAA1D1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96B39AF9-DF92-4E71-B6E3-2EEBFF43DF9E}" type="datetimeFigureOut">
              <a:rPr lang="ru-RU" smtClean="0"/>
              <a:pPr/>
              <a:t>16.10.2013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6B6EB71A-808F-4BC6-B54C-8020BDAA1D16}"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96B39AF9-DF92-4E71-B6E3-2EEBFF43DF9E}" type="datetimeFigureOut">
              <a:rPr lang="ru-RU" smtClean="0"/>
              <a:pPr/>
              <a:t>16.10.2013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6B6EB71A-808F-4BC6-B54C-8020BDAA1D1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96B39AF9-DF92-4E71-B6E3-2EEBFF43DF9E}" type="datetimeFigureOut">
              <a:rPr lang="ru-RU" smtClean="0"/>
              <a:pPr/>
              <a:t>16.10.2013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6B6EB71A-808F-4BC6-B54C-8020BDAA1D16}"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96B39AF9-DF92-4E71-B6E3-2EEBFF43DF9E}" type="datetimeFigureOut">
              <a:rPr lang="ru-RU" smtClean="0"/>
              <a:pPr/>
              <a:t>16.10.2013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6EB71A-808F-4BC6-B54C-8020BDAA1D1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6B39AF9-DF92-4E71-B6E3-2EEBFF43DF9E}" type="datetimeFigureOut">
              <a:rPr lang="ru-RU" smtClean="0"/>
              <a:pPr/>
              <a:t>16.10.2013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6EB71A-808F-4BC6-B54C-8020BDAA1D1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6B39AF9-DF92-4E71-B6E3-2EEBFF43DF9E}" type="datetimeFigureOut">
              <a:rPr lang="ru-RU" smtClean="0"/>
              <a:pPr/>
              <a:t>16.10.2013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6EB71A-808F-4BC6-B54C-8020BDAA1D1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96B39AF9-DF92-4E71-B6E3-2EEBFF43DF9E}" type="datetimeFigureOut">
              <a:rPr lang="ru-RU" smtClean="0"/>
              <a:pPr/>
              <a:t>16.10.2013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6B6EB71A-808F-4BC6-B54C-8020BDAA1D16}"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6B39AF9-DF92-4E71-B6E3-2EEBFF43DF9E}" type="datetimeFigureOut">
              <a:rPr lang="ru-RU" smtClean="0"/>
              <a:pPr/>
              <a:t>16.10.2013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B6EB71A-808F-4BC6-B54C-8020BDAA1D16}"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6.wmf"/><Relationship Id="rId1" Type="http://schemas.openxmlformats.org/officeDocument/2006/relationships/slideLayout" Target="../slideLayouts/slideLayout4.xml"/><Relationship Id="rId5" Type="http://schemas.openxmlformats.org/officeDocument/2006/relationships/image" Target="../media/image18.wmf"/><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gif"/><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gif"/><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g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7.wmf"/><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wmf"/><Relationship Id="rId1" Type="http://schemas.openxmlformats.org/officeDocument/2006/relationships/slideLayout" Target="../slideLayouts/slideLayout13.xml"/><Relationship Id="rId4" Type="http://schemas.openxmlformats.org/officeDocument/2006/relationships/image" Target="../media/image11.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ru-RU" smtClean="0"/>
              <a:t>      </a:t>
            </a:r>
          </a:p>
        </p:txBody>
      </p:sp>
      <p:sp>
        <p:nvSpPr>
          <p:cNvPr id="3075" name="WordArt 11"/>
          <p:cNvSpPr>
            <a:spLocks noChangeArrowheads="1" noChangeShapeType="1" noTextEdit="1"/>
          </p:cNvSpPr>
          <p:nvPr/>
        </p:nvSpPr>
        <p:spPr bwMode="auto">
          <a:xfrm>
            <a:off x="1691680" y="404664"/>
            <a:ext cx="5976664" cy="647799"/>
          </a:xfrm>
          <a:prstGeom prst="rect">
            <a:avLst/>
          </a:prstGeom>
        </p:spPr>
        <p:txBody>
          <a:bodyPr wrap="none" fromWordArt="1">
            <a:prstTxWarp prst="textPlain">
              <a:avLst>
                <a:gd name="adj" fmla="val 50000"/>
              </a:avLst>
            </a:prstTxWarp>
          </a:bodyPr>
          <a:lstStyle/>
          <a:p>
            <a:pPr algn="ctr"/>
            <a:r>
              <a:rPr lang="ru-RU" sz="3600" i="1" kern="10" dirty="0" smtClean="0">
                <a:ln w="9525">
                  <a:noFill/>
                  <a:round/>
                  <a:headEnd/>
                  <a:tailEnd/>
                </a:ln>
                <a:solidFill>
                  <a:srgbClr val="C00000"/>
                </a:solidFill>
                <a:latin typeface="Times New Roman" pitchFamily="18" charset="0"/>
                <a:cs typeface="Times New Roman" pitchFamily="18" charset="0"/>
              </a:rPr>
              <a:t>Витамины</a:t>
            </a:r>
            <a:endParaRPr lang="ru-RU" sz="3600" i="1" kern="10" dirty="0">
              <a:ln w="9525">
                <a:noFill/>
                <a:round/>
                <a:headEnd/>
                <a:tailEnd/>
              </a:ln>
              <a:solidFill>
                <a:srgbClr val="C00000"/>
              </a:solidFill>
              <a:latin typeface="Times New Roman" pitchFamily="18" charset="0"/>
              <a:cs typeface="Times New Roman" pitchFamily="18" charset="0"/>
            </a:endParaRPr>
          </a:p>
        </p:txBody>
      </p:sp>
      <p:pic>
        <p:nvPicPr>
          <p:cNvPr id="47106" name="Picture 2" descr="Натюрморт с фруктами"/>
          <p:cNvPicPr>
            <a:picLocks noChangeAspect="1" noChangeArrowheads="1"/>
          </p:cNvPicPr>
          <p:nvPr/>
        </p:nvPicPr>
        <p:blipFill>
          <a:blip r:embed="rId2" cstate="print"/>
          <a:srcRect/>
          <a:stretch>
            <a:fillRect/>
          </a:stretch>
        </p:blipFill>
        <p:spPr bwMode="auto">
          <a:xfrm>
            <a:off x="1835696" y="1556792"/>
            <a:ext cx="5715000" cy="42862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ppt_x</p:attrName>
                                        </p:attrNameLst>
                                      </p:cBhvr>
                                      <p:tavLst>
                                        <p:tav tm="0">
                                          <p:val>
                                            <p:strVal val="#ppt_x-.2"/>
                                          </p:val>
                                        </p:tav>
                                        <p:tav tm="100000">
                                          <p:val>
                                            <p:strVal val="#ppt_x"/>
                                          </p:val>
                                        </p:tav>
                                      </p:tavLst>
                                    </p:anim>
                                    <p:anim calcmode="lin" valueType="num">
                                      <p:cBhvr>
                                        <p:cTn id="8"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r>
              <a:rPr lang="ru-RU" sz="2800" smtClean="0">
                <a:solidFill>
                  <a:srgbClr val="CC3300"/>
                </a:solidFill>
              </a:rPr>
              <a:t>Продукты, где содержится витамин А</a:t>
            </a:r>
          </a:p>
        </p:txBody>
      </p:sp>
      <p:pic>
        <p:nvPicPr>
          <p:cNvPr id="45080" name="Picture 24" descr="AG00129_"/>
          <p:cNvPicPr>
            <a:picLocks noGrp="1" noChangeAspect="1" noChangeArrowheads="1" noCrop="1"/>
          </p:cNvPicPr>
          <p:nvPr>
            <p:ph idx="1"/>
          </p:nvPr>
        </p:nvPicPr>
        <p:blipFill>
          <a:blip r:embed="rId2" cstate="print"/>
          <a:srcRect/>
          <a:stretch>
            <a:fillRect/>
          </a:stretch>
        </p:blipFill>
        <p:spPr>
          <a:xfrm>
            <a:off x="8101013" y="190500"/>
            <a:ext cx="666750" cy="666750"/>
          </a:xfrm>
          <a:noFill/>
          <a:ln/>
        </p:spPr>
      </p:pic>
      <p:pic>
        <p:nvPicPr>
          <p:cNvPr id="45076" name="Picture 20" descr="FD00705_"/>
          <p:cNvPicPr>
            <a:picLocks noGrp="1" noChangeAspect="1" noChangeArrowheads="1"/>
          </p:cNvPicPr>
          <p:nvPr>
            <p:ph sz="quarter" idx="4294967295"/>
          </p:nvPr>
        </p:nvPicPr>
        <p:blipFill>
          <a:blip r:embed="rId3" cstate="print"/>
          <a:srcRect/>
          <a:stretch>
            <a:fillRect/>
          </a:stretch>
        </p:blipFill>
        <p:spPr>
          <a:xfrm>
            <a:off x="5614988" y="1819275"/>
            <a:ext cx="3529012" cy="1393825"/>
          </a:xfrm>
        </p:spPr>
      </p:pic>
      <p:pic>
        <p:nvPicPr>
          <p:cNvPr id="45077" name="Picture 21" descr="FD00651_"/>
          <p:cNvPicPr>
            <a:picLocks noGrp="1" noChangeAspect="1" noChangeArrowheads="1"/>
          </p:cNvPicPr>
          <p:nvPr>
            <p:ph sz="quarter" idx="4294967295"/>
          </p:nvPr>
        </p:nvPicPr>
        <p:blipFill>
          <a:blip r:embed="rId4" cstate="print"/>
          <a:srcRect/>
          <a:stretch>
            <a:fillRect/>
          </a:stretch>
        </p:blipFill>
        <p:spPr>
          <a:xfrm>
            <a:off x="0" y="1844675"/>
            <a:ext cx="3527425" cy="1728788"/>
          </a:xfrm>
        </p:spPr>
      </p:pic>
      <p:pic>
        <p:nvPicPr>
          <p:cNvPr id="45079" name="Picture 23" descr="молочные продукты"/>
          <p:cNvPicPr>
            <a:picLocks noChangeAspect="1" noChangeArrowheads="1"/>
          </p:cNvPicPr>
          <p:nvPr/>
        </p:nvPicPr>
        <p:blipFill>
          <a:blip r:embed="rId5" cstate="print"/>
          <a:srcRect l="15727" t="27919" r="25919" b="56831"/>
          <a:stretch>
            <a:fillRect/>
          </a:stretch>
        </p:blipFill>
        <p:spPr bwMode="auto">
          <a:xfrm>
            <a:off x="1187450" y="3573463"/>
            <a:ext cx="7416800" cy="2160587"/>
          </a:xfrm>
          <a:prstGeom prst="rect">
            <a:avLst/>
          </a:prstGeom>
          <a:noFill/>
        </p:spPr>
      </p:pic>
      <p:sp>
        <p:nvSpPr>
          <p:cNvPr id="45082" name="Rectangle 26"/>
          <p:cNvSpPr>
            <a:spLocks noChangeArrowheads="1"/>
          </p:cNvSpPr>
          <p:nvPr/>
        </p:nvSpPr>
        <p:spPr bwMode="auto">
          <a:xfrm>
            <a:off x="8097838" y="115888"/>
            <a:ext cx="577850" cy="701675"/>
          </a:xfrm>
          <a:prstGeom prst="rect">
            <a:avLst/>
          </a:prstGeom>
          <a:noFill/>
          <a:ln w="9525">
            <a:noFill/>
            <a:miter lim="800000"/>
            <a:headEnd/>
            <a:tailEnd/>
          </a:ln>
          <a:effectLst/>
        </p:spPr>
        <p:txBody>
          <a:bodyPr wrap="none">
            <a:spAutoFit/>
          </a:bodyPr>
          <a:lstStyle/>
          <a:p>
            <a:pPr algn="l"/>
            <a:r>
              <a:rPr lang="ru-RU" sz="4000" b="1">
                <a:solidFill>
                  <a:srgbClr val="CC3300"/>
                </a:solidFill>
              </a:rPr>
              <a:t>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80">
                                            <p:bg/>
                                          </p:spTgt>
                                        </p:tgtEl>
                                        <p:attrNameLst>
                                          <p:attrName>style.visibility</p:attrName>
                                        </p:attrNameLst>
                                      </p:cBhvr>
                                      <p:to>
                                        <p:strVal val="visible"/>
                                      </p:to>
                                    </p:set>
                                    <p:animEffect transition="in" filter="wipe(left)">
                                      <p:cBhvr>
                                        <p:cTn id="7" dur="500"/>
                                        <p:tgtEl>
                                          <p:spTgt spid="45080">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077">
                                            <p:bg/>
                                          </p:spTgt>
                                        </p:tgtEl>
                                        <p:attrNameLst>
                                          <p:attrName>style.visibility</p:attrName>
                                        </p:attrNameLst>
                                      </p:cBhvr>
                                      <p:to>
                                        <p:strVal val="visible"/>
                                      </p:to>
                                    </p:set>
                                    <p:animEffect transition="in" filter="wipe(left)">
                                      <p:cBhvr>
                                        <p:cTn id="11" dur="500"/>
                                        <p:tgtEl>
                                          <p:spTgt spid="45077">
                                            <p:bg/>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5076">
                                            <p:bg/>
                                          </p:spTgt>
                                        </p:tgtEl>
                                        <p:attrNameLst>
                                          <p:attrName>style.visibility</p:attrName>
                                        </p:attrNameLst>
                                      </p:cBhvr>
                                      <p:to>
                                        <p:strVal val="visible"/>
                                      </p:to>
                                    </p:set>
                                    <p:animEffect transition="in" filter="wipe(left)">
                                      <p:cBhvr>
                                        <p:cTn id="15" dur="500"/>
                                        <p:tgtEl>
                                          <p:spTgt spid="45076">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0" grpId="0" build="p" animBg="1"/>
      <p:bldP spid="45076" grpId="0" build="p"/>
      <p:bldP spid="4507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ru-RU" smtClean="0">
                <a:solidFill>
                  <a:srgbClr val="CC3300"/>
                </a:solidFill>
              </a:rPr>
              <a:t>Витамин В1</a:t>
            </a:r>
          </a:p>
        </p:txBody>
      </p:sp>
      <p:sp>
        <p:nvSpPr>
          <p:cNvPr id="56323" name="Rectangle 3"/>
          <p:cNvSpPr>
            <a:spLocks noGrp="1" noChangeArrowheads="1"/>
          </p:cNvSpPr>
          <p:nvPr>
            <p:ph type="body" sz="half" idx="1"/>
          </p:nvPr>
        </p:nvSpPr>
        <p:spPr>
          <a:xfrm>
            <a:off x="611188" y="1752600"/>
            <a:ext cx="8137525" cy="4267200"/>
          </a:xfrm>
        </p:spPr>
        <p:txBody>
          <a:bodyPr/>
          <a:lstStyle/>
          <a:p>
            <a:pPr>
              <a:buFont typeface="Wingdings" pitchFamily="2" charset="2"/>
              <a:buNone/>
            </a:pPr>
            <a:r>
              <a:rPr lang="ru-RU" sz="2800" smtClean="0">
                <a:solidFill>
                  <a:srgbClr val="CC3300"/>
                </a:solidFill>
              </a:rPr>
              <a:t>   У вас часто портится настроение? Вы плохо запомнили домашнее задание,  поэтому у вас куда-то пропал аппетит? Все ясно!  Вам срочно необходим    Витамин B1, который укрепит вашу  нервную систему, освежит память, улучшит пищеварение..</a:t>
            </a:r>
          </a:p>
        </p:txBody>
      </p:sp>
      <p:pic>
        <p:nvPicPr>
          <p:cNvPr id="56328" name="Picture 8" descr="AG00129_"/>
          <p:cNvPicPr>
            <a:picLocks noGrp="1" noChangeAspect="1" noChangeArrowheads="1" noCrop="1"/>
          </p:cNvPicPr>
          <p:nvPr>
            <p:ph sz="half" idx="2"/>
          </p:nvPr>
        </p:nvPicPr>
        <p:blipFill>
          <a:blip r:embed="rId2" cstate="print"/>
          <a:srcRect/>
          <a:stretch>
            <a:fillRect/>
          </a:stretch>
        </p:blipFill>
        <p:spPr>
          <a:xfrm>
            <a:off x="7956550" y="260350"/>
            <a:ext cx="792163" cy="792163"/>
          </a:xfrm>
          <a:noFill/>
          <a:ln/>
        </p:spPr>
      </p:pic>
      <p:sp>
        <p:nvSpPr>
          <p:cNvPr id="56330" name="Rectangle 10"/>
          <p:cNvSpPr>
            <a:spLocks noChangeArrowheads="1"/>
          </p:cNvSpPr>
          <p:nvPr/>
        </p:nvSpPr>
        <p:spPr bwMode="auto">
          <a:xfrm>
            <a:off x="7956550" y="381000"/>
            <a:ext cx="782638" cy="579438"/>
          </a:xfrm>
          <a:prstGeom prst="rect">
            <a:avLst/>
          </a:prstGeom>
          <a:noFill/>
          <a:ln w="9525">
            <a:noFill/>
            <a:miter lim="800000"/>
            <a:headEnd/>
            <a:tailEnd/>
          </a:ln>
          <a:effectLst/>
        </p:spPr>
        <p:txBody>
          <a:bodyPr wrap="none">
            <a:spAutoFit/>
          </a:bodyPr>
          <a:lstStyle/>
          <a:p>
            <a:pPr algn="l"/>
            <a:r>
              <a:rPr lang="ru-RU" sz="3200" b="1">
                <a:solidFill>
                  <a:srgbClr val="CC3300"/>
                </a:solidFill>
              </a:rPr>
              <a:t>В1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328">
                                            <p:bg/>
                                          </p:spTgt>
                                        </p:tgtEl>
                                        <p:attrNameLst>
                                          <p:attrName>style.visibility</p:attrName>
                                        </p:attrNameLst>
                                      </p:cBhvr>
                                      <p:to>
                                        <p:strVal val="visible"/>
                                      </p:to>
                                    </p:set>
                                    <p:animEffect transition="in" filter="wipe(left)">
                                      <p:cBhvr>
                                        <p:cTn id="7" dur="500"/>
                                        <p:tgtEl>
                                          <p:spTgt spid="5632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ru-RU" sz="3200" smtClean="0">
                <a:solidFill>
                  <a:srgbClr val="CC3300"/>
                </a:solidFill>
              </a:rPr>
              <a:t>Продукты, где содержится витамин В1</a:t>
            </a:r>
          </a:p>
        </p:txBody>
      </p:sp>
      <p:pic>
        <p:nvPicPr>
          <p:cNvPr id="58374" name="Picture 6" descr="FD00649_"/>
          <p:cNvPicPr>
            <a:picLocks noGrp="1" noChangeAspect="1" noChangeArrowheads="1"/>
          </p:cNvPicPr>
          <p:nvPr>
            <p:ph sz="half" idx="1"/>
          </p:nvPr>
        </p:nvPicPr>
        <p:blipFill>
          <a:blip r:embed="rId2" cstate="print"/>
          <a:stretch>
            <a:fillRect/>
          </a:stretch>
        </p:blipFill>
        <p:spPr>
          <a:xfrm>
            <a:off x="304800" y="2475913"/>
            <a:ext cx="4191000" cy="2972973"/>
          </a:xfrm>
        </p:spPr>
      </p:pic>
      <p:pic>
        <p:nvPicPr>
          <p:cNvPr id="58383" name="Picture 15" descr="AG00129_"/>
          <p:cNvPicPr>
            <a:picLocks noGrp="1" noChangeAspect="1" noChangeArrowheads="1" noCrop="1"/>
          </p:cNvPicPr>
          <p:nvPr>
            <p:ph sz="half" idx="2"/>
          </p:nvPr>
        </p:nvPicPr>
        <p:blipFill>
          <a:blip r:embed="rId3" cstate="print"/>
          <a:srcRect/>
          <a:stretch>
            <a:fillRect/>
          </a:stretch>
        </p:blipFill>
        <p:spPr>
          <a:xfrm>
            <a:off x="8316913" y="168275"/>
            <a:ext cx="647700" cy="647700"/>
          </a:xfrm>
          <a:noFill/>
          <a:ln/>
        </p:spPr>
      </p:pic>
      <p:sp>
        <p:nvSpPr>
          <p:cNvPr id="58372" name="Rectangle 4"/>
          <p:cNvSpPr>
            <a:spLocks noGrp="1" noChangeArrowheads="1"/>
          </p:cNvSpPr>
          <p:nvPr>
            <p:ph type="body" sz="half" idx="4294967295"/>
          </p:nvPr>
        </p:nvSpPr>
        <p:spPr>
          <a:xfrm>
            <a:off x="5219700" y="1700213"/>
            <a:ext cx="3924300" cy="4267200"/>
          </a:xfrm>
        </p:spPr>
        <p:txBody>
          <a:bodyPr/>
          <a:lstStyle/>
          <a:p>
            <a:pPr>
              <a:lnSpc>
                <a:spcPct val="90000"/>
              </a:lnSpc>
              <a:buFont typeface="Wingdings" pitchFamily="2" charset="2"/>
              <a:buNone/>
            </a:pPr>
            <a:r>
              <a:rPr lang="ru-RU" sz="2600" smtClean="0"/>
              <a:t>    </a:t>
            </a:r>
            <a:endParaRPr lang="ru-RU" sz="1800" smtClean="0">
              <a:solidFill>
                <a:srgbClr val="993300"/>
              </a:solidFill>
            </a:endParaRPr>
          </a:p>
        </p:txBody>
      </p:sp>
      <p:pic>
        <p:nvPicPr>
          <p:cNvPr id="58380" name="Picture 12" descr="полезные продукты"/>
          <p:cNvPicPr>
            <a:picLocks noGrp="1" noChangeAspect="1" noChangeArrowheads="1"/>
          </p:cNvPicPr>
          <p:nvPr>
            <p:ph sz="quarter" idx="4294967295"/>
          </p:nvPr>
        </p:nvPicPr>
        <p:blipFill>
          <a:blip r:embed="rId4" cstate="print"/>
          <a:srcRect l="6477" t="11786" r="32582" b="50052"/>
          <a:stretch>
            <a:fillRect/>
          </a:stretch>
        </p:blipFill>
        <p:spPr>
          <a:xfrm>
            <a:off x="5327650" y="1700213"/>
            <a:ext cx="3816350" cy="4319587"/>
          </a:xfrm>
          <a:noFill/>
          <a:ln/>
        </p:spPr>
      </p:pic>
      <p:pic>
        <p:nvPicPr>
          <p:cNvPr id="58381" name="Picture 13" descr="FD00997_"/>
          <p:cNvPicPr>
            <a:picLocks noChangeAspect="1" noChangeArrowheads="1"/>
          </p:cNvPicPr>
          <p:nvPr/>
        </p:nvPicPr>
        <p:blipFill>
          <a:blip r:embed="rId5" cstate="print"/>
          <a:srcRect/>
          <a:stretch>
            <a:fillRect/>
          </a:stretch>
        </p:blipFill>
        <p:spPr bwMode="auto">
          <a:xfrm>
            <a:off x="2124075" y="3716338"/>
            <a:ext cx="2160588" cy="2447925"/>
          </a:xfrm>
          <a:prstGeom prst="rect">
            <a:avLst/>
          </a:prstGeom>
          <a:noFill/>
          <a:ln w="9525">
            <a:noFill/>
            <a:miter lim="800000"/>
            <a:headEnd/>
            <a:tailEnd/>
          </a:ln>
        </p:spPr>
      </p:pic>
      <p:sp>
        <p:nvSpPr>
          <p:cNvPr id="58385" name="Rectangle 17"/>
          <p:cNvSpPr>
            <a:spLocks noChangeArrowheads="1"/>
          </p:cNvSpPr>
          <p:nvPr/>
        </p:nvSpPr>
        <p:spPr bwMode="auto">
          <a:xfrm>
            <a:off x="8315325" y="188913"/>
            <a:ext cx="649288" cy="457200"/>
          </a:xfrm>
          <a:prstGeom prst="rect">
            <a:avLst/>
          </a:prstGeom>
          <a:noFill/>
          <a:ln w="9525">
            <a:noFill/>
            <a:miter lim="800000"/>
            <a:headEnd/>
            <a:tailEnd/>
          </a:ln>
          <a:effectLst/>
        </p:spPr>
        <p:txBody>
          <a:bodyPr>
            <a:spAutoFit/>
          </a:bodyPr>
          <a:lstStyle/>
          <a:p>
            <a:pPr algn="l"/>
            <a:r>
              <a:rPr lang="ru-RU" sz="2400" b="1">
                <a:solidFill>
                  <a:srgbClr val="CC3300"/>
                </a:solidFill>
              </a:rPr>
              <a:t>В1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83">
                                            <p:bg/>
                                          </p:spTgt>
                                        </p:tgtEl>
                                        <p:attrNameLst>
                                          <p:attrName>style.visibility</p:attrName>
                                        </p:attrNameLst>
                                      </p:cBhvr>
                                      <p:to>
                                        <p:strVal val="visible"/>
                                      </p:to>
                                    </p:set>
                                    <p:animEffect transition="in" filter="wipe(left)">
                                      <p:cBhvr>
                                        <p:cTn id="7" dur="500"/>
                                        <p:tgtEl>
                                          <p:spTgt spid="5838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8374">
                                            <p:bg/>
                                          </p:spTgt>
                                        </p:tgtEl>
                                        <p:attrNameLst>
                                          <p:attrName>style.visibility</p:attrName>
                                        </p:attrNameLst>
                                      </p:cBhvr>
                                      <p:to>
                                        <p:strVal val="visible"/>
                                      </p:to>
                                    </p:set>
                                    <p:animEffect transition="in" filter="wipe(left)">
                                      <p:cBhvr>
                                        <p:cTn id="11" dur="500"/>
                                        <p:tgtEl>
                                          <p:spTgt spid="58374">
                                            <p:bg/>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8380">
                                            <p:bg/>
                                          </p:spTgt>
                                        </p:tgtEl>
                                        <p:attrNameLst>
                                          <p:attrName>style.visibility</p:attrName>
                                        </p:attrNameLst>
                                      </p:cBhvr>
                                      <p:to>
                                        <p:strVal val="visible"/>
                                      </p:to>
                                    </p:set>
                                    <p:animEffect transition="in" filter="wipe(left)">
                                      <p:cBhvr>
                                        <p:cTn id="15" dur="500"/>
                                        <p:tgtEl>
                                          <p:spTgt spid="58380">
                                            <p:bg/>
                                          </p:spTgt>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58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build="p"/>
      <p:bldP spid="58383" grpId="0" build="p" animBg="1"/>
      <p:bldP spid="58380"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1" name="Rectangle 7"/>
          <p:cNvSpPr>
            <a:spLocks noGrp="1" noChangeArrowheads="1"/>
          </p:cNvSpPr>
          <p:nvPr>
            <p:ph type="title"/>
          </p:nvPr>
        </p:nvSpPr>
        <p:spPr>
          <a:xfrm>
            <a:off x="1979712" y="0"/>
            <a:ext cx="5256584" cy="1216025"/>
          </a:xfrm>
        </p:spPr>
        <p:txBody>
          <a:bodyPr>
            <a:normAutofit/>
          </a:bodyPr>
          <a:lstStyle/>
          <a:p>
            <a:r>
              <a:rPr lang="ru-RU" sz="2400" b="1" dirty="0" smtClean="0">
                <a:solidFill>
                  <a:srgbClr val="CC3300"/>
                </a:solidFill>
                <a:latin typeface="Times New Roman" pitchFamily="18" charset="0"/>
                <a:cs typeface="Times New Roman" pitchFamily="18" charset="0"/>
              </a:rPr>
              <a:t>Где искать витамин «В1»?</a:t>
            </a:r>
          </a:p>
        </p:txBody>
      </p:sp>
      <p:sp>
        <p:nvSpPr>
          <p:cNvPr id="108552" name="Rectangle 8"/>
          <p:cNvSpPr>
            <a:spLocks noGrp="1" noChangeArrowheads="1"/>
          </p:cNvSpPr>
          <p:nvPr>
            <p:ph type="body" sz="half" idx="1"/>
          </p:nvPr>
        </p:nvSpPr>
        <p:spPr>
          <a:xfrm>
            <a:off x="179512" y="1340768"/>
            <a:ext cx="8460432" cy="3240360"/>
          </a:xfrm>
        </p:spPr>
        <p:txBody>
          <a:bodyPr>
            <a:normAutofit/>
          </a:bodyPr>
          <a:lstStyle/>
          <a:p>
            <a:pPr>
              <a:buFont typeface="Wingdings" pitchFamily="2" charset="2"/>
              <a:buNone/>
            </a:pPr>
            <a:r>
              <a:rPr lang="ru-RU" sz="2400" dirty="0" smtClean="0">
                <a:solidFill>
                  <a:srgbClr val="CC3300"/>
                </a:solidFill>
              </a:rPr>
              <a:t>    </a:t>
            </a:r>
            <a:r>
              <a:rPr lang="ru-RU" sz="2800" dirty="0" smtClean="0">
                <a:solidFill>
                  <a:srgbClr val="CC3300"/>
                </a:solidFill>
                <a:latin typeface="Times New Roman" pitchFamily="18" charset="0"/>
                <a:cs typeface="Times New Roman" pitchFamily="18" charset="0"/>
              </a:rPr>
              <a:t>немедленно налегайте на печеночные котлетки, куриные крылышки с рисовой кашкой и большим куском хлеба. Именно в этих продуктах находится витамин В1</a:t>
            </a:r>
          </a:p>
        </p:txBody>
      </p:sp>
      <p:pic>
        <p:nvPicPr>
          <p:cNvPr id="108553" name="Picture 9" descr="AG00129_"/>
          <p:cNvPicPr>
            <a:picLocks noGrp="1" noChangeAspect="1" noChangeArrowheads="1" noCrop="1"/>
          </p:cNvPicPr>
          <p:nvPr>
            <p:ph sz="half" idx="2"/>
          </p:nvPr>
        </p:nvPicPr>
        <p:blipFill>
          <a:blip r:embed="rId2" cstate="print"/>
          <a:srcRect/>
          <a:stretch>
            <a:fillRect/>
          </a:stretch>
        </p:blipFill>
        <p:spPr>
          <a:xfrm>
            <a:off x="251520" y="260648"/>
            <a:ext cx="720725" cy="720725"/>
          </a:xfrm>
          <a:noFill/>
          <a:ln/>
        </p:spPr>
      </p:pic>
      <p:sp>
        <p:nvSpPr>
          <p:cNvPr id="108555" name="Rectangle 11"/>
          <p:cNvSpPr>
            <a:spLocks noChangeArrowheads="1"/>
          </p:cNvSpPr>
          <p:nvPr/>
        </p:nvSpPr>
        <p:spPr bwMode="auto">
          <a:xfrm>
            <a:off x="323528" y="332656"/>
            <a:ext cx="649287" cy="457200"/>
          </a:xfrm>
          <a:prstGeom prst="rect">
            <a:avLst/>
          </a:prstGeom>
          <a:noFill/>
          <a:ln w="9525">
            <a:noFill/>
            <a:miter lim="800000"/>
            <a:headEnd/>
            <a:tailEnd/>
          </a:ln>
          <a:effectLst/>
        </p:spPr>
        <p:txBody>
          <a:bodyPr>
            <a:spAutoFit/>
          </a:bodyPr>
          <a:lstStyle/>
          <a:p>
            <a:pPr algn="l"/>
            <a:r>
              <a:rPr lang="ru-RU" sz="2400" b="1" dirty="0">
                <a:solidFill>
                  <a:srgbClr val="CC3300"/>
                </a:solidFill>
              </a:rPr>
              <a:t>В1</a:t>
            </a:r>
          </a:p>
        </p:txBody>
      </p:sp>
      <p:pic>
        <p:nvPicPr>
          <p:cNvPr id="30722" name="Picture 2" descr="https://encrypted-tbn0.gstatic.com/images?q=tbn:ANd9GcTlhfE4865rjrxjKzeyacnsxDqAIMeuA7EyKpjwBqzbSrSyAmSobQ"/>
          <p:cNvPicPr>
            <a:picLocks noChangeAspect="1" noChangeArrowheads="1"/>
          </p:cNvPicPr>
          <p:nvPr/>
        </p:nvPicPr>
        <p:blipFill>
          <a:blip r:embed="rId3" cstate="print"/>
          <a:srcRect/>
          <a:stretch>
            <a:fillRect/>
          </a:stretch>
        </p:blipFill>
        <p:spPr bwMode="auto">
          <a:xfrm>
            <a:off x="539552" y="3501008"/>
            <a:ext cx="3354469" cy="2232248"/>
          </a:xfrm>
          <a:prstGeom prst="rect">
            <a:avLst/>
          </a:prstGeom>
          <a:noFill/>
        </p:spPr>
      </p:pic>
      <p:pic>
        <p:nvPicPr>
          <p:cNvPr id="30724" name="Picture 4" descr="https://encrypted-tbn2.gstatic.com/images?q=tbn:ANd9GcSe50cGakTMD8Qd1ckjeZVtl77KMa29Lo-KnwJwXMYZ9RFnCc5U"/>
          <p:cNvPicPr>
            <a:picLocks noChangeAspect="1" noChangeArrowheads="1"/>
          </p:cNvPicPr>
          <p:nvPr/>
        </p:nvPicPr>
        <p:blipFill>
          <a:blip r:embed="rId4" cstate="print"/>
          <a:srcRect/>
          <a:stretch>
            <a:fillRect/>
          </a:stretch>
        </p:blipFill>
        <p:spPr bwMode="auto">
          <a:xfrm>
            <a:off x="5436096" y="3429000"/>
            <a:ext cx="2448272" cy="23311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553">
                                            <p:bg/>
                                          </p:spTgt>
                                        </p:tgtEl>
                                        <p:attrNameLst>
                                          <p:attrName>style.visibility</p:attrName>
                                        </p:attrNameLst>
                                      </p:cBhvr>
                                      <p:to>
                                        <p:strVal val="visible"/>
                                      </p:to>
                                    </p:set>
                                    <p:animEffect transition="in" filter="wipe(left)">
                                      <p:cBhvr>
                                        <p:cTn id="7" dur="500"/>
                                        <p:tgtEl>
                                          <p:spTgt spid="10855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ru-RU" sz="3600" smtClean="0">
                <a:solidFill>
                  <a:srgbClr val="CC3300"/>
                </a:solidFill>
              </a:rPr>
              <a:t>Витамин В2</a:t>
            </a:r>
          </a:p>
        </p:txBody>
      </p:sp>
      <p:sp>
        <p:nvSpPr>
          <p:cNvPr id="60419" name="Rectangle 3"/>
          <p:cNvSpPr>
            <a:spLocks noGrp="1" noChangeArrowheads="1"/>
          </p:cNvSpPr>
          <p:nvPr>
            <p:ph type="body" sz="half" idx="1"/>
          </p:nvPr>
        </p:nvSpPr>
        <p:spPr>
          <a:xfrm>
            <a:off x="467544" y="1556792"/>
            <a:ext cx="7966075" cy="2160240"/>
          </a:xfrm>
        </p:spPr>
        <p:txBody>
          <a:bodyPr>
            <a:normAutofit/>
          </a:bodyPr>
          <a:lstStyle/>
          <a:p>
            <a:pPr>
              <a:buFont typeface="Wingdings" pitchFamily="2" charset="2"/>
              <a:buNone/>
            </a:pPr>
            <a:r>
              <a:rPr lang="ru-RU" sz="2400" dirty="0" smtClean="0">
                <a:solidFill>
                  <a:srgbClr val="CC3300"/>
                </a:solidFill>
                <a:latin typeface="Times New Roman" pitchFamily="18" charset="0"/>
                <a:cs typeface="Times New Roman" pitchFamily="18" charset="0"/>
              </a:rPr>
              <a:t>   </a:t>
            </a:r>
            <a:r>
              <a:rPr lang="ru-RU" sz="2800" dirty="0" smtClean="0">
                <a:solidFill>
                  <a:srgbClr val="CC3300"/>
                </a:solidFill>
                <a:latin typeface="Times New Roman" pitchFamily="18" charset="0"/>
                <a:cs typeface="Times New Roman" pitchFamily="18" charset="0"/>
              </a:rPr>
              <a:t>У вас выпадают волосы и слоятся ногти, ваша энергия на нуле и вы не носитесь на перемене по коридорам?  Значит вам не хватает витамина В2.</a:t>
            </a:r>
          </a:p>
          <a:p>
            <a:pPr>
              <a:buFont typeface="Wingdings" pitchFamily="2" charset="2"/>
              <a:buNone/>
            </a:pPr>
            <a:endParaRPr lang="ru-RU" sz="3200" dirty="0" smtClean="0">
              <a:solidFill>
                <a:srgbClr val="CC3300"/>
              </a:solidFill>
            </a:endParaRPr>
          </a:p>
        </p:txBody>
      </p:sp>
      <p:pic>
        <p:nvPicPr>
          <p:cNvPr id="60421" name="Picture 5" descr="AG00129_"/>
          <p:cNvPicPr>
            <a:picLocks noGrp="1" noChangeAspect="1" noChangeArrowheads="1" noCrop="1"/>
          </p:cNvPicPr>
          <p:nvPr>
            <p:ph sz="half" idx="2"/>
          </p:nvPr>
        </p:nvPicPr>
        <p:blipFill>
          <a:blip r:embed="rId2" cstate="print"/>
          <a:srcRect/>
          <a:stretch>
            <a:fillRect/>
          </a:stretch>
        </p:blipFill>
        <p:spPr>
          <a:xfrm>
            <a:off x="8243888" y="187325"/>
            <a:ext cx="720725" cy="720725"/>
          </a:xfrm>
          <a:noFill/>
          <a:ln/>
        </p:spPr>
      </p:pic>
      <p:sp>
        <p:nvSpPr>
          <p:cNvPr id="60420" name="Rectangle 4"/>
          <p:cNvSpPr>
            <a:spLocks noChangeArrowheads="1"/>
          </p:cNvSpPr>
          <p:nvPr/>
        </p:nvSpPr>
        <p:spPr bwMode="auto">
          <a:xfrm>
            <a:off x="8243888" y="307975"/>
            <a:ext cx="649287" cy="457200"/>
          </a:xfrm>
          <a:prstGeom prst="rect">
            <a:avLst/>
          </a:prstGeom>
          <a:noFill/>
          <a:ln w="9525">
            <a:noFill/>
            <a:miter lim="800000"/>
            <a:headEnd/>
            <a:tailEnd/>
          </a:ln>
          <a:effectLst/>
        </p:spPr>
        <p:txBody>
          <a:bodyPr>
            <a:spAutoFit/>
          </a:bodyPr>
          <a:lstStyle/>
          <a:p>
            <a:pPr algn="l"/>
            <a:r>
              <a:rPr lang="ru-RU" sz="2400" b="1">
                <a:solidFill>
                  <a:srgbClr val="CC3300"/>
                </a:solidFill>
              </a:rPr>
              <a:t>В1</a:t>
            </a:r>
          </a:p>
        </p:txBody>
      </p:sp>
      <p:pic>
        <p:nvPicPr>
          <p:cNvPr id="6" name="Picture 6" descr="https://encrypted-tbn2.gstatic.com/images?q=tbn:ANd9GcS0QTiqMz_K9pFrEgRTaMiN_n40047-FeLeKT2fsafyUxLEgw-knQ"/>
          <p:cNvPicPr>
            <a:picLocks noChangeAspect="1" noChangeArrowheads="1"/>
          </p:cNvPicPr>
          <p:nvPr/>
        </p:nvPicPr>
        <p:blipFill>
          <a:blip r:embed="rId3" cstate="print"/>
          <a:srcRect/>
          <a:stretch>
            <a:fillRect/>
          </a:stretch>
        </p:blipFill>
        <p:spPr bwMode="auto">
          <a:xfrm>
            <a:off x="2051720" y="3573016"/>
            <a:ext cx="4863165" cy="27154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21">
                                            <p:bg/>
                                          </p:spTgt>
                                        </p:tgtEl>
                                        <p:attrNameLst>
                                          <p:attrName>style.visibility</p:attrName>
                                        </p:attrNameLst>
                                      </p:cBhvr>
                                      <p:to>
                                        <p:strVal val="visible"/>
                                      </p:to>
                                    </p:set>
                                    <p:animEffect transition="in" filter="wipe(left)">
                                      <p:cBhvr>
                                        <p:cTn id="7" dur="500"/>
                                        <p:tgtEl>
                                          <p:spTgt spid="6042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259632" y="260648"/>
            <a:ext cx="8686800" cy="841248"/>
          </a:xfrm>
        </p:spPr>
        <p:txBody>
          <a:bodyPr>
            <a:normAutofit/>
          </a:bodyPr>
          <a:lstStyle/>
          <a:p>
            <a:r>
              <a:rPr lang="ru-RU" sz="2400" dirty="0" smtClean="0">
                <a:solidFill>
                  <a:srgbClr val="CC3300"/>
                </a:solidFill>
                <a:latin typeface="Times New Roman" pitchFamily="18" charset="0"/>
                <a:cs typeface="Times New Roman" pitchFamily="18" charset="0"/>
              </a:rPr>
              <a:t>Продукты, которые содержат витамин В2</a:t>
            </a:r>
          </a:p>
        </p:txBody>
      </p:sp>
      <p:sp>
        <p:nvSpPr>
          <p:cNvPr id="61443" name="Rectangle 3"/>
          <p:cNvSpPr>
            <a:spLocks noGrp="1" noChangeArrowheads="1"/>
          </p:cNvSpPr>
          <p:nvPr>
            <p:ph type="body" sz="half" idx="4294967295"/>
          </p:nvPr>
        </p:nvSpPr>
        <p:spPr>
          <a:xfrm>
            <a:off x="539552" y="1484784"/>
            <a:ext cx="8136904" cy="1944216"/>
          </a:xfrm>
        </p:spPr>
        <p:txBody>
          <a:bodyPr>
            <a:normAutofit fontScale="92500"/>
          </a:bodyPr>
          <a:lstStyle/>
          <a:p>
            <a:pPr>
              <a:lnSpc>
                <a:spcPct val="90000"/>
              </a:lnSpc>
              <a:buFont typeface="Wingdings" pitchFamily="2" charset="2"/>
              <a:buNone/>
            </a:pPr>
            <a:r>
              <a:rPr lang="ru-RU" sz="2400" dirty="0" smtClean="0">
                <a:solidFill>
                  <a:srgbClr val="CC3300"/>
                </a:solidFill>
              </a:rPr>
              <a:t>Если его недостаточно в организме – это беда, вы просто</a:t>
            </a:r>
          </a:p>
          <a:p>
            <a:pPr>
              <a:lnSpc>
                <a:spcPct val="90000"/>
              </a:lnSpc>
              <a:buFont typeface="Wingdings" pitchFamily="2" charset="2"/>
              <a:buNone/>
            </a:pPr>
            <a:r>
              <a:rPr lang="ru-RU" sz="2400" dirty="0" smtClean="0">
                <a:solidFill>
                  <a:srgbClr val="CC3300"/>
                </a:solidFill>
              </a:rPr>
              <a:t>прекратите расти, поэтому ешьте больше творога, сыра, </a:t>
            </a:r>
          </a:p>
          <a:p>
            <a:pPr>
              <a:lnSpc>
                <a:spcPct val="90000"/>
              </a:lnSpc>
              <a:buFont typeface="Wingdings" pitchFamily="2" charset="2"/>
              <a:buNone/>
            </a:pPr>
            <a:r>
              <a:rPr lang="ru-RU" sz="2400" dirty="0" smtClean="0">
                <a:solidFill>
                  <a:srgbClr val="CC3300"/>
                </a:solidFill>
              </a:rPr>
              <a:t>яиц, не забывайте про фасоль, горох и с вашим</a:t>
            </a:r>
          </a:p>
          <a:p>
            <a:pPr>
              <a:lnSpc>
                <a:spcPct val="90000"/>
              </a:lnSpc>
              <a:buFont typeface="Wingdings" pitchFamily="2" charset="2"/>
              <a:buNone/>
            </a:pPr>
            <a:r>
              <a:rPr lang="ru-RU" sz="2400" dirty="0" smtClean="0">
                <a:solidFill>
                  <a:srgbClr val="CC3300"/>
                </a:solidFill>
              </a:rPr>
              <a:t>ростом  будет полный порядок! </a:t>
            </a:r>
          </a:p>
          <a:p>
            <a:pPr>
              <a:lnSpc>
                <a:spcPct val="90000"/>
              </a:lnSpc>
              <a:buFont typeface="Wingdings" pitchFamily="2" charset="2"/>
              <a:buNone/>
            </a:pPr>
            <a:endParaRPr lang="ru-RU" sz="2400" dirty="0" smtClean="0">
              <a:solidFill>
                <a:srgbClr val="CC3300"/>
              </a:solidFill>
            </a:endParaRPr>
          </a:p>
        </p:txBody>
      </p:sp>
      <p:pic>
        <p:nvPicPr>
          <p:cNvPr id="61446" name="Picture 6" descr="AG00129_"/>
          <p:cNvPicPr>
            <a:picLocks noGrp="1" noChangeAspect="1" noChangeArrowheads="1" noCrop="1"/>
          </p:cNvPicPr>
          <p:nvPr>
            <p:ph sz="quarter" idx="4294967295"/>
          </p:nvPr>
        </p:nvPicPr>
        <p:blipFill>
          <a:blip r:embed="rId2" cstate="print"/>
          <a:srcRect/>
          <a:stretch>
            <a:fillRect/>
          </a:stretch>
        </p:blipFill>
        <p:spPr>
          <a:xfrm>
            <a:off x="323528" y="332656"/>
            <a:ext cx="720725" cy="720725"/>
          </a:xfrm>
          <a:noFill/>
          <a:ln/>
        </p:spPr>
      </p:pic>
      <p:sp>
        <p:nvSpPr>
          <p:cNvPr id="61448" name="Rectangle 8"/>
          <p:cNvSpPr>
            <a:spLocks noChangeArrowheads="1"/>
          </p:cNvSpPr>
          <p:nvPr/>
        </p:nvSpPr>
        <p:spPr bwMode="auto">
          <a:xfrm>
            <a:off x="395536" y="404664"/>
            <a:ext cx="633412" cy="457200"/>
          </a:xfrm>
          <a:prstGeom prst="rect">
            <a:avLst/>
          </a:prstGeom>
          <a:noFill/>
          <a:ln w="9525">
            <a:noFill/>
            <a:miter lim="800000"/>
            <a:headEnd/>
            <a:tailEnd/>
          </a:ln>
          <a:effectLst/>
        </p:spPr>
        <p:txBody>
          <a:bodyPr wrap="none">
            <a:spAutoFit/>
          </a:bodyPr>
          <a:lstStyle/>
          <a:p>
            <a:pPr algn="l"/>
            <a:r>
              <a:rPr lang="ru-RU" sz="2400" b="1" dirty="0">
                <a:solidFill>
                  <a:srgbClr val="CC3300"/>
                </a:solidFill>
              </a:rPr>
              <a:t>В2</a:t>
            </a:r>
          </a:p>
        </p:txBody>
      </p:sp>
      <p:sp>
        <p:nvSpPr>
          <p:cNvPr id="61449" name="Text Box 9"/>
          <p:cNvSpPr txBox="1">
            <a:spLocks noChangeArrowheads="1"/>
          </p:cNvSpPr>
          <p:nvPr/>
        </p:nvSpPr>
        <p:spPr bwMode="auto">
          <a:xfrm>
            <a:off x="900113" y="6308725"/>
            <a:ext cx="7848600" cy="366713"/>
          </a:xfrm>
          <a:prstGeom prst="rect">
            <a:avLst/>
          </a:prstGeom>
          <a:noFill/>
          <a:ln w="9525">
            <a:noFill/>
            <a:miter lim="800000"/>
            <a:headEnd/>
            <a:tailEnd/>
          </a:ln>
          <a:effectLst/>
        </p:spPr>
        <p:txBody>
          <a:bodyPr>
            <a:spAutoFit/>
          </a:bodyPr>
          <a:lstStyle/>
          <a:p>
            <a:pPr>
              <a:spcBef>
                <a:spcPct val="50000"/>
              </a:spcBef>
            </a:pPr>
            <a:endParaRPr lang="ru-RU"/>
          </a:p>
        </p:txBody>
      </p:sp>
      <p:pic>
        <p:nvPicPr>
          <p:cNvPr id="28674" name="Picture 2" descr="http://www.lenagold.ru/fon/clipart/g/goroh/goroh21.jpg"/>
          <p:cNvPicPr>
            <a:picLocks noChangeAspect="1" noChangeArrowheads="1"/>
          </p:cNvPicPr>
          <p:nvPr/>
        </p:nvPicPr>
        <p:blipFill>
          <a:blip r:embed="rId3" cstate="print"/>
          <a:srcRect/>
          <a:stretch>
            <a:fillRect/>
          </a:stretch>
        </p:blipFill>
        <p:spPr bwMode="auto">
          <a:xfrm>
            <a:off x="6012160" y="2852936"/>
            <a:ext cx="2520280" cy="2668532"/>
          </a:xfrm>
          <a:prstGeom prst="rect">
            <a:avLst/>
          </a:prstGeom>
          <a:noFill/>
        </p:spPr>
      </p:pic>
      <p:sp>
        <p:nvSpPr>
          <p:cNvPr id="28676" name="AutoShape 4" descr="http://www.lenagold.ru/fon/clipart/g/goroh/goroh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8678" name="Picture 6" descr="http://www.lenagold.ru/fon/clipart/g/goroh/goroh04.jpg"/>
          <p:cNvPicPr>
            <a:picLocks noChangeAspect="1" noChangeArrowheads="1"/>
          </p:cNvPicPr>
          <p:nvPr/>
        </p:nvPicPr>
        <p:blipFill>
          <a:blip r:embed="rId4" cstate="print"/>
          <a:srcRect/>
          <a:stretch>
            <a:fillRect/>
          </a:stretch>
        </p:blipFill>
        <p:spPr bwMode="auto">
          <a:xfrm>
            <a:off x="467544" y="3212976"/>
            <a:ext cx="2425058" cy="2182552"/>
          </a:xfrm>
          <a:prstGeom prst="rect">
            <a:avLst/>
          </a:prstGeom>
          <a:noFill/>
        </p:spPr>
      </p:pic>
      <p:pic>
        <p:nvPicPr>
          <p:cNvPr id="28679" name="Picture 7" descr="C:\Users\асус\Desktop\фрукты\14998.jpg"/>
          <p:cNvPicPr>
            <a:picLocks noChangeAspect="1" noChangeArrowheads="1"/>
          </p:cNvPicPr>
          <p:nvPr/>
        </p:nvPicPr>
        <p:blipFill>
          <a:blip r:embed="rId5" cstate="print"/>
          <a:srcRect/>
          <a:stretch>
            <a:fillRect/>
          </a:stretch>
        </p:blipFill>
        <p:spPr bwMode="auto">
          <a:xfrm>
            <a:off x="2915816" y="4077072"/>
            <a:ext cx="3166259" cy="237757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6">
                                            <p:bg/>
                                          </p:spTgt>
                                        </p:tgtEl>
                                        <p:attrNameLst>
                                          <p:attrName>style.visibility</p:attrName>
                                        </p:attrNameLst>
                                      </p:cBhvr>
                                      <p:to>
                                        <p:strVal val="visible"/>
                                      </p:to>
                                    </p:set>
                                    <p:animEffect transition="in" filter="wipe(left)">
                                      <p:cBhvr>
                                        <p:cTn id="7" dur="500"/>
                                        <p:tgtEl>
                                          <p:spTgt spid="61446">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8" name="Picture 6" descr="молочные продукты"/>
          <p:cNvPicPr>
            <a:picLocks noGrp="1" noChangeAspect="1" noChangeArrowheads="1"/>
          </p:cNvPicPr>
          <p:nvPr>
            <p:ph sz="quarter" idx="1"/>
          </p:nvPr>
        </p:nvPicPr>
        <p:blipFill>
          <a:blip r:embed="rId2" cstate="print"/>
          <a:srcRect l="16283" t="27965" r="25653" b="56802"/>
          <a:stretch>
            <a:fillRect/>
          </a:stretch>
        </p:blipFill>
        <p:spPr>
          <a:xfrm>
            <a:off x="539552" y="2060848"/>
            <a:ext cx="4392612" cy="2900363"/>
          </a:xfrm>
        </p:spPr>
      </p:pic>
      <p:pic>
        <p:nvPicPr>
          <p:cNvPr id="64519" name="Picture 7" descr="AG00129_"/>
          <p:cNvPicPr>
            <a:picLocks noGrp="1" noChangeAspect="1" noChangeArrowheads="1" noCrop="1"/>
          </p:cNvPicPr>
          <p:nvPr>
            <p:ph sz="quarter" idx="2"/>
          </p:nvPr>
        </p:nvPicPr>
        <p:blipFill>
          <a:blip r:embed="rId3" cstate="print"/>
          <a:srcRect/>
          <a:stretch>
            <a:fillRect/>
          </a:stretch>
        </p:blipFill>
        <p:spPr>
          <a:xfrm>
            <a:off x="251520" y="332656"/>
            <a:ext cx="647700" cy="647700"/>
          </a:xfrm>
          <a:noFill/>
          <a:ln/>
        </p:spPr>
      </p:pic>
      <p:sp>
        <p:nvSpPr>
          <p:cNvPr id="64515" name="Rectangle 3"/>
          <p:cNvSpPr>
            <a:spLocks noGrp="1" noChangeArrowheads="1"/>
          </p:cNvSpPr>
          <p:nvPr>
            <p:ph type="body" sz="half" idx="3"/>
          </p:nvPr>
        </p:nvSpPr>
        <p:spPr>
          <a:xfrm>
            <a:off x="5219700" y="1988840"/>
            <a:ext cx="3924300" cy="3456384"/>
          </a:xfrm>
        </p:spPr>
        <p:txBody>
          <a:bodyPr/>
          <a:lstStyle/>
          <a:p>
            <a:pPr>
              <a:buFont typeface="Wingdings" pitchFamily="2" charset="2"/>
              <a:buNone/>
            </a:pPr>
            <a:r>
              <a:rPr lang="ru-RU" sz="2600" dirty="0" smtClean="0">
                <a:solidFill>
                  <a:srgbClr val="CC3300"/>
                </a:solidFill>
              </a:rPr>
              <a:t>Вам это  не грозит ,</a:t>
            </a:r>
          </a:p>
          <a:p>
            <a:pPr>
              <a:buFont typeface="Wingdings" pitchFamily="2" charset="2"/>
              <a:buNone/>
            </a:pPr>
            <a:r>
              <a:rPr lang="ru-RU" sz="2600" dirty="0" smtClean="0">
                <a:solidFill>
                  <a:srgbClr val="CC3300"/>
                </a:solidFill>
              </a:rPr>
              <a:t>если вы каждый день</a:t>
            </a:r>
          </a:p>
          <a:p>
            <a:pPr>
              <a:buFont typeface="Wingdings" pitchFamily="2" charset="2"/>
              <a:buNone/>
            </a:pPr>
            <a:r>
              <a:rPr lang="ru-RU" sz="2600" dirty="0" smtClean="0">
                <a:solidFill>
                  <a:srgbClr val="CC3300"/>
                </a:solidFill>
              </a:rPr>
              <a:t>пьете  молоко и</a:t>
            </a:r>
          </a:p>
          <a:p>
            <a:pPr>
              <a:buFont typeface="Wingdings" pitchFamily="2" charset="2"/>
              <a:buNone/>
            </a:pPr>
            <a:r>
              <a:rPr lang="ru-RU" sz="2600" dirty="0" smtClean="0">
                <a:solidFill>
                  <a:srgbClr val="CC3300"/>
                </a:solidFill>
              </a:rPr>
              <a:t>едите хоть раз в</a:t>
            </a:r>
          </a:p>
          <a:p>
            <a:pPr>
              <a:buFont typeface="Wingdings" pitchFamily="2" charset="2"/>
              <a:buNone/>
            </a:pPr>
            <a:r>
              <a:rPr lang="ru-RU" sz="2600" dirty="0" smtClean="0">
                <a:solidFill>
                  <a:srgbClr val="CC3300"/>
                </a:solidFill>
              </a:rPr>
              <a:t>неделю фасолевый</a:t>
            </a:r>
          </a:p>
          <a:p>
            <a:pPr>
              <a:buFont typeface="Wingdings" pitchFamily="2" charset="2"/>
              <a:buNone/>
            </a:pPr>
            <a:r>
              <a:rPr lang="ru-RU" sz="2600" dirty="0" smtClean="0">
                <a:solidFill>
                  <a:srgbClr val="CC3300"/>
                </a:solidFill>
              </a:rPr>
              <a:t>супчик. </a:t>
            </a:r>
          </a:p>
          <a:p>
            <a:pPr>
              <a:buFont typeface="Wingdings" pitchFamily="2" charset="2"/>
              <a:buNone/>
            </a:pPr>
            <a:endParaRPr lang="ru-RU" sz="2600" dirty="0" smtClean="0">
              <a:solidFill>
                <a:srgbClr val="CC3300"/>
              </a:solidFill>
            </a:endParaRPr>
          </a:p>
        </p:txBody>
      </p:sp>
      <p:sp>
        <p:nvSpPr>
          <p:cNvPr id="64521" name="Rectangle 9"/>
          <p:cNvSpPr>
            <a:spLocks noChangeArrowheads="1"/>
          </p:cNvSpPr>
          <p:nvPr/>
        </p:nvSpPr>
        <p:spPr bwMode="auto">
          <a:xfrm>
            <a:off x="251520" y="404664"/>
            <a:ext cx="633413" cy="457200"/>
          </a:xfrm>
          <a:prstGeom prst="rect">
            <a:avLst/>
          </a:prstGeom>
          <a:noFill/>
          <a:ln w="9525">
            <a:noFill/>
            <a:miter lim="800000"/>
            <a:headEnd/>
            <a:tailEnd/>
          </a:ln>
          <a:effectLst/>
        </p:spPr>
        <p:txBody>
          <a:bodyPr wrap="none">
            <a:spAutoFit/>
          </a:bodyPr>
          <a:lstStyle/>
          <a:p>
            <a:pPr algn="l"/>
            <a:r>
              <a:rPr lang="ru-RU" sz="2400" b="1" dirty="0">
                <a:solidFill>
                  <a:srgbClr val="CC3300"/>
                </a:solidFill>
              </a:rPr>
              <a:t>В6</a:t>
            </a:r>
          </a:p>
        </p:txBody>
      </p:sp>
      <p:sp>
        <p:nvSpPr>
          <p:cNvPr id="9" name="Rectangle 3"/>
          <p:cNvSpPr txBox="1">
            <a:spLocks noChangeArrowheads="1"/>
          </p:cNvSpPr>
          <p:nvPr/>
        </p:nvSpPr>
        <p:spPr>
          <a:xfrm>
            <a:off x="1106488" y="260648"/>
            <a:ext cx="8037512" cy="1224136"/>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ru-RU" sz="2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2400" b="1" i="0" u="none" strike="noStrike" kern="1200" cap="none" spc="0" normalizeH="0" baseline="0" noProof="0" dirty="0" smtClean="0">
                <a:ln>
                  <a:noFill/>
                </a:ln>
                <a:solidFill>
                  <a:srgbClr val="CC3300"/>
                </a:solidFill>
                <a:effectLst/>
                <a:uLnTx/>
                <a:uFillTx/>
                <a:latin typeface="Times New Roman" pitchFamily="18" charset="0"/>
                <a:ea typeface="+mn-ea"/>
                <a:cs typeface="Times New Roman" pitchFamily="18" charset="0"/>
              </a:rPr>
              <a:t>Если не хватает в организме витамина В6,  то у вас плохо растут волосы,  хуже всего -  понижается гемоглобин в крови.</a:t>
            </a:r>
            <a:r>
              <a:rPr kumimoji="0" lang="ru-RU" sz="2400" b="1" i="0" u="none" strike="noStrike" kern="1200" cap="none" spc="0" normalizeH="0" baseline="0" noProof="0" dirty="0" smtClean="0">
                <a:ln>
                  <a:noFill/>
                </a:ln>
                <a:solidFill>
                  <a:srgbClr val="993300"/>
                </a:solidFill>
                <a:effectLst/>
                <a:uLnTx/>
                <a:uFillTx/>
                <a:latin typeface="Times New Roman" pitchFamily="18" charset="0"/>
                <a:ea typeface="+mn-ea"/>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endParaRPr kumimoji="0" lang="ru-RU" sz="2600" b="0" i="0" u="none" strike="noStrike" kern="1200" cap="none" spc="0" normalizeH="0" baseline="0" noProof="0" dirty="0" smtClean="0">
              <a:ln>
                <a:noFill/>
              </a:ln>
              <a:solidFill>
                <a:srgbClr val="9933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519">
                                            <p:bg/>
                                          </p:spTgt>
                                        </p:tgtEl>
                                        <p:attrNameLst>
                                          <p:attrName>style.visibility</p:attrName>
                                        </p:attrNameLst>
                                      </p:cBhvr>
                                      <p:to>
                                        <p:strVal val="visible"/>
                                      </p:to>
                                    </p:set>
                                    <p:animEffect transition="in" filter="wipe(left)">
                                      <p:cBhvr>
                                        <p:cTn id="7" dur="500"/>
                                        <p:tgtEl>
                                          <p:spTgt spid="64519">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4518">
                                            <p:bg/>
                                          </p:spTgt>
                                        </p:tgtEl>
                                        <p:attrNameLst>
                                          <p:attrName>style.visibility</p:attrName>
                                        </p:attrNameLst>
                                      </p:cBhvr>
                                      <p:to>
                                        <p:strVal val="visible"/>
                                      </p:to>
                                    </p:set>
                                    <p:animEffect transition="in" filter="wipe(left)">
                                      <p:cBhvr>
                                        <p:cTn id="11" dur="500"/>
                                        <p:tgtEl>
                                          <p:spTgt spid="6451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build="p"/>
      <p:bldP spid="64519"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47664" y="260648"/>
            <a:ext cx="4141341" cy="855985"/>
          </a:xfrm>
        </p:spPr>
        <p:txBody>
          <a:bodyPr/>
          <a:lstStyle/>
          <a:p>
            <a:r>
              <a:rPr lang="ru-RU" dirty="0" smtClean="0">
                <a:solidFill>
                  <a:srgbClr val="CC3300"/>
                </a:solidFill>
              </a:rPr>
              <a:t>Витамин С</a:t>
            </a:r>
          </a:p>
        </p:txBody>
      </p:sp>
      <p:sp>
        <p:nvSpPr>
          <p:cNvPr id="66563" name="Rectangle 3"/>
          <p:cNvSpPr>
            <a:spLocks noGrp="1" noChangeArrowheads="1"/>
          </p:cNvSpPr>
          <p:nvPr>
            <p:ph type="body" sz="half" idx="1"/>
          </p:nvPr>
        </p:nvSpPr>
        <p:spPr>
          <a:xfrm>
            <a:off x="467544" y="1484784"/>
            <a:ext cx="8280920" cy="2468488"/>
          </a:xfrm>
        </p:spPr>
        <p:txBody>
          <a:bodyPr>
            <a:normAutofit/>
          </a:bodyPr>
          <a:lstStyle/>
          <a:p>
            <a:pPr>
              <a:buFont typeface="Wingdings" pitchFamily="2" charset="2"/>
              <a:buNone/>
            </a:pPr>
            <a:r>
              <a:rPr lang="ru-RU" sz="2400" dirty="0" smtClean="0">
                <a:solidFill>
                  <a:srgbClr val="CC3300"/>
                </a:solidFill>
                <a:latin typeface="Times New Roman" pitchFamily="18" charset="0"/>
                <a:cs typeface="Times New Roman" pitchFamily="18" charset="0"/>
              </a:rPr>
              <a:t>Витамин номер два по важности это витамин С. Если вы </a:t>
            </a:r>
          </a:p>
          <a:p>
            <a:pPr>
              <a:buFont typeface="Wingdings" pitchFamily="2" charset="2"/>
              <a:buNone/>
            </a:pPr>
            <a:r>
              <a:rPr lang="ru-RU" sz="2400" dirty="0" smtClean="0">
                <a:solidFill>
                  <a:srgbClr val="CC3300"/>
                </a:solidFill>
                <a:latin typeface="Times New Roman" pitchFamily="18" charset="0"/>
                <a:cs typeface="Times New Roman" pitchFamily="18" charset="0"/>
              </a:rPr>
              <a:t>часто простываете, быстро утомляетесь и у вас кровоточат </a:t>
            </a:r>
          </a:p>
          <a:p>
            <a:pPr>
              <a:buFont typeface="Wingdings" pitchFamily="2" charset="2"/>
              <a:buNone/>
            </a:pPr>
            <a:r>
              <a:rPr lang="ru-RU" sz="2400" dirty="0" smtClean="0">
                <a:solidFill>
                  <a:srgbClr val="CC3300"/>
                </a:solidFill>
                <a:latin typeface="Times New Roman" pitchFamily="18" charset="0"/>
                <a:cs typeface="Times New Roman" pitchFamily="18" charset="0"/>
              </a:rPr>
              <a:t>десны, бегите срочно в аптеку за витамином С, потому что </a:t>
            </a:r>
          </a:p>
          <a:p>
            <a:pPr>
              <a:buFont typeface="Wingdings" pitchFamily="2" charset="2"/>
              <a:buNone/>
            </a:pPr>
            <a:r>
              <a:rPr lang="ru-RU" sz="2400" dirty="0" smtClean="0">
                <a:solidFill>
                  <a:srgbClr val="CC3300"/>
                </a:solidFill>
                <a:latin typeface="Times New Roman" pitchFamily="18" charset="0"/>
                <a:cs typeface="Times New Roman" pitchFamily="18" charset="0"/>
              </a:rPr>
              <a:t>это один из важнейших витаминов, необходимых для</a:t>
            </a:r>
          </a:p>
          <a:p>
            <a:pPr>
              <a:buFont typeface="Wingdings" pitchFamily="2" charset="2"/>
              <a:buNone/>
            </a:pPr>
            <a:r>
              <a:rPr lang="ru-RU" sz="2400" dirty="0" smtClean="0">
                <a:solidFill>
                  <a:srgbClr val="CC3300"/>
                </a:solidFill>
                <a:latin typeface="Times New Roman" pitchFamily="18" charset="0"/>
                <a:cs typeface="Times New Roman" pitchFamily="18" charset="0"/>
              </a:rPr>
              <a:t>укрепления здоровья! </a:t>
            </a:r>
          </a:p>
        </p:txBody>
      </p:sp>
      <p:grpSp>
        <p:nvGrpSpPr>
          <p:cNvPr id="2" name="Group 7"/>
          <p:cNvGrpSpPr>
            <a:grpSpLocks/>
          </p:cNvGrpSpPr>
          <p:nvPr/>
        </p:nvGrpSpPr>
        <p:grpSpPr bwMode="auto">
          <a:xfrm>
            <a:off x="395536" y="332656"/>
            <a:ext cx="719138" cy="719138"/>
            <a:chOff x="5012" y="164"/>
            <a:chExt cx="453" cy="453"/>
          </a:xfrm>
        </p:grpSpPr>
        <p:pic>
          <p:nvPicPr>
            <p:cNvPr id="66564" name="Picture 4" descr="AG00129_"/>
            <p:cNvPicPr>
              <a:picLocks noChangeAspect="1" noChangeArrowheads="1" noCrop="1"/>
            </p:cNvPicPr>
            <p:nvPr/>
          </p:nvPicPr>
          <p:blipFill>
            <a:blip r:embed="rId2" cstate="print"/>
            <a:srcRect/>
            <a:stretch>
              <a:fillRect/>
            </a:stretch>
          </p:blipFill>
          <p:spPr bwMode="auto">
            <a:xfrm>
              <a:off x="5012" y="164"/>
              <a:ext cx="453" cy="453"/>
            </a:xfrm>
            <a:prstGeom prst="rect">
              <a:avLst/>
            </a:prstGeom>
            <a:noFill/>
            <a:ln>
              <a:noFill/>
            </a:ln>
          </p:spPr>
        </p:pic>
        <p:sp>
          <p:nvSpPr>
            <p:cNvPr id="66566" name="Rectangle 6"/>
            <p:cNvSpPr>
              <a:spLocks noChangeArrowheads="1"/>
            </p:cNvSpPr>
            <p:nvPr/>
          </p:nvSpPr>
          <p:spPr bwMode="auto">
            <a:xfrm>
              <a:off x="5103" y="209"/>
              <a:ext cx="278" cy="327"/>
            </a:xfrm>
            <a:prstGeom prst="rect">
              <a:avLst/>
            </a:prstGeom>
            <a:noFill/>
            <a:ln w="9525">
              <a:noFill/>
              <a:miter lim="800000"/>
              <a:headEnd/>
              <a:tailEnd/>
            </a:ln>
            <a:effectLst/>
          </p:spPr>
          <p:txBody>
            <a:bodyPr wrap="none">
              <a:spAutoFit/>
            </a:bodyPr>
            <a:lstStyle/>
            <a:p>
              <a:pPr algn="l"/>
              <a:r>
                <a:rPr lang="ru-RU" sz="2800" b="1" dirty="0">
                  <a:solidFill>
                    <a:srgbClr val="CC3300"/>
                  </a:solidFill>
                </a:rPr>
                <a:t>С</a:t>
              </a:r>
            </a:p>
          </p:txBody>
        </p:sp>
      </p:grpSp>
      <p:pic>
        <p:nvPicPr>
          <p:cNvPr id="25601" name="Picture 1" descr="C:\Users\асус\Desktop\фрукты\wsln_m.jpeg"/>
          <p:cNvPicPr>
            <a:picLocks noChangeAspect="1" noChangeArrowheads="1"/>
          </p:cNvPicPr>
          <p:nvPr/>
        </p:nvPicPr>
        <p:blipFill>
          <a:blip r:embed="rId3" cstate="print"/>
          <a:srcRect/>
          <a:stretch>
            <a:fillRect/>
          </a:stretch>
        </p:blipFill>
        <p:spPr bwMode="auto">
          <a:xfrm>
            <a:off x="4067944" y="3429000"/>
            <a:ext cx="4176464" cy="301776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ru-RU" sz="2800" smtClean="0">
                <a:solidFill>
                  <a:srgbClr val="CC3300"/>
                </a:solidFill>
              </a:rPr>
              <a:t>Этот витамин находится в следующих продуктах:</a:t>
            </a:r>
          </a:p>
        </p:txBody>
      </p:sp>
      <p:pic>
        <p:nvPicPr>
          <p:cNvPr id="67593" name="Picture 9" descr="овощи5"/>
          <p:cNvPicPr>
            <a:picLocks noGrp="1" noChangeAspect="1" noChangeArrowheads="1"/>
          </p:cNvPicPr>
          <p:nvPr>
            <p:ph sz="half" idx="1"/>
          </p:nvPr>
        </p:nvPicPr>
        <p:blipFill>
          <a:blip r:embed="rId2" cstate="print"/>
          <a:srcRect l="4454" t="13988" r="53764" b="65775"/>
          <a:stretch>
            <a:fillRect/>
          </a:stretch>
        </p:blipFill>
        <p:spPr>
          <a:xfrm>
            <a:off x="611188" y="1844675"/>
            <a:ext cx="3889375" cy="3960589"/>
          </a:xfrm>
        </p:spPr>
      </p:pic>
      <p:sp>
        <p:nvSpPr>
          <p:cNvPr id="67587" name="Rectangle 3"/>
          <p:cNvSpPr>
            <a:spLocks noGrp="1" noChangeArrowheads="1"/>
          </p:cNvSpPr>
          <p:nvPr>
            <p:ph type="body" sz="half" idx="2"/>
          </p:nvPr>
        </p:nvSpPr>
        <p:spPr/>
        <p:txBody>
          <a:bodyPr/>
          <a:lstStyle/>
          <a:p>
            <a:pPr>
              <a:lnSpc>
                <a:spcPct val="90000"/>
              </a:lnSpc>
              <a:buFont typeface="Wingdings" pitchFamily="2" charset="2"/>
              <a:buNone/>
            </a:pPr>
            <a:r>
              <a:rPr lang="ru-RU" sz="2000" smtClean="0">
                <a:solidFill>
                  <a:srgbClr val="CC3300"/>
                </a:solidFill>
              </a:rPr>
              <a:t>Но зачем же в аптеку.</a:t>
            </a:r>
          </a:p>
          <a:p>
            <a:pPr>
              <a:lnSpc>
                <a:spcPct val="90000"/>
              </a:lnSpc>
              <a:buFont typeface="Wingdings" pitchFamily="2" charset="2"/>
              <a:buNone/>
            </a:pPr>
            <a:r>
              <a:rPr lang="ru-RU" sz="2000" smtClean="0">
                <a:solidFill>
                  <a:srgbClr val="CC3300"/>
                </a:solidFill>
              </a:rPr>
              <a:t>Этот витамин содержится</a:t>
            </a:r>
          </a:p>
          <a:p>
            <a:pPr>
              <a:lnSpc>
                <a:spcPct val="90000"/>
              </a:lnSpc>
              <a:buFont typeface="Wingdings" pitchFamily="2" charset="2"/>
              <a:buNone/>
            </a:pPr>
            <a:r>
              <a:rPr lang="ru-RU" sz="2000" smtClean="0">
                <a:solidFill>
                  <a:srgbClr val="CC3300"/>
                </a:solidFill>
              </a:rPr>
              <a:t>практически во всех</a:t>
            </a:r>
          </a:p>
          <a:p>
            <a:pPr>
              <a:lnSpc>
                <a:spcPct val="90000"/>
              </a:lnSpc>
              <a:buFont typeface="Wingdings" pitchFamily="2" charset="2"/>
              <a:buNone/>
            </a:pPr>
            <a:r>
              <a:rPr lang="ru-RU" sz="2000" smtClean="0">
                <a:solidFill>
                  <a:srgbClr val="CC3300"/>
                </a:solidFill>
              </a:rPr>
              <a:t>фруктах и овощах,</a:t>
            </a:r>
          </a:p>
          <a:p>
            <a:pPr>
              <a:lnSpc>
                <a:spcPct val="90000"/>
              </a:lnSpc>
              <a:buFont typeface="Wingdings" pitchFamily="2" charset="2"/>
              <a:buNone/>
            </a:pPr>
            <a:r>
              <a:rPr lang="ru-RU" sz="2000" smtClean="0">
                <a:solidFill>
                  <a:srgbClr val="CC3300"/>
                </a:solidFill>
              </a:rPr>
              <a:t>ягодах , зелени, в</a:t>
            </a:r>
          </a:p>
          <a:p>
            <a:pPr>
              <a:lnSpc>
                <a:spcPct val="90000"/>
              </a:lnSpc>
              <a:buFont typeface="Wingdings" pitchFamily="2" charset="2"/>
              <a:buNone/>
            </a:pPr>
            <a:r>
              <a:rPr lang="ru-RU" sz="2000" smtClean="0">
                <a:solidFill>
                  <a:srgbClr val="CC3300"/>
                </a:solidFill>
              </a:rPr>
              <a:t>шиповнике, сладком</a:t>
            </a:r>
          </a:p>
          <a:p>
            <a:pPr>
              <a:lnSpc>
                <a:spcPct val="90000"/>
              </a:lnSpc>
              <a:buFont typeface="Wingdings" pitchFamily="2" charset="2"/>
              <a:buNone/>
            </a:pPr>
            <a:r>
              <a:rPr lang="ru-RU" sz="2000" smtClean="0">
                <a:solidFill>
                  <a:srgbClr val="CC3300"/>
                </a:solidFill>
              </a:rPr>
              <a:t>перце, черной смородине,</a:t>
            </a:r>
          </a:p>
          <a:p>
            <a:pPr>
              <a:lnSpc>
                <a:spcPct val="90000"/>
              </a:lnSpc>
              <a:buFont typeface="Wingdings" pitchFamily="2" charset="2"/>
              <a:buNone/>
            </a:pPr>
            <a:r>
              <a:rPr lang="ru-RU" sz="2000" smtClean="0">
                <a:solidFill>
                  <a:srgbClr val="CC3300"/>
                </a:solidFill>
              </a:rPr>
              <a:t>облепихе, капусте,</a:t>
            </a:r>
          </a:p>
          <a:p>
            <a:pPr>
              <a:lnSpc>
                <a:spcPct val="90000"/>
              </a:lnSpc>
              <a:buFont typeface="Wingdings" pitchFamily="2" charset="2"/>
              <a:buNone/>
            </a:pPr>
            <a:r>
              <a:rPr lang="ru-RU" sz="2000" smtClean="0">
                <a:solidFill>
                  <a:srgbClr val="CC3300"/>
                </a:solidFill>
              </a:rPr>
              <a:t>особенно цветной,</a:t>
            </a:r>
          </a:p>
          <a:p>
            <a:pPr>
              <a:lnSpc>
                <a:spcPct val="90000"/>
              </a:lnSpc>
              <a:buFont typeface="Wingdings" pitchFamily="2" charset="2"/>
              <a:buNone/>
            </a:pPr>
            <a:r>
              <a:rPr lang="ru-RU" sz="2000" smtClean="0">
                <a:solidFill>
                  <a:srgbClr val="CC3300"/>
                </a:solidFill>
              </a:rPr>
              <a:t>цитрусовых, луке, </a:t>
            </a:r>
          </a:p>
          <a:p>
            <a:pPr>
              <a:lnSpc>
                <a:spcPct val="90000"/>
              </a:lnSpc>
              <a:buFont typeface="Wingdings" pitchFamily="2" charset="2"/>
              <a:buNone/>
            </a:pPr>
            <a:r>
              <a:rPr lang="ru-RU" sz="2000" smtClean="0">
                <a:solidFill>
                  <a:srgbClr val="CC3300"/>
                </a:solidFill>
              </a:rPr>
              <a:t>петрушке, укропе. Так что</a:t>
            </a:r>
          </a:p>
          <a:p>
            <a:pPr>
              <a:lnSpc>
                <a:spcPct val="90000"/>
              </a:lnSpc>
              <a:buFont typeface="Wingdings" pitchFamily="2" charset="2"/>
              <a:buNone/>
            </a:pPr>
            <a:r>
              <a:rPr lang="ru-RU" sz="2000" smtClean="0">
                <a:solidFill>
                  <a:srgbClr val="CC3300"/>
                </a:solidFill>
              </a:rPr>
              <a:t>– приятного вам аппетита!</a:t>
            </a:r>
            <a:r>
              <a:rPr lang="ru-RU" sz="2000" smtClean="0">
                <a:solidFill>
                  <a:srgbClr val="993300"/>
                </a:solidFill>
              </a:rPr>
              <a:t> </a:t>
            </a:r>
          </a:p>
        </p:txBody>
      </p:sp>
      <p:grpSp>
        <p:nvGrpSpPr>
          <p:cNvPr id="2" name="Group 10"/>
          <p:cNvGrpSpPr>
            <a:grpSpLocks/>
          </p:cNvGrpSpPr>
          <p:nvPr/>
        </p:nvGrpSpPr>
        <p:grpSpPr bwMode="auto">
          <a:xfrm>
            <a:off x="7956550" y="260350"/>
            <a:ext cx="719138" cy="719138"/>
            <a:chOff x="5012" y="164"/>
            <a:chExt cx="453" cy="453"/>
          </a:xfrm>
        </p:grpSpPr>
        <p:pic>
          <p:nvPicPr>
            <p:cNvPr id="67595" name="Picture 11" descr="AG00129_"/>
            <p:cNvPicPr>
              <a:picLocks noChangeAspect="1" noChangeArrowheads="1" noCrop="1"/>
            </p:cNvPicPr>
            <p:nvPr/>
          </p:nvPicPr>
          <p:blipFill>
            <a:blip r:embed="rId3" cstate="print"/>
            <a:srcRect/>
            <a:stretch>
              <a:fillRect/>
            </a:stretch>
          </p:blipFill>
          <p:spPr bwMode="auto">
            <a:xfrm>
              <a:off x="5012" y="164"/>
              <a:ext cx="453" cy="453"/>
            </a:xfrm>
            <a:prstGeom prst="rect">
              <a:avLst/>
            </a:prstGeom>
            <a:noFill/>
            <a:ln w="9525">
              <a:noFill/>
              <a:miter lim="800000"/>
              <a:headEnd/>
              <a:tailEnd/>
            </a:ln>
          </p:spPr>
        </p:pic>
        <p:sp>
          <p:nvSpPr>
            <p:cNvPr id="67596" name="Rectangle 12"/>
            <p:cNvSpPr>
              <a:spLocks noChangeArrowheads="1"/>
            </p:cNvSpPr>
            <p:nvPr/>
          </p:nvSpPr>
          <p:spPr bwMode="auto">
            <a:xfrm>
              <a:off x="5051" y="178"/>
              <a:ext cx="278" cy="327"/>
            </a:xfrm>
            <a:prstGeom prst="rect">
              <a:avLst/>
            </a:prstGeom>
            <a:noFill/>
            <a:ln w="9525">
              <a:noFill/>
              <a:miter lim="800000"/>
              <a:headEnd/>
              <a:tailEnd/>
            </a:ln>
            <a:effectLst/>
          </p:spPr>
          <p:txBody>
            <a:bodyPr wrap="none">
              <a:spAutoFit/>
            </a:bodyPr>
            <a:lstStyle/>
            <a:p>
              <a:pPr algn="l"/>
              <a:r>
                <a:rPr lang="ru-RU" sz="2800" b="1">
                  <a:solidFill>
                    <a:srgbClr val="CC3300"/>
                  </a:solidFill>
                </a:rPr>
                <a:t>С</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07704" y="188640"/>
            <a:ext cx="4789488" cy="927993"/>
          </a:xfrm>
        </p:spPr>
        <p:txBody>
          <a:bodyPr>
            <a:normAutofit/>
          </a:bodyPr>
          <a:lstStyle/>
          <a:p>
            <a:pPr eaLnBrk="1" hangingPunct="1"/>
            <a:r>
              <a:rPr lang="ru-RU" sz="2800" dirty="0" smtClean="0">
                <a:solidFill>
                  <a:srgbClr val="CC3300"/>
                </a:solidFill>
              </a:rPr>
              <a:t>Витамин </a:t>
            </a:r>
            <a:r>
              <a:rPr lang="en-US" sz="2800" dirty="0" smtClean="0">
                <a:solidFill>
                  <a:srgbClr val="CC3300"/>
                </a:solidFill>
              </a:rPr>
              <a:t>D</a:t>
            </a:r>
            <a:endParaRPr lang="ru-RU" sz="2800" dirty="0" smtClean="0">
              <a:solidFill>
                <a:srgbClr val="CC3300"/>
              </a:solidFill>
            </a:endParaRPr>
          </a:p>
        </p:txBody>
      </p:sp>
      <p:sp>
        <p:nvSpPr>
          <p:cNvPr id="6147" name="Rectangle 3"/>
          <p:cNvSpPr>
            <a:spLocks noGrp="1" noChangeArrowheads="1"/>
          </p:cNvSpPr>
          <p:nvPr>
            <p:ph idx="1"/>
          </p:nvPr>
        </p:nvSpPr>
        <p:spPr>
          <a:xfrm>
            <a:off x="539552" y="1700808"/>
            <a:ext cx="7867600" cy="3891061"/>
          </a:xfrm>
        </p:spPr>
        <p:txBody>
          <a:bodyPr>
            <a:normAutofit/>
          </a:bodyPr>
          <a:lstStyle/>
          <a:p>
            <a:pPr algn="ctr" eaLnBrk="1" hangingPunct="1">
              <a:buFont typeface="Wingdings" pitchFamily="2" charset="2"/>
              <a:buNone/>
            </a:pPr>
            <a:r>
              <a:rPr lang="ru-RU" sz="2800" dirty="0" smtClean="0">
                <a:solidFill>
                  <a:srgbClr val="CC3300"/>
                </a:solidFill>
                <a:latin typeface="Times New Roman" pitchFamily="18" charset="0"/>
                <a:cs typeface="Times New Roman" pitchFamily="18" charset="0"/>
              </a:rPr>
              <a:t>Витамин D—обеспечивает нормальное отложение кальция в костях. Правда большая часть витамина </a:t>
            </a:r>
            <a:r>
              <a:rPr lang="en-US" sz="2800" dirty="0" smtClean="0">
                <a:solidFill>
                  <a:srgbClr val="CC3300"/>
                </a:solidFill>
                <a:latin typeface="Times New Roman" pitchFamily="18" charset="0"/>
                <a:cs typeface="Times New Roman" pitchFamily="18" charset="0"/>
              </a:rPr>
              <a:t>D</a:t>
            </a:r>
            <a:r>
              <a:rPr lang="ru-RU" sz="2800" dirty="0" smtClean="0">
                <a:solidFill>
                  <a:srgbClr val="CC3300"/>
                </a:solidFill>
                <a:latin typeface="Times New Roman" pitchFamily="18" charset="0"/>
                <a:cs typeface="Times New Roman" pitchFamily="18" charset="0"/>
              </a:rPr>
              <a:t> вырабатывается самим организмом человека – в коже, когда она подвергается действию солнечных лучей. </a:t>
            </a:r>
          </a:p>
          <a:p>
            <a:pPr eaLnBrk="1" hangingPunct="1">
              <a:buFont typeface="Wingdings" pitchFamily="2" charset="2"/>
              <a:buNone/>
            </a:pPr>
            <a:endParaRPr lang="ru-RU" sz="2800" dirty="0" smtClean="0">
              <a:solidFill>
                <a:srgbClr val="CC3300"/>
              </a:solidFill>
            </a:endParaRPr>
          </a:p>
        </p:txBody>
      </p:sp>
      <p:grpSp>
        <p:nvGrpSpPr>
          <p:cNvPr id="2" name="Group 5"/>
          <p:cNvGrpSpPr>
            <a:grpSpLocks/>
          </p:cNvGrpSpPr>
          <p:nvPr/>
        </p:nvGrpSpPr>
        <p:grpSpPr bwMode="auto">
          <a:xfrm>
            <a:off x="250820" y="260350"/>
            <a:ext cx="719138" cy="719138"/>
            <a:chOff x="158" y="164"/>
            <a:chExt cx="453" cy="453"/>
          </a:xfrm>
        </p:grpSpPr>
        <p:pic>
          <p:nvPicPr>
            <p:cNvPr id="6150" name="Picture 6" descr="AG00129_"/>
            <p:cNvPicPr>
              <a:picLocks noChangeAspect="1" noChangeArrowheads="1" noCrop="1"/>
            </p:cNvPicPr>
            <p:nvPr/>
          </p:nvPicPr>
          <p:blipFill>
            <a:blip r:embed="rId2" cstate="print"/>
            <a:srcRect/>
            <a:stretch>
              <a:fillRect/>
            </a:stretch>
          </p:blipFill>
          <p:spPr bwMode="auto">
            <a:xfrm>
              <a:off x="158" y="164"/>
              <a:ext cx="453" cy="453"/>
            </a:xfrm>
            <a:prstGeom prst="rect">
              <a:avLst/>
            </a:prstGeom>
            <a:noFill/>
            <a:ln w="9525">
              <a:noFill/>
              <a:miter lim="800000"/>
              <a:headEnd/>
              <a:tailEnd/>
            </a:ln>
          </p:spPr>
        </p:pic>
        <p:sp>
          <p:nvSpPr>
            <p:cNvPr id="6151" name="Rectangle 7"/>
            <p:cNvSpPr>
              <a:spLocks noChangeArrowheads="1"/>
            </p:cNvSpPr>
            <p:nvPr/>
          </p:nvSpPr>
          <p:spPr bwMode="auto">
            <a:xfrm>
              <a:off x="249" y="210"/>
              <a:ext cx="302" cy="327"/>
            </a:xfrm>
            <a:prstGeom prst="rect">
              <a:avLst/>
            </a:prstGeom>
            <a:noFill/>
            <a:ln w="9525">
              <a:noFill/>
              <a:miter lim="800000"/>
              <a:headEnd/>
              <a:tailEnd/>
            </a:ln>
            <a:effectLst/>
          </p:spPr>
          <p:txBody>
            <a:bodyPr wrap="none">
              <a:spAutoFit/>
            </a:bodyPr>
            <a:lstStyle/>
            <a:p>
              <a:pPr algn="l"/>
              <a:r>
                <a:rPr lang="en-US" sz="2800" b="1" dirty="0">
                  <a:solidFill>
                    <a:srgbClr val="CC3300"/>
                  </a:solidFill>
                </a:rPr>
                <a:t>D</a:t>
              </a:r>
              <a:endParaRPr lang="ru-RU" sz="2800" b="1" dirty="0">
                <a:solidFill>
                  <a:srgbClr val="CC3300"/>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9" name="Rectangle 5"/>
          <p:cNvSpPr>
            <a:spLocks noGrp="1" noChangeArrowheads="1"/>
          </p:cNvSpPr>
          <p:nvPr>
            <p:ph type="subTitle" idx="1"/>
          </p:nvPr>
        </p:nvSpPr>
        <p:spPr>
          <a:xfrm>
            <a:off x="566738" y="1752600"/>
            <a:ext cx="8001000" cy="4772025"/>
          </a:xfrm>
        </p:spPr>
        <p:txBody>
          <a:bodyPr/>
          <a:lstStyle/>
          <a:p>
            <a:pPr eaLnBrk="1" hangingPunct="1">
              <a:buFont typeface="Wingdings" pitchFamily="2" charset="2"/>
              <a:buNone/>
            </a:pPr>
            <a:endParaRPr lang="ru-RU" sz="2800" dirty="0" smtClean="0"/>
          </a:p>
          <a:p>
            <a:pPr eaLnBrk="1" hangingPunct="1">
              <a:buFont typeface="Wingdings" pitchFamily="2" charset="2"/>
              <a:buNone/>
            </a:pPr>
            <a:endParaRPr lang="ru-RU" sz="2800" dirty="0" smtClean="0"/>
          </a:p>
          <a:p>
            <a:pPr eaLnBrk="1" hangingPunct="1">
              <a:buFont typeface="Wingdings" pitchFamily="2" charset="2"/>
              <a:buNone/>
            </a:pPr>
            <a:endParaRPr lang="ru-RU" sz="2800" dirty="0" smtClean="0"/>
          </a:p>
          <a:p>
            <a:pPr>
              <a:buFont typeface="Wingdings" pitchFamily="2" charset="2"/>
              <a:buNone/>
            </a:pPr>
            <a:endParaRPr lang="ru-RU" dirty="0" smtClean="0"/>
          </a:p>
        </p:txBody>
      </p:sp>
      <p:sp>
        <p:nvSpPr>
          <p:cNvPr id="36870" name="WordArt 6"/>
          <p:cNvSpPr>
            <a:spLocks noChangeArrowheads="1" noChangeShapeType="1" noTextEdit="1"/>
          </p:cNvSpPr>
          <p:nvPr/>
        </p:nvSpPr>
        <p:spPr bwMode="auto">
          <a:xfrm>
            <a:off x="539552" y="476672"/>
            <a:ext cx="8020050" cy="1435100"/>
          </a:xfrm>
          <a:prstGeom prst="rect">
            <a:avLst/>
          </a:prstGeom>
        </p:spPr>
        <p:txBody>
          <a:bodyPr wrap="none" fromWordArt="1">
            <a:prstTxWarp prst="textPlain">
              <a:avLst>
                <a:gd name="adj" fmla="val 50000"/>
              </a:avLst>
            </a:prstTxWarp>
          </a:bodyPr>
          <a:lstStyle/>
          <a:p>
            <a:pPr algn="ctr"/>
            <a:r>
              <a:rPr lang="ru-RU" sz="3600" kern="10" spc="720" dirty="0">
                <a:ln w="9525">
                  <a:noFill/>
                  <a:round/>
                  <a:headEnd/>
                  <a:tailEnd/>
                </a:ln>
                <a:solidFill>
                  <a:srgbClr val="FF0000"/>
                </a:solidFill>
                <a:effectLst>
                  <a:outerShdw dist="35921" dir="2700000" algn="ctr" rotWithShape="0">
                    <a:srgbClr val="C0C0C0">
                      <a:alpha val="80000"/>
                    </a:srgbClr>
                  </a:outerShdw>
                </a:effectLst>
                <a:latin typeface="Impact"/>
              </a:rPr>
              <a:t>Ешь правильно и </a:t>
            </a:r>
            <a:endParaRPr lang="ru-RU" sz="3600" kern="10" spc="720" dirty="0" smtClean="0">
              <a:ln w="9525">
                <a:noFill/>
                <a:round/>
                <a:headEnd/>
                <a:tailEnd/>
              </a:ln>
              <a:solidFill>
                <a:srgbClr val="FF0000"/>
              </a:solidFill>
              <a:effectLst>
                <a:outerShdw dist="35921" dir="2700000" algn="ctr" rotWithShape="0">
                  <a:srgbClr val="C0C0C0">
                    <a:alpha val="80000"/>
                  </a:srgbClr>
                </a:outerShdw>
              </a:effectLst>
              <a:latin typeface="Impact"/>
            </a:endParaRPr>
          </a:p>
          <a:p>
            <a:pPr algn="ctr"/>
            <a:r>
              <a:rPr lang="ru-RU" sz="3600" kern="10" spc="720" dirty="0" smtClean="0">
                <a:ln w="9525">
                  <a:noFill/>
                  <a:round/>
                  <a:headEnd/>
                  <a:tailEnd/>
                </a:ln>
                <a:solidFill>
                  <a:srgbClr val="FF0000"/>
                </a:solidFill>
                <a:effectLst>
                  <a:outerShdw dist="35921" dir="2700000" algn="ctr" rotWithShape="0">
                    <a:srgbClr val="C0C0C0">
                      <a:alpha val="80000"/>
                    </a:srgbClr>
                  </a:outerShdw>
                </a:effectLst>
                <a:latin typeface="Impact"/>
              </a:rPr>
              <a:t>лекарство </a:t>
            </a:r>
            <a:r>
              <a:rPr lang="ru-RU" sz="3600" kern="10" spc="720" dirty="0">
                <a:ln w="9525">
                  <a:noFill/>
                  <a:round/>
                  <a:headEnd/>
                  <a:tailEnd/>
                </a:ln>
                <a:solidFill>
                  <a:srgbClr val="FF0000"/>
                </a:solidFill>
                <a:effectLst>
                  <a:outerShdw dist="35921" dir="2700000" algn="ctr" rotWithShape="0">
                    <a:srgbClr val="C0C0C0">
                      <a:alpha val="80000"/>
                    </a:srgbClr>
                  </a:outerShdw>
                </a:effectLst>
                <a:latin typeface="Impact"/>
              </a:rPr>
              <a:t>не надобно</a:t>
            </a:r>
            <a:r>
              <a:rPr lang="ru-RU" sz="3600" kern="10" spc="72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a:t>
            </a:r>
          </a:p>
        </p:txBody>
      </p:sp>
      <p:pic>
        <p:nvPicPr>
          <p:cNvPr id="45058" name="Picture 2" descr="Фруктовый десерт"/>
          <p:cNvPicPr>
            <a:picLocks noChangeAspect="1" noChangeArrowheads="1"/>
          </p:cNvPicPr>
          <p:nvPr/>
        </p:nvPicPr>
        <p:blipFill>
          <a:blip r:embed="rId2" cstate="print"/>
          <a:srcRect/>
          <a:stretch>
            <a:fillRect/>
          </a:stretch>
        </p:blipFill>
        <p:spPr bwMode="auto">
          <a:xfrm>
            <a:off x="1979712" y="2204864"/>
            <a:ext cx="4945597" cy="398782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nodePh="1">
                                  <p:stCondLst>
                                    <p:cond delay="0"/>
                                  </p:stCondLst>
                                  <p:endCondLst>
                                    <p:cond evt="begin" delay="0">
                                      <p:tn val="5"/>
                                    </p:cond>
                                  </p:endCondLst>
                                  <p:childTnLst>
                                    <p:set>
                                      <p:cBhvr>
                                        <p:cTn id="6" dur="1" fill="hold">
                                          <p:stCondLst>
                                            <p:cond delay="0"/>
                                          </p:stCondLst>
                                        </p:cTn>
                                        <p:tgtEl>
                                          <p:spTgt spid="36869">
                                            <p:txEl>
                                              <p:pRg st="0" end="0"/>
                                            </p:txEl>
                                          </p:spTgt>
                                        </p:tgtEl>
                                        <p:attrNameLst>
                                          <p:attrName>style.visibility</p:attrName>
                                        </p:attrNameLst>
                                      </p:cBhvr>
                                      <p:to>
                                        <p:strVal val="visible"/>
                                      </p:to>
                                    </p:set>
                                    <p:animEffect transition="in" filter="fade">
                                      <p:cBhvr>
                                        <p:cTn id="7" dur="500"/>
                                        <p:tgtEl>
                                          <p:spTgt spid="36869">
                                            <p:txEl>
                                              <p:pRg st="0" end="0"/>
                                            </p:txEl>
                                          </p:spTgt>
                                        </p:tgtEl>
                                      </p:cBhvr>
                                    </p:animEffect>
                                    <p:anim calcmode="lin" valueType="num">
                                      <p:cBhvr>
                                        <p:cTn id="8" dur="500" fill="hold"/>
                                        <p:tgtEl>
                                          <p:spTgt spid="3686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686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p:txBody>
          <a:bodyPr/>
          <a:lstStyle/>
          <a:p>
            <a:r>
              <a:rPr lang="ru-RU" sz="3200" smtClean="0">
                <a:solidFill>
                  <a:srgbClr val="CC3300"/>
                </a:solidFill>
              </a:rPr>
              <a:t>Где же содержится этот витамин?</a:t>
            </a:r>
          </a:p>
        </p:txBody>
      </p:sp>
      <p:sp>
        <p:nvSpPr>
          <p:cNvPr id="69635" name="Rectangle 3"/>
          <p:cNvSpPr>
            <a:spLocks noGrp="1" noChangeArrowheads="1"/>
          </p:cNvSpPr>
          <p:nvPr>
            <p:ph type="body" sz="half" idx="1"/>
          </p:nvPr>
        </p:nvSpPr>
        <p:spPr>
          <a:xfrm>
            <a:off x="566738" y="1752600"/>
            <a:ext cx="4868862" cy="4267200"/>
          </a:xfrm>
        </p:spPr>
        <p:txBody>
          <a:bodyPr>
            <a:normAutofit lnSpcReduction="10000"/>
          </a:bodyPr>
          <a:lstStyle/>
          <a:p>
            <a:pPr>
              <a:buFont typeface="Wingdings" pitchFamily="2" charset="2"/>
              <a:buNone/>
            </a:pPr>
            <a:r>
              <a:rPr lang="ru-RU" sz="2400" smtClean="0">
                <a:solidFill>
                  <a:srgbClr val="CC3300"/>
                </a:solidFill>
              </a:rPr>
              <a:t>Быстренько приготовьте</a:t>
            </a:r>
          </a:p>
          <a:p>
            <a:pPr>
              <a:buFont typeface="Wingdings" pitchFamily="2" charset="2"/>
              <a:buNone/>
            </a:pPr>
            <a:r>
              <a:rPr lang="ru-RU" sz="2400" smtClean="0">
                <a:solidFill>
                  <a:srgbClr val="CC3300"/>
                </a:solidFill>
              </a:rPr>
              <a:t>салатик из яиц и печени</a:t>
            </a:r>
          </a:p>
          <a:p>
            <a:pPr>
              <a:buFont typeface="Wingdings" pitchFamily="2" charset="2"/>
              <a:buNone/>
            </a:pPr>
            <a:r>
              <a:rPr lang="ru-RU" sz="2400" smtClean="0">
                <a:solidFill>
                  <a:srgbClr val="CC3300"/>
                </a:solidFill>
              </a:rPr>
              <a:t>трески или слопайте</a:t>
            </a:r>
          </a:p>
          <a:p>
            <a:pPr>
              <a:buFont typeface="Wingdings" pitchFamily="2" charset="2"/>
              <a:buNone/>
            </a:pPr>
            <a:r>
              <a:rPr lang="ru-RU" sz="2400" smtClean="0">
                <a:solidFill>
                  <a:srgbClr val="CC3300"/>
                </a:solidFill>
              </a:rPr>
              <a:t>бутерброд с красной икрой и</a:t>
            </a:r>
          </a:p>
          <a:p>
            <a:pPr>
              <a:buFont typeface="Wingdings" pitchFamily="2" charset="2"/>
              <a:buNone/>
            </a:pPr>
            <a:r>
              <a:rPr lang="ru-RU" sz="2400" smtClean="0">
                <a:solidFill>
                  <a:srgbClr val="CC3300"/>
                </a:solidFill>
              </a:rPr>
              <a:t>тогда ваши зубы будут</a:t>
            </a:r>
          </a:p>
          <a:p>
            <a:pPr>
              <a:buFont typeface="Wingdings" pitchFamily="2" charset="2"/>
              <a:buNone/>
            </a:pPr>
            <a:r>
              <a:rPr lang="ru-RU" sz="2400" smtClean="0">
                <a:solidFill>
                  <a:srgbClr val="CC3300"/>
                </a:solidFill>
              </a:rPr>
              <a:t>блестеть белой эмалью, а</a:t>
            </a:r>
          </a:p>
          <a:p>
            <a:pPr>
              <a:buFont typeface="Wingdings" pitchFamily="2" charset="2"/>
              <a:buNone/>
            </a:pPr>
            <a:r>
              <a:rPr lang="ru-RU" sz="2400" smtClean="0">
                <a:solidFill>
                  <a:srgbClr val="CC3300"/>
                </a:solidFill>
              </a:rPr>
              <a:t>кости будут крепкими и вас</a:t>
            </a:r>
          </a:p>
          <a:p>
            <a:pPr>
              <a:buFont typeface="Wingdings" pitchFamily="2" charset="2"/>
              <a:buNone/>
            </a:pPr>
            <a:r>
              <a:rPr lang="ru-RU" sz="2400" smtClean="0">
                <a:solidFill>
                  <a:srgbClr val="CC3300"/>
                </a:solidFill>
              </a:rPr>
              <a:t>никогда не догонит такое</a:t>
            </a:r>
          </a:p>
          <a:p>
            <a:pPr>
              <a:buFont typeface="Wingdings" pitchFamily="2" charset="2"/>
              <a:buNone/>
            </a:pPr>
            <a:r>
              <a:rPr lang="ru-RU" sz="2400" smtClean="0">
                <a:solidFill>
                  <a:srgbClr val="CC3300"/>
                </a:solidFill>
              </a:rPr>
              <a:t>страшное заболевание , как рахит!</a:t>
            </a:r>
          </a:p>
        </p:txBody>
      </p:sp>
      <p:pic>
        <p:nvPicPr>
          <p:cNvPr id="69638" name="Picture 6" descr="FD01073_"/>
          <p:cNvPicPr>
            <a:picLocks noGrp="1" noChangeAspect="1" noChangeArrowheads="1"/>
          </p:cNvPicPr>
          <p:nvPr>
            <p:ph sz="half" idx="2"/>
          </p:nvPr>
        </p:nvPicPr>
        <p:blipFill>
          <a:blip r:embed="rId2" cstate="print"/>
          <a:srcRect/>
          <a:stretch>
            <a:fillRect/>
          </a:stretch>
        </p:blipFill>
        <p:spPr>
          <a:xfrm rot="3870664">
            <a:off x="5249655" y="3358491"/>
            <a:ext cx="3240609" cy="3865647"/>
          </a:xfrm>
        </p:spPr>
      </p:pic>
      <p:grpSp>
        <p:nvGrpSpPr>
          <p:cNvPr id="2" name="Group 7"/>
          <p:cNvGrpSpPr>
            <a:grpSpLocks/>
          </p:cNvGrpSpPr>
          <p:nvPr/>
        </p:nvGrpSpPr>
        <p:grpSpPr bwMode="auto">
          <a:xfrm>
            <a:off x="7956550" y="260350"/>
            <a:ext cx="719138" cy="719138"/>
            <a:chOff x="5012" y="164"/>
            <a:chExt cx="453" cy="453"/>
          </a:xfrm>
        </p:grpSpPr>
        <p:pic>
          <p:nvPicPr>
            <p:cNvPr id="69640" name="Picture 8" descr="AG00129_"/>
            <p:cNvPicPr>
              <a:picLocks noChangeAspect="1" noChangeArrowheads="1" noCrop="1"/>
            </p:cNvPicPr>
            <p:nvPr/>
          </p:nvPicPr>
          <p:blipFill>
            <a:blip r:embed="rId3" cstate="print"/>
            <a:srcRect/>
            <a:stretch>
              <a:fillRect/>
            </a:stretch>
          </p:blipFill>
          <p:spPr bwMode="auto">
            <a:xfrm>
              <a:off x="5012" y="164"/>
              <a:ext cx="453" cy="453"/>
            </a:xfrm>
            <a:prstGeom prst="rect">
              <a:avLst/>
            </a:prstGeom>
            <a:noFill/>
            <a:ln w="9525">
              <a:noFill/>
              <a:miter lim="800000"/>
              <a:headEnd/>
              <a:tailEnd/>
            </a:ln>
          </p:spPr>
        </p:pic>
        <p:sp>
          <p:nvSpPr>
            <p:cNvPr id="69641" name="Rectangle 9"/>
            <p:cNvSpPr>
              <a:spLocks noChangeArrowheads="1"/>
            </p:cNvSpPr>
            <p:nvPr/>
          </p:nvSpPr>
          <p:spPr bwMode="auto">
            <a:xfrm>
              <a:off x="5051" y="178"/>
              <a:ext cx="302" cy="327"/>
            </a:xfrm>
            <a:prstGeom prst="rect">
              <a:avLst/>
            </a:prstGeom>
            <a:noFill/>
            <a:ln w="9525">
              <a:noFill/>
              <a:miter lim="800000"/>
              <a:headEnd/>
              <a:tailEnd/>
            </a:ln>
            <a:effectLst/>
          </p:spPr>
          <p:txBody>
            <a:bodyPr wrap="none">
              <a:spAutoFit/>
            </a:bodyPr>
            <a:lstStyle/>
            <a:p>
              <a:pPr algn="l"/>
              <a:r>
                <a:rPr lang="en-US" sz="2800" b="1">
                  <a:solidFill>
                    <a:srgbClr val="CC3300"/>
                  </a:solidFill>
                </a:rPr>
                <a:t>D</a:t>
              </a:r>
              <a:endParaRPr lang="ru-RU" sz="2800" b="1">
                <a:solidFill>
                  <a:srgbClr val="CC3300"/>
                </a:solidFill>
              </a:endParaRPr>
            </a:p>
          </p:txBody>
        </p:sp>
      </p:grpSp>
      <p:pic>
        <p:nvPicPr>
          <p:cNvPr id="22530" name="Picture 2" descr="Икра красная и чёрная, вкусные картинки"/>
          <p:cNvPicPr>
            <a:picLocks noChangeAspect="1" noChangeArrowheads="1"/>
          </p:cNvPicPr>
          <p:nvPr/>
        </p:nvPicPr>
        <p:blipFill>
          <a:blip r:embed="rId4" cstate="print"/>
          <a:srcRect/>
          <a:stretch>
            <a:fillRect/>
          </a:stretch>
        </p:blipFill>
        <p:spPr bwMode="auto">
          <a:xfrm>
            <a:off x="4860032" y="1412776"/>
            <a:ext cx="3456384" cy="230425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051720" y="260648"/>
            <a:ext cx="6795864" cy="838200"/>
          </a:xfrm>
        </p:spPr>
        <p:txBody>
          <a:bodyPr/>
          <a:lstStyle/>
          <a:p>
            <a:r>
              <a:rPr lang="ru-RU" sz="3200" dirty="0" smtClean="0">
                <a:solidFill>
                  <a:srgbClr val="CC3300"/>
                </a:solidFill>
              </a:rPr>
              <a:t>Витамин Е</a:t>
            </a:r>
          </a:p>
        </p:txBody>
      </p:sp>
      <p:sp>
        <p:nvSpPr>
          <p:cNvPr id="71683" name="Rectangle 3"/>
          <p:cNvSpPr>
            <a:spLocks noGrp="1" noChangeArrowheads="1"/>
          </p:cNvSpPr>
          <p:nvPr>
            <p:ph idx="1"/>
          </p:nvPr>
        </p:nvSpPr>
        <p:spPr/>
        <p:txBody>
          <a:bodyPr/>
          <a:lstStyle/>
          <a:p>
            <a:pPr>
              <a:buFont typeface="Wingdings" pitchFamily="2" charset="2"/>
              <a:buNone/>
            </a:pPr>
            <a:r>
              <a:rPr lang="ru-RU" dirty="0" smtClean="0"/>
              <a:t>    </a:t>
            </a:r>
            <a:r>
              <a:rPr lang="ru-RU" sz="2800" dirty="0" smtClean="0">
                <a:solidFill>
                  <a:srgbClr val="CC3300"/>
                </a:solidFill>
              </a:rPr>
              <a:t>Витамин Е  очень важен для нас — девушек, потому что от него зависит наша кожа, на которую очень скоро будет накладываться макияж… Мальчикам он тоже полезен, потому что он необходим для укрепления мышц, чтобы им можно было весь день гонять в футбол и драться.</a:t>
            </a:r>
            <a:r>
              <a:rPr lang="ru-RU" dirty="0" smtClean="0">
                <a:solidFill>
                  <a:srgbClr val="CC3300"/>
                </a:solidFill>
              </a:rPr>
              <a:t> </a:t>
            </a:r>
          </a:p>
        </p:txBody>
      </p:sp>
      <p:grpSp>
        <p:nvGrpSpPr>
          <p:cNvPr id="2" name="Group 4"/>
          <p:cNvGrpSpPr>
            <a:grpSpLocks/>
          </p:cNvGrpSpPr>
          <p:nvPr/>
        </p:nvGrpSpPr>
        <p:grpSpPr bwMode="auto">
          <a:xfrm>
            <a:off x="395282" y="260350"/>
            <a:ext cx="719138" cy="719138"/>
            <a:chOff x="249" y="164"/>
            <a:chExt cx="453" cy="453"/>
          </a:xfrm>
        </p:grpSpPr>
        <p:pic>
          <p:nvPicPr>
            <p:cNvPr id="71685" name="Picture 5" descr="AG00129_"/>
            <p:cNvPicPr>
              <a:picLocks noChangeAspect="1" noChangeArrowheads="1" noCrop="1"/>
            </p:cNvPicPr>
            <p:nvPr/>
          </p:nvPicPr>
          <p:blipFill>
            <a:blip r:embed="rId2" cstate="print"/>
            <a:srcRect/>
            <a:stretch>
              <a:fillRect/>
            </a:stretch>
          </p:blipFill>
          <p:spPr bwMode="auto">
            <a:xfrm>
              <a:off x="249" y="164"/>
              <a:ext cx="453" cy="453"/>
            </a:xfrm>
            <a:prstGeom prst="rect">
              <a:avLst/>
            </a:prstGeom>
            <a:noFill/>
            <a:ln w="9525">
              <a:noFill/>
              <a:miter lim="800000"/>
              <a:headEnd/>
              <a:tailEnd/>
            </a:ln>
          </p:spPr>
        </p:pic>
        <p:sp>
          <p:nvSpPr>
            <p:cNvPr id="71686" name="Rectangle 6"/>
            <p:cNvSpPr>
              <a:spLocks noChangeArrowheads="1"/>
            </p:cNvSpPr>
            <p:nvPr/>
          </p:nvSpPr>
          <p:spPr bwMode="auto">
            <a:xfrm>
              <a:off x="340" y="255"/>
              <a:ext cx="269" cy="327"/>
            </a:xfrm>
            <a:prstGeom prst="rect">
              <a:avLst/>
            </a:prstGeom>
            <a:noFill/>
            <a:ln w="9525">
              <a:noFill/>
              <a:miter lim="800000"/>
              <a:headEnd/>
              <a:tailEnd/>
            </a:ln>
            <a:effectLst/>
          </p:spPr>
          <p:txBody>
            <a:bodyPr wrap="none">
              <a:spAutoFit/>
            </a:bodyPr>
            <a:lstStyle/>
            <a:p>
              <a:pPr algn="l"/>
              <a:r>
                <a:rPr lang="ru-RU" sz="2800" b="1" dirty="0">
                  <a:solidFill>
                    <a:srgbClr val="CC3300"/>
                  </a:solidFill>
                </a:rPr>
                <a:t>Е</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ru-RU" smtClean="0">
                <a:solidFill>
                  <a:srgbClr val="CC3300"/>
                </a:solidFill>
              </a:rPr>
              <a:t>Что необходимо съесть?</a:t>
            </a:r>
          </a:p>
        </p:txBody>
      </p:sp>
      <p:sp>
        <p:nvSpPr>
          <p:cNvPr id="72707" name="Rectangle 3"/>
          <p:cNvSpPr>
            <a:spLocks noGrp="1" noChangeArrowheads="1"/>
          </p:cNvSpPr>
          <p:nvPr>
            <p:ph type="body" sz="half" idx="1"/>
          </p:nvPr>
        </p:nvSpPr>
        <p:spPr/>
        <p:txBody>
          <a:bodyPr/>
          <a:lstStyle/>
          <a:p>
            <a:pPr>
              <a:buFont typeface="Wingdings" pitchFamily="2" charset="2"/>
              <a:buNone/>
            </a:pPr>
            <a:r>
              <a:rPr lang="ru-RU" sz="2600" dirty="0" smtClean="0">
                <a:solidFill>
                  <a:srgbClr val="CC3300"/>
                </a:solidFill>
              </a:rPr>
              <a:t>А найдете вы его в</a:t>
            </a:r>
          </a:p>
          <a:p>
            <a:pPr>
              <a:buFont typeface="Wingdings" pitchFamily="2" charset="2"/>
              <a:buNone/>
            </a:pPr>
            <a:r>
              <a:rPr lang="ru-RU" sz="2600" dirty="0" smtClean="0">
                <a:solidFill>
                  <a:srgbClr val="CC3300"/>
                </a:solidFill>
              </a:rPr>
              <a:t>зерновых продуктах,  </a:t>
            </a:r>
          </a:p>
          <a:p>
            <a:pPr>
              <a:buFont typeface="Wingdings" pitchFamily="2" charset="2"/>
              <a:buNone/>
            </a:pPr>
            <a:r>
              <a:rPr lang="ru-RU" sz="2600" dirty="0" smtClean="0">
                <a:solidFill>
                  <a:srgbClr val="CC3300"/>
                </a:solidFill>
              </a:rPr>
              <a:t>орехах и</a:t>
            </a:r>
          </a:p>
          <a:p>
            <a:pPr>
              <a:buFont typeface="Wingdings" pitchFamily="2" charset="2"/>
              <a:buNone/>
            </a:pPr>
            <a:r>
              <a:rPr lang="ru-RU" sz="2600" dirty="0" smtClean="0">
                <a:solidFill>
                  <a:srgbClr val="CC3300"/>
                </a:solidFill>
              </a:rPr>
              <a:t>растительных</a:t>
            </a:r>
          </a:p>
          <a:p>
            <a:pPr>
              <a:buFont typeface="Wingdings" pitchFamily="2" charset="2"/>
              <a:buNone/>
            </a:pPr>
            <a:r>
              <a:rPr lang="ru-RU" sz="2600" dirty="0" smtClean="0">
                <a:solidFill>
                  <a:srgbClr val="CC3300"/>
                </a:solidFill>
              </a:rPr>
              <a:t>маслах.</a:t>
            </a:r>
          </a:p>
        </p:txBody>
      </p:sp>
      <p:pic>
        <p:nvPicPr>
          <p:cNvPr id="72711" name="Picture 7" descr="FD00539_"/>
          <p:cNvPicPr>
            <a:picLocks noGrp="1" noChangeAspect="1" noChangeArrowheads="1"/>
          </p:cNvPicPr>
          <p:nvPr>
            <p:ph sz="half" idx="2"/>
          </p:nvPr>
        </p:nvPicPr>
        <p:blipFill>
          <a:blip r:embed="rId2" cstate="print"/>
          <a:srcRect/>
          <a:stretch>
            <a:fillRect/>
          </a:stretch>
        </p:blipFill>
        <p:spPr>
          <a:xfrm>
            <a:off x="2195513" y="4292600"/>
            <a:ext cx="1655762" cy="1512888"/>
          </a:xfrm>
        </p:spPr>
      </p:pic>
      <p:pic>
        <p:nvPicPr>
          <p:cNvPr id="72712" name="Picture 8" descr="полезные продукты3"/>
          <p:cNvPicPr>
            <a:picLocks noChangeAspect="1" noChangeArrowheads="1"/>
          </p:cNvPicPr>
          <p:nvPr/>
        </p:nvPicPr>
        <p:blipFill>
          <a:blip r:embed="rId3" cstate="print"/>
          <a:srcRect l="51857" t="27803" r="15768" b="50667"/>
          <a:stretch>
            <a:fillRect/>
          </a:stretch>
        </p:blipFill>
        <p:spPr bwMode="auto">
          <a:xfrm>
            <a:off x="4716463" y="2133600"/>
            <a:ext cx="3887787" cy="3816350"/>
          </a:xfrm>
          <a:prstGeom prst="rect">
            <a:avLst/>
          </a:prstGeom>
          <a:noFill/>
        </p:spPr>
      </p:pic>
      <p:grpSp>
        <p:nvGrpSpPr>
          <p:cNvPr id="2" name="Group 9"/>
          <p:cNvGrpSpPr>
            <a:grpSpLocks/>
          </p:cNvGrpSpPr>
          <p:nvPr/>
        </p:nvGrpSpPr>
        <p:grpSpPr bwMode="auto">
          <a:xfrm>
            <a:off x="7956550" y="260350"/>
            <a:ext cx="719138" cy="719138"/>
            <a:chOff x="5012" y="164"/>
            <a:chExt cx="453" cy="453"/>
          </a:xfrm>
        </p:grpSpPr>
        <p:pic>
          <p:nvPicPr>
            <p:cNvPr id="72714" name="Picture 10" descr="AG00129_"/>
            <p:cNvPicPr>
              <a:picLocks noChangeAspect="1" noChangeArrowheads="1" noCrop="1"/>
            </p:cNvPicPr>
            <p:nvPr/>
          </p:nvPicPr>
          <p:blipFill>
            <a:blip r:embed="rId4" cstate="print"/>
            <a:srcRect/>
            <a:stretch>
              <a:fillRect/>
            </a:stretch>
          </p:blipFill>
          <p:spPr bwMode="auto">
            <a:xfrm>
              <a:off x="5012" y="164"/>
              <a:ext cx="453" cy="453"/>
            </a:xfrm>
            <a:prstGeom prst="rect">
              <a:avLst/>
            </a:prstGeom>
            <a:noFill/>
            <a:ln w="9525">
              <a:noFill/>
              <a:miter lim="800000"/>
              <a:headEnd/>
              <a:tailEnd/>
            </a:ln>
          </p:spPr>
        </p:pic>
        <p:sp>
          <p:nvSpPr>
            <p:cNvPr id="72715" name="Rectangle 11"/>
            <p:cNvSpPr>
              <a:spLocks noChangeArrowheads="1"/>
            </p:cNvSpPr>
            <p:nvPr/>
          </p:nvSpPr>
          <p:spPr bwMode="auto">
            <a:xfrm>
              <a:off x="5051" y="178"/>
              <a:ext cx="269" cy="327"/>
            </a:xfrm>
            <a:prstGeom prst="rect">
              <a:avLst/>
            </a:prstGeom>
            <a:noFill/>
            <a:ln w="9525">
              <a:noFill/>
              <a:miter lim="800000"/>
              <a:headEnd/>
              <a:tailEnd/>
            </a:ln>
            <a:effectLst/>
          </p:spPr>
          <p:txBody>
            <a:bodyPr wrap="none">
              <a:spAutoFit/>
            </a:bodyPr>
            <a:lstStyle/>
            <a:p>
              <a:pPr algn="l"/>
              <a:r>
                <a:rPr lang="ru-RU" sz="2800" b="1">
                  <a:solidFill>
                    <a:srgbClr val="CC3300"/>
                  </a:solidFill>
                </a:rPr>
                <a:t>Е</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p:txBody>
          <a:bodyPr/>
          <a:lstStyle/>
          <a:p>
            <a:pPr algn="ctr">
              <a:lnSpc>
                <a:spcPct val="90000"/>
              </a:lnSpc>
            </a:pPr>
            <a:r>
              <a:rPr lang="ru-RU" sz="2400" b="1" dirty="0" smtClean="0">
                <a:solidFill>
                  <a:srgbClr val="CC3300"/>
                </a:solidFill>
              </a:rPr>
              <a:t>Что же разрушает витамины?</a:t>
            </a:r>
          </a:p>
        </p:txBody>
      </p:sp>
      <p:sp>
        <p:nvSpPr>
          <p:cNvPr id="22534" name="Rectangle 6"/>
          <p:cNvSpPr>
            <a:spLocks noGrp="1" noChangeArrowheads="1"/>
          </p:cNvSpPr>
          <p:nvPr>
            <p:ph type="body" sz="half" idx="4294967295"/>
          </p:nvPr>
        </p:nvSpPr>
        <p:spPr>
          <a:xfrm>
            <a:off x="395536" y="1844824"/>
            <a:ext cx="8496944" cy="3384376"/>
          </a:xfrm>
        </p:spPr>
        <p:txBody>
          <a:bodyPr>
            <a:normAutofit fontScale="85000" lnSpcReduction="10000"/>
          </a:bodyPr>
          <a:lstStyle/>
          <a:p>
            <a:pPr>
              <a:lnSpc>
                <a:spcPct val="90000"/>
              </a:lnSpc>
              <a:buFont typeface="Wingdings" pitchFamily="2" charset="2"/>
              <a:buNone/>
            </a:pPr>
            <a:r>
              <a:rPr lang="ru-RU" sz="2400" b="1" dirty="0" smtClean="0">
                <a:solidFill>
                  <a:srgbClr val="CC3300"/>
                </a:solidFill>
              </a:rPr>
              <a:t>Например, можно есть варенье из яблок, а можно есть </a:t>
            </a:r>
          </a:p>
          <a:p>
            <a:pPr>
              <a:lnSpc>
                <a:spcPct val="90000"/>
              </a:lnSpc>
              <a:buFont typeface="Wingdings" pitchFamily="2" charset="2"/>
              <a:buNone/>
            </a:pPr>
            <a:r>
              <a:rPr lang="ru-RU" sz="2400" b="1" dirty="0" smtClean="0">
                <a:solidFill>
                  <a:srgbClr val="CC3300"/>
                </a:solidFill>
              </a:rPr>
              <a:t>яблоко.</a:t>
            </a:r>
          </a:p>
          <a:p>
            <a:pPr>
              <a:lnSpc>
                <a:spcPct val="90000"/>
              </a:lnSpc>
              <a:buFont typeface="Wingdings" pitchFamily="2" charset="2"/>
              <a:buNone/>
            </a:pPr>
            <a:r>
              <a:rPr lang="ru-RU" sz="2400" b="1" u="sng" dirty="0" smtClean="0">
                <a:solidFill>
                  <a:srgbClr val="CC3300"/>
                </a:solidFill>
              </a:rPr>
              <a:t>Вопрос</a:t>
            </a:r>
            <a:r>
              <a:rPr lang="ru-RU" sz="2400" b="1" dirty="0" smtClean="0">
                <a:solidFill>
                  <a:srgbClr val="CC3300"/>
                </a:solidFill>
              </a:rPr>
              <a:t>: в каком случае в организм попало больше витаминов?</a:t>
            </a:r>
          </a:p>
          <a:p>
            <a:pPr>
              <a:lnSpc>
                <a:spcPct val="90000"/>
              </a:lnSpc>
              <a:buFont typeface="Wingdings" pitchFamily="2" charset="2"/>
              <a:buNone/>
            </a:pPr>
            <a:r>
              <a:rPr lang="ru-RU" sz="2400" b="1" dirty="0" smtClean="0">
                <a:solidFill>
                  <a:srgbClr val="CC3300"/>
                </a:solidFill>
              </a:rPr>
              <a:t>Дело в том, что при тепловой обработке большая часть витаминов </a:t>
            </a:r>
          </a:p>
          <a:p>
            <a:pPr>
              <a:lnSpc>
                <a:spcPct val="90000"/>
              </a:lnSpc>
              <a:buFont typeface="Wingdings" pitchFamily="2" charset="2"/>
              <a:buNone/>
            </a:pPr>
            <a:r>
              <a:rPr lang="ru-RU" sz="2400" b="1" dirty="0" smtClean="0">
                <a:solidFill>
                  <a:srgbClr val="CC3300"/>
                </a:solidFill>
              </a:rPr>
              <a:t>улетучивается, особенно нестойкий витамин С. Он может </a:t>
            </a:r>
          </a:p>
          <a:p>
            <a:pPr>
              <a:lnSpc>
                <a:spcPct val="90000"/>
              </a:lnSpc>
              <a:buFont typeface="Wingdings" pitchFamily="2" charset="2"/>
              <a:buNone/>
            </a:pPr>
            <a:r>
              <a:rPr lang="ru-RU" sz="2400" b="1" dirty="0" smtClean="0">
                <a:solidFill>
                  <a:srgbClr val="CC3300"/>
                </a:solidFill>
              </a:rPr>
              <a:t>разрушиться при варке, резке и измельчении овощей, фруктов, </a:t>
            </a:r>
          </a:p>
          <a:p>
            <a:pPr>
              <a:lnSpc>
                <a:spcPct val="90000"/>
              </a:lnSpc>
              <a:buFont typeface="Wingdings" pitchFamily="2" charset="2"/>
              <a:buNone/>
            </a:pPr>
            <a:r>
              <a:rPr lang="ru-RU" sz="2400" b="1" dirty="0" smtClean="0">
                <a:solidFill>
                  <a:srgbClr val="CC3300"/>
                </a:solidFill>
              </a:rPr>
              <a:t>более того, в сырых продуктах содержание этого витамина со </a:t>
            </a:r>
          </a:p>
          <a:p>
            <a:pPr>
              <a:lnSpc>
                <a:spcPct val="90000"/>
              </a:lnSpc>
              <a:buFont typeface="Wingdings" pitchFamily="2" charset="2"/>
              <a:buNone/>
            </a:pPr>
            <a:r>
              <a:rPr lang="ru-RU" sz="2400" b="1" dirty="0" smtClean="0">
                <a:solidFill>
                  <a:srgbClr val="CC3300"/>
                </a:solidFill>
              </a:rPr>
              <a:t>временем уменьшается. Так что старайтесь есть овощи и фрукты </a:t>
            </a:r>
          </a:p>
          <a:p>
            <a:pPr>
              <a:lnSpc>
                <a:spcPct val="90000"/>
              </a:lnSpc>
              <a:buFont typeface="Wingdings" pitchFamily="2" charset="2"/>
              <a:buNone/>
            </a:pPr>
            <a:r>
              <a:rPr lang="ru-RU" sz="2400" b="1" dirty="0" smtClean="0">
                <a:solidFill>
                  <a:srgbClr val="CC3300"/>
                </a:solidFill>
              </a:rPr>
              <a:t>свежими.</a:t>
            </a:r>
          </a:p>
          <a:p>
            <a:pPr>
              <a:lnSpc>
                <a:spcPct val="90000"/>
              </a:lnSpc>
              <a:buFont typeface="Wingdings" pitchFamily="2" charset="2"/>
              <a:buNone/>
            </a:pPr>
            <a:endParaRPr lang="ru-RU" sz="1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574675" y="304800"/>
            <a:ext cx="8001000" cy="892175"/>
          </a:xfrm>
        </p:spPr>
        <p:txBody>
          <a:bodyPr>
            <a:normAutofit/>
          </a:bodyPr>
          <a:lstStyle/>
          <a:p>
            <a:pPr algn="ctr"/>
            <a:r>
              <a:rPr lang="ru-RU" sz="2400" dirty="0" smtClean="0">
                <a:solidFill>
                  <a:srgbClr val="C00000"/>
                </a:solidFill>
                <a:latin typeface="Times New Roman" pitchFamily="18" charset="0"/>
                <a:cs typeface="Times New Roman" pitchFamily="18" charset="0"/>
              </a:rPr>
              <a:t>Храните  нас правильно!</a:t>
            </a:r>
          </a:p>
        </p:txBody>
      </p:sp>
      <p:sp>
        <p:nvSpPr>
          <p:cNvPr id="160771" name="Rectangle 3"/>
          <p:cNvSpPr>
            <a:spLocks noGrp="1" noChangeArrowheads="1"/>
          </p:cNvSpPr>
          <p:nvPr>
            <p:ph sz="half" idx="1"/>
          </p:nvPr>
        </p:nvSpPr>
        <p:spPr>
          <a:xfrm>
            <a:off x="323850" y="1484784"/>
            <a:ext cx="3312046" cy="4535016"/>
          </a:xfrm>
        </p:spPr>
        <p:txBody>
          <a:bodyPr>
            <a:normAutofit/>
          </a:bodyPr>
          <a:lstStyle/>
          <a:p>
            <a:pPr>
              <a:lnSpc>
                <a:spcPct val="90000"/>
              </a:lnSpc>
              <a:buFont typeface="Wingdings" pitchFamily="2" charset="2"/>
              <a:buNone/>
            </a:pPr>
            <a:r>
              <a:rPr lang="ru-RU" sz="1800" dirty="0" smtClean="0">
                <a:solidFill>
                  <a:schemeClr val="accent2"/>
                </a:solidFill>
              </a:rPr>
              <a:t>Редис с возмущением сказал:</a:t>
            </a:r>
          </a:p>
          <a:p>
            <a:pPr>
              <a:lnSpc>
                <a:spcPct val="90000"/>
              </a:lnSpc>
              <a:buFont typeface="Wingdings" pitchFamily="2" charset="2"/>
              <a:buNone/>
            </a:pPr>
            <a:r>
              <a:rPr lang="ru-RU" sz="1800" dirty="0" smtClean="0">
                <a:solidFill>
                  <a:schemeClr val="accent2"/>
                </a:solidFill>
              </a:rPr>
              <a:t>«Попрошу запомнить: меня</a:t>
            </a:r>
          </a:p>
          <a:p>
            <a:pPr>
              <a:lnSpc>
                <a:spcPct val="90000"/>
              </a:lnSpc>
              <a:buFont typeface="Wingdings" pitchFamily="2" charset="2"/>
              <a:buNone/>
            </a:pPr>
            <a:r>
              <a:rPr lang="ru-RU" sz="1800" dirty="0" smtClean="0">
                <a:solidFill>
                  <a:schemeClr val="accent2"/>
                </a:solidFill>
              </a:rPr>
              <a:t>необходимо вымыть, обрезать</a:t>
            </a:r>
          </a:p>
          <a:p>
            <a:pPr>
              <a:lnSpc>
                <a:spcPct val="90000"/>
              </a:lnSpc>
              <a:buFont typeface="Wingdings" pitchFamily="2" charset="2"/>
              <a:buNone/>
            </a:pPr>
            <a:r>
              <a:rPr lang="ru-RU" sz="1800" dirty="0" smtClean="0">
                <a:solidFill>
                  <a:schemeClr val="accent2"/>
                </a:solidFill>
              </a:rPr>
              <a:t>ботву, сложить влажным в</a:t>
            </a:r>
          </a:p>
          <a:p>
            <a:pPr>
              <a:lnSpc>
                <a:spcPct val="90000"/>
              </a:lnSpc>
              <a:buFont typeface="Wingdings" pitchFamily="2" charset="2"/>
              <a:buNone/>
            </a:pPr>
            <a:r>
              <a:rPr lang="ru-RU" sz="1800" dirty="0" smtClean="0">
                <a:solidFill>
                  <a:schemeClr val="accent2"/>
                </a:solidFill>
              </a:rPr>
              <a:t>целлофановый пакет и</a:t>
            </a:r>
          </a:p>
          <a:p>
            <a:pPr>
              <a:lnSpc>
                <a:spcPct val="90000"/>
              </a:lnSpc>
              <a:buFont typeface="Wingdings" pitchFamily="2" charset="2"/>
              <a:buNone/>
            </a:pPr>
            <a:r>
              <a:rPr lang="ru-RU" sz="1800" dirty="0" smtClean="0">
                <a:solidFill>
                  <a:schemeClr val="accent2"/>
                </a:solidFill>
              </a:rPr>
              <a:t>поместить на</a:t>
            </a:r>
          </a:p>
          <a:p>
            <a:pPr>
              <a:lnSpc>
                <a:spcPct val="90000"/>
              </a:lnSpc>
              <a:buFont typeface="Wingdings" pitchFamily="2" charset="2"/>
              <a:buNone/>
            </a:pPr>
            <a:r>
              <a:rPr lang="ru-RU" sz="1800" dirty="0" smtClean="0">
                <a:solidFill>
                  <a:schemeClr val="accent2"/>
                </a:solidFill>
              </a:rPr>
              <a:t>нижнюю полку </a:t>
            </a:r>
          </a:p>
          <a:p>
            <a:pPr>
              <a:lnSpc>
                <a:spcPct val="90000"/>
              </a:lnSpc>
              <a:buFont typeface="Wingdings" pitchFamily="2" charset="2"/>
              <a:buNone/>
            </a:pPr>
            <a:r>
              <a:rPr lang="ru-RU" sz="1800" dirty="0" smtClean="0">
                <a:solidFill>
                  <a:schemeClr val="accent2"/>
                </a:solidFill>
              </a:rPr>
              <a:t>холодильника!»</a:t>
            </a:r>
          </a:p>
          <a:p>
            <a:pPr>
              <a:lnSpc>
                <a:spcPct val="90000"/>
              </a:lnSpc>
              <a:buFont typeface="Wingdings" pitchFamily="2" charset="2"/>
              <a:buNone/>
            </a:pPr>
            <a:r>
              <a:rPr lang="ru-RU" sz="1800" dirty="0" smtClean="0">
                <a:solidFill>
                  <a:schemeClr val="accent2"/>
                </a:solidFill>
              </a:rPr>
              <a:t>Перец промолвил:</a:t>
            </a:r>
          </a:p>
          <a:p>
            <a:pPr>
              <a:lnSpc>
                <a:spcPct val="90000"/>
              </a:lnSpc>
              <a:buFont typeface="Wingdings" pitchFamily="2" charset="2"/>
              <a:buNone/>
            </a:pPr>
            <a:r>
              <a:rPr lang="ru-RU" sz="1800" dirty="0" smtClean="0">
                <a:solidFill>
                  <a:schemeClr val="accent2"/>
                </a:solidFill>
              </a:rPr>
              <a:t>«Да, да – на </a:t>
            </a:r>
          </a:p>
          <a:p>
            <a:pPr>
              <a:lnSpc>
                <a:spcPct val="90000"/>
              </a:lnSpc>
              <a:buFont typeface="Wingdings" pitchFamily="2" charset="2"/>
              <a:buNone/>
            </a:pPr>
            <a:r>
              <a:rPr lang="ru-RU" sz="1800" dirty="0" smtClean="0">
                <a:solidFill>
                  <a:schemeClr val="accent2"/>
                </a:solidFill>
              </a:rPr>
              <a:t>нижнюю полку,</a:t>
            </a:r>
          </a:p>
          <a:p>
            <a:pPr>
              <a:lnSpc>
                <a:spcPct val="90000"/>
              </a:lnSpc>
              <a:buFont typeface="Wingdings" pitchFamily="2" charset="2"/>
              <a:buNone/>
            </a:pPr>
            <a:r>
              <a:rPr lang="ru-RU" sz="1800" dirty="0" smtClean="0">
                <a:solidFill>
                  <a:schemeClr val="accent2"/>
                </a:solidFill>
              </a:rPr>
              <a:t>меня можно и</a:t>
            </a:r>
          </a:p>
          <a:p>
            <a:pPr>
              <a:lnSpc>
                <a:spcPct val="90000"/>
              </a:lnSpc>
              <a:buFont typeface="Wingdings" pitchFamily="2" charset="2"/>
              <a:buNone/>
            </a:pPr>
            <a:r>
              <a:rPr lang="ru-RU" sz="1800" dirty="0" smtClean="0">
                <a:solidFill>
                  <a:schemeClr val="accent2"/>
                </a:solidFill>
              </a:rPr>
              <a:t>без целлофана.»</a:t>
            </a:r>
          </a:p>
        </p:txBody>
      </p:sp>
      <p:sp>
        <p:nvSpPr>
          <p:cNvPr id="160772" name="Rectangle 4"/>
          <p:cNvSpPr>
            <a:spLocks noGrp="1" noChangeArrowheads="1"/>
          </p:cNvSpPr>
          <p:nvPr>
            <p:ph sz="half" idx="2"/>
          </p:nvPr>
        </p:nvSpPr>
        <p:spPr>
          <a:xfrm>
            <a:off x="5580112" y="1600200"/>
            <a:ext cx="3411488" cy="4724400"/>
          </a:xfrm>
        </p:spPr>
        <p:txBody>
          <a:bodyPr>
            <a:normAutofit/>
          </a:bodyPr>
          <a:lstStyle/>
          <a:p>
            <a:pPr>
              <a:lnSpc>
                <a:spcPct val="90000"/>
              </a:lnSpc>
              <a:buFont typeface="Wingdings" pitchFamily="2" charset="2"/>
              <a:buNone/>
            </a:pPr>
            <a:r>
              <a:rPr lang="ru-RU" sz="1800" dirty="0" smtClean="0">
                <a:solidFill>
                  <a:schemeClr val="accent2"/>
                </a:solidFill>
              </a:rPr>
              <a:t>Помидоры, огурцы, кабачки</a:t>
            </a:r>
          </a:p>
          <a:p>
            <a:pPr>
              <a:lnSpc>
                <a:spcPct val="90000"/>
              </a:lnSpc>
              <a:buFont typeface="Wingdings" pitchFamily="2" charset="2"/>
              <a:buNone/>
            </a:pPr>
            <a:r>
              <a:rPr lang="ru-RU" sz="1800" dirty="0" smtClean="0">
                <a:solidFill>
                  <a:schemeClr val="accent2"/>
                </a:solidFill>
              </a:rPr>
              <a:t>согласились с этой просьбой,</a:t>
            </a:r>
          </a:p>
          <a:p>
            <a:pPr>
              <a:lnSpc>
                <a:spcPct val="90000"/>
              </a:lnSpc>
              <a:buFont typeface="Wingdings" pitchFamily="2" charset="2"/>
              <a:buNone/>
            </a:pPr>
            <a:r>
              <a:rPr lang="ru-RU" sz="1800" dirty="0" smtClean="0">
                <a:solidFill>
                  <a:schemeClr val="accent2"/>
                </a:solidFill>
              </a:rPr>
              <a:t>а вот цветная капуста</a:t>
            </a:r>
          </a:p>
          <a:p>
            <a:pPr>
              <a:lnSpc>
                <a:spcPct val="90000"/>
              </a:lnSpc>
              <a:buFont typeface="Wingdings" pitchFamily="2" charset="2"/>
              <a:buNone/>
            </a:pPr>
            <a:r>
              <a:rPr lang="ru-RU" sz="1800" dirty="0" smtClean="0">
                <a:solidFill>
                  <a:schemeClr val="accent2"/>
                </a:solidFill>
              </a:rPr>
              <a:t>прошептала: «А я – большая</a:t>
            </a:r>
          </a:p>
          <a:p>
            <a:pPr>
              <a:lnSpc>
                <a:spcPct val="90000"/>
              </a:lnSpc>
              <a:buFont typeface="Wingdings" pitchFamily="2" charset="2"/>
              <a:buNone/>
            </a:pPr>
            <a:r>
              <a:rPr lang="ru-RU" sz="1800" dirty="0" smtClean="0">
                <a:solidFill>
                  <a:schemeClr val="accent2"/>
                </a:solidFill>
              </a:rPr>
              <a:t>неженка, меня нужно хранить</a:t>
            </a:r>
          </a:p>
          <a:p>
            <a:pPr>
              <a:lnSpc>
                <a:spcPct val="90000"/>
              </a:lnSpc>
              <a:buFont typeface="Wingdings" pitchFamily="2" charset="2"/>
              <a:buNone/>
            </a:pPr>
            <a:r>
              <a:rPr lang="ru-RU" sz="1800" dirty="0" smtClean="0">
                <a:solidFill>
                  <a:schemeClr val="accent2"/>
                </a:solidFill>
              </a:rPr>
              <a:t>в темноте, иначе я быстро</a:t>
            </a:r>
          </a:p>
          <a:p>
            <a:pPr>
              <a:lnSpc>
                <a:spcPct val="90000"/>
              </a:lnSpc>
              <a:buFont typeface="Wingdings" pitchFamily="2" charset="2"/>
              <a:buNone/>
            </a:pPr>
            <a:r>
              <a:rPr lang="ru-RU" sz="1800" dirty="0" smtClean="0">
                <a:solidFill>
                  <a:schemeClr val="accent2"/>
                </a:solidFill>
              </a:rPr>
              <a:t>потемнею.»</a:t>
            </a:r>
          </a:p>
          <a:p>
            <a:pPr>
              <a:lnSpc>
                <a:spcPct val="90000"/>
              </a:lnSpc>
              <a:buFont typeface="Wingdings" pitchFamily="2" charset="2"/>
              <a:buNone/>
            </a:pPr>
            <a:r>
              <a:rPr lang="ru-RU" sz="1800" dirty="0" smtClean="0">
                <a:solidFill>
                  <a:schemeClr val="accent2"/>
                </a:solidFill>
              </a:rPr>
              <a:t>Петрушка, укроп и шпинат</a:t>
            </a:r>
          </a:p>
          <a:p>
            <a:pPr>
              <a:lnSpc>
                <a:spcPct val="90000"/>
              </a:lnSpc>
              <a:buFont typeface="Wingdings" pitchFamily="2" charset="2"/>
              <a:buNone/>
            </a:pPr>
            <a:r>
              <a:rPr lang="ru-RU" sz="1800" dirty="0" smtClean="0">
                <a:solidFill>
                  <a:schemeClr val="accent2"/>
                </a:solidFill>
              </a:rPr>
              <a:t>хором попросили, чтобы их в</a:t>
            </a:r>
          </a:p>
          <a:p>
            <a:pPr>
              <a:lnSpc>
                <a:spcPct val="90000"/>
              </a:lnSpc>
              <a:buFont typeface="Wingdings" pitchFamily="2" charset="2"/>
              <a:buNone/>
            </a:pPr>
            <a:r>
              <a:rPr lang="ru-RU" sz="1800" dirty="0" smtClean="0">
                <a:solidFill>
                  <a:schemeClr val="accent2"/>
                </a:solidFill>
              </a:rPr>
              <a:t>холодильник не помещали,</a:t>
            </a:r>
          </a:p>
          <a:p>
            <a:pPr>
              <a:lnSpc>
                <a:spcPct val="90000"/>
              </a:lnSpc>
              <a:buFont typeface="Wingdings" pitchFamily="2" charset="2"/>
              <a:buNone/>
            </a:pPr>
            <a:r>
              <a:rPr lang="ru-RU" sz="1800" dirty="0" smtClean="0">
                <a:solidFill>
                  <a:schemeClr val="accent2"/>
                </a:solidFill>
              </a:rPr>
              <a:t>они там мерзнут. Лучше их</a:t>
            </a:r>
          </a:p>
          <a:p>
            <a:pPr>
              <a:lnSpc>
                <a:spcPct val="90000"/>
              </a:lnSpc>
              <a:buFont typeface="Wingdings" pitchFamily="2" charset="2"/>
              <a:buNone/>
            </a:pPr>
            <a:r>
              <a:rPr lang="ru-RU" sz="1800" dirty="0" smtClean="0">
                <a:solidFill>
                  <a:schemeClr val="accent2"/>
                </a:solidFill>
              </a:rPr>
              <a:t>хранить как букет в банке с</a:t>
            </a:r>
          </a:p>
          <a:p>
            <a:pPr>
              <a:lnSpc>
                <a:spcPct val="90000"/>
              </a:lnSpc>
              <a:buFont typeface="Wingdings" pitchFamily="2" charset="2"/>
              <a:buNone/>
            </a:pPr>
            <a:r>
              <a:rPr lang="ru-RU" sz="1800" dirty="0" smtClean="0">
                <a:solidFill>
                  <a:schemeClr val="accent2"/>
                </a:solidFill>
              </a:rPr>
              <a:t>водой.</a:t>
            </a:r>
          </a:p>
        </p:txBody>
      </p:sp>
      <p:pic>
        <p:nvPicPr>
          <p:cNvPr id="160773" name="Picture 5" descr="FD00462_"/>
          <p:cNvPicPr>
            <a:picLocks noChangeAspect="1" noChangeArrowheads="1"/>
          </p:cNvPicPr>
          <p:nvPr/>
        </p:nvPicPr>
        <p:blipFill>
          <a:blip r:embed="rId2" cstate="print"/>
          <a:srcRect/>
          <a:stretch>
            <a:fillRect/>
          </a:stretch>
        </p:blipFill>
        <p:spPr bwMode="auto">
          <a:xfrm>
            <a:off x="3491880" y="2420888"/>
            <a:ext cx="1728788" cy="230346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ru-RU" sz="3200" smtClean="0">
                <a:solidFill>
                  <a:srgbClr val="CC3300"/>
                </a:solidFill>
              </a:rPr>
              <a:t>Овощи и фрукты – музыка питания.</a:t>
            </a:r>
          </a:p>
        </p:txBody>
      </p:sp>
      <p:sp>
        <p:nvSpPr>
          <p:cNvPr id="27653" name="Rectangle 5"/>
          <p:cNvSpPr>
            <a:spLocks noGrp="1" noChangeArrowheads="1"/>
          </p:cNvSpPr>
          <p:nvPr>
            <p:ph type="body" sz="half" idx="1"/>
          </p:nvPr>
        </p:nvSpPr>
        <p:spPr>
          <a:xfrm>
            <a:off x="3059832" y="1988840"/>
            <a:ext cx="3096344" cy="3959225"/>
          </a:xfrm>
        </p:spPr>
        <p:txBody>
          <a:bodyPr>
            <a:normAutofit fontScale="92500" lnSpcReduction="10000"/>
          </a:bodyPr>
          <a:lstStyle/>
          <a:p>
            <a:pPr>
              <a:lnSpc>
                <a:spcPct val="80000"/>
              </a:lnSpc>
              <a:buFont typeface="Wingdings" pitchFamily="2" charset="2"/>
              <a:buNone/>
            </a:pPr>
            <a:r>
              <a:rPr lang="ru-RU" sz="2400" dirty="0" smtClean="0">
                <a:solidFill>
                  <a:srgbClr val="990000"/>
                </a:solidFill>
              </a:rPr>
              <a:t>Изучив, где </a:t>
            </a:r>
          </a:p>
          <a:p>
            <a:pPr>
              <a:lnSpc>
                <a:spcPct val="80000"/>
              </a:lnSpc>
              <a:buFont typeface="Wingdings" pitchFamily="2" charset="2"/>
              <a:buNone/>
            </a:pPr>
            <a:r>
              <a:rPr lang="ru-RU" sz="2400" dirty="0" smtClean="0">
                <a:solidFill>
                  <a:srgbClr val="990000"/>
                </a:solidFill>
              </a:rPr>
              <a:t>Находятся витамины, </a:t>
            </a:r>
          </a:p>
          <a:p>
            <a:pPr>
              <a:lnSpc>
                <a:spcPct val="80000"/>
              </a:lnSpc>
              <a:buFont typeface="Wingdings" pitchFamily="2" charset="2"/>
              <a:buNone/>
            </a:pPr>
            <a:r>
              <a:rPr lang="ru-RU" sz="2400" dirty="0" smtClean="0">
                <a:solidFill>
                  <a:srgbClr val="990000"/>
                </a:solidFill>
              </a:rPr>
              <a:t>мы с уверенностью </a:t>
            </a:r>
          </a:p>
          <a:p>
            <a:pPr>
              <a:lnSpc>
                <a:spcPct val="80000"/>
              </a:lnSpc>
              <a:buFont typeface="Wingdings" pitchFamily="2" charset="2"/>
              <a:buNone/>
            </a:pPr>
            <a:r>
              <a:rPr lang="ru-RU" sz="2400" dirty="0" smtClean="0">
                <a:solidFill>
                  <a:srgbClr val="990000"/>
                </a:solidFill>
              </a:rPr>
              <a:t>можем сказать, что </a:t>
            </a:r>
          </a:p>
          <a:p>
            <a:pPr>
              <a:lnSpc>
                <a:spcPct val="80000"/>
              </a:lnSpc>
              <a:buFont typeface="Wingdings" pitchFamily="2" charset="2"/>
              <a:buNone/>
            </a:pPr>
            <a:r>
              <a:rPr lang="ru-RU" sz="2400" dirty="0" smtClean="0">
                <a:solidFill>
                  <a:srgbClr val="990000"/>
                </a:solidFill>
              </a:rPr>
              <a:t>больше всего</a:t>
            </a:r>
          </a:p>
          <a:p>
            <a:pPr>
              <a:lnSpc>
                <a:spcPct val="80000"/>
              </a:lnSpc>
              <a:buFont typeface="Wingdings" pitchFamily="2" charset="2"/>
              <a:buNone/>
            </a:pPr>
            <a:r>
              <a:rPr lang="ru-RU" sz="2400" dirty="0" smtClean="0">
                <a:solidFill>
                  <a:srgbClr val="990000"/>
                </a:solidFill>
              </a:rPr>
              <a:t>их содержится в </a:t>
            </a:r>
          </a:p>
          <a:p>
            <a:pPr>
              <a:lnSpc>
                <a:spcPct val="80000"/>
              </a:lnSpc>
              <a:buFont typeface="Wingdings" pitchFamily="2" charset="2"/>
              <a:buNone/>
            </a:pPr>
            <a:r>
              <a:rPr lang="ru-RU" sz="2400" dirty="0" smtClean="0">
                <a:solidFill>
                  <a:srgbClr val="990000"/>
                </a:solidFill>
              </a:rPr>
              <a:t>ягодах, фруктах и </a:t>
            </a:r>
          </a:p>
          <a:p>
            <a:pPr>
              <a:lnSpc>
                <a:spcPct val="80000"/>
              </a:lnSpc>
              <a:buFont typeface="Wingdings" pitchFamily="2" charset="2"/>
              <a:buNone/>
            </a:pPr>
            <a:r>
              <a:rPr lang="ru-RU" sz="2400" dirty="0" smtClean="0">
                <a:solidFill>
                  <a:srgbClr val="990000"/>
                </a:solidFill>
              </a:rPr>
              <a:t>овощах. </a:t>
            </a:r>
          </a:p>
          <a:p>
            <a:pPr>
              <a:lnSpc>
                <a:spcPct val="80000"/>
              </a:lnSpc>
              <a:buFont typeface="Wingdings" pitchFamily="2" charset="2"/>
              <a:buNone/>
            </a:pPr>
            <a:r>
              <a:rPr lang="ru-RU" sz="2400" dirty="0" smtClean="0">
                <a:solidFill>
                  <a:srgbClr val="990000"/>
                </a:solidFill>
              </a:rPr>
              <a:t>Ведь недаром в </a:t>
            </a:r>
          </a:p>
          <a:p>
            <a:pPr>
              <a:lnSpc>
                <a:spcPct val="80000"/>
              </a:lnSpc>
              <a:buFont typeface="Wingdings" pitchFamily="2" charset="2"/>
              <a:buNone/>
            </a:pPr>
            <a:r>
              <a:rPr lang="ru-RU" sz="2400" dirty="0" smtClean="0">
                <a:solidFill>
                  <a:srgbClr val="990000"/>
                </a:solidFill>
              </a:rPr>
              <a:t>Народе создано столько</a:t>
            </a:r>
          </a:p>
          <a:p>
            <a:pPr>
              <a:lnSpc>
                <a:spcPct val="80000"/>
              </a:lnSpc>
              <a:buFont typeface="Wingdings" pitchFamily="2" charset="2"/>
              <a:buNone/>
            </a:pPr>
            <a:r>
              <a:rPr lang="ru-RU" sz="2400" dirty="0" smtClean="0">
                <a:solidFill>
                  <a:srgbClr val="990000"/>
                </a:solidFill>
              </a:rPr>
              <a:t>пословиц и поговорок </a:t>
            </a:r>
          </a:p>
          <a:p>
            <a:pPr>
              <a:lnSpc>
                <a:spcPct val="80000"/>
              </a:lnSpc>
              <a:buFont typeface="Wingdings" pitchFamily="2" charset="2"/>
              <a:buNone/>
            </a:pPr>
            <a:r>
              <a:rPr lang="ru-RU" sz="2400" dirty="0" smtClean="0">
                <a:solidFill>
                  <a:srgbClr val="990000"/>
                </a:solidFill>
              </a:rPr>
              <a:t>об этих продуктах:</a:t>
            </a:r>
          </a:p>
        </p:txBody>
      </p:sp>
      <p:pic>
        <p:nvPicPr>
          <p:cNvPr id="27667" name="Picture 19" descr="1-webы"/>
          <p:cNvPicPr>
            <a:picLocks noGrp="1" noChangeAspect="1" noChangeArrowheads="1"/>
          </p:cNvPicPr>
          <p:nvPr>
            <p:ph sz="half" idx="2"/>
          </p:nvPr>
        </p:nvPicPr>
        <p:blipFill>
          <a:blip r:embed="rId2" cstate="print"/>
          <a:srcRect/>
          <a:stretch>
            <a:fillRect/>
          </a:stretch>
        </p:blipFill>
        <p:spPr>
          <a:xfrm>
            <a:off x="251520" y="1916832"/>
            <a:ext cx="2736602" cy="2448272"/>
          </a:xfrm>
        </p:spPr>
      </p:pic>
      <p:pic>
        <p:nvPicPr>
          <p:cNvPr id="27668" name="Picture 20" descr="киви"/>
          <p:cNvPicPr>
            <a:picLocks noChangeAspect="1" noChangeArrowheads="1"/>
          </p:cNvPicPr>
          <p:nvPr/>
        </p:nvPicPr>
        <p:blipFill>
          <a:blip r:embed="rId3" cstate="print"/>
          <a:srcRect t="24033" r="42775" b="26683"/>
          <a:stretch>
            <a:fillRect/>
          </a:stretch>
        </p:blipFill>
        <p:spPr bwMode="auto">
          <a:xfrm>
            <a:off x="6156176" y="3356992"/>
            <a:ext cx="2797371" cy="230574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gn="ctr"/>
            <a:r>
              <a:rPr lang="ru-RU" dirty="0" smtClean="0">
                <a:solidFill>
                  <a:srgbClr val="CC3300"/>
                </a:solidFill>
              </a:rPr>
              <a:t>Народная мудрость:</a:t>
            </a:r>
          </a:p>
        </p:txBody>
      </p:sp>
      <p:sp>
        <p:nvSpPr>
          <p:cNvPr id="133123" name="Rectangle 3"/>
          <p:cNvSpPr>
            <a:spLocks noGrp="1" noChangeArrowheads="1"/>
          </p:cNvSpPr>
          <p:nvPr>
            <p:ph idx="1"/>
          </p:nvPr>
        </p:nvSpPr>
        <p:spPr/>
        <p:txBody>
          <a:bodyPr/>
          <a:lstStyle/>
          <a:p>
            <a:r>
              <a:rPr lang="ru-RU" dirty="0" smtClean="0">
                <a:solidFill>
                  <a:srgbClr val="CC3300"/>
                </a:solidFill>
              </a:rPr>
              <a:t>Зелень на столе – здоровье на сто лет.</a:t>
            </a:r>
          </a:p>
          <a:p>
            <a:r>
              <a:rPr lang="ru-RU" dirty="0" smtClean="0">
                <a:solidFill>
                  <a:srgbClr val="CC3300"/>
                </a:solidFill>
              </a:rPr>
              <a:t>Обед без овощей – праздник без музыки.</a:t>
            </a:r>
          </a:p>
          <a:p>
            <a:r>
              <a:rPr lang="ru-RU" dirty="0" smtClean="0">
                <a:solidFill>
                  <a:srgbClr val="CC3300"/>
                </a:solidFill>
              </a:rPr>
              <a:t>Овощи и фрукты – музыка питания.</a:t>
            </a:r>
          </a:p>
          <a:p>
            <a:pPr>
              <a:buFont typeface="Wingdings" pitchFamily="2" charset="2"/>
              <a:buNone/>
            </a:pPr>
            <a:r>
              <a:rPr lang="ru-RU" dirty="0" smtClean="0">
                <a:solidFill>
                  <a:srgbClr val="CC3300"/>
                </a:solidFill>
              </a:rPr>
              <a:t>А вы знаете, что вам  необходимо</a:t>
            </a:r>
          </a:p>
          <a:p>
            <a:pPr>
              <a:buFont typeface="Wingdings" pitchFamily="2" charset="2"/>
              <a:buNone/>
            </a:pPr>
            <a:r>
              <a:rPr lang="ru-RU" dirty="0" smtClean="0">
                <a:solidFill>
                  <a:srgbClr val="CC3300"/>
                </a:solidFill>
              </a:rPr>
              <a:t>съедать в день 500-600 г овощей и</a:t>
            </a:r>
          </a:p>
          <a:p>
            <a:pPr>
              <a:buFont typeface="Wingdings" pitchFamily="2" charset="2"/>
              <a:buNone/>
            </a:pPr>
            <a:r>
              <a:rPr lang="ru-RU" dirty="0" smtClean="0">
                <a:solidFill>
                  <a:srgbClr val="CC3300"/>
                </a:solidFill>
              </a:rPr>
              <a:t>Фруктов?</a:t>
            </a:r>
          </a:p>
          <a:p>
            <a:pPr>
              <a:buFont typeface="Wingdings" pitchFamily="2" charset="2"/>
              <a:buNone/>
            </a:pPr>
            <a:endParaRPr lang="ru-RU"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Grp="1" noChangeArrowheads="1"/>
          </p:cNvSpPr>
          <p:nvPr>
            <p:ph type="title"/>
          </p:nvPr>
        </p:nvSpPr>
        <p:spPr>
          <a:xfrm>
            <a:off x="574675" y="304800"/>
            <a:ext cx="8001000" cy="1036638"/>
          </a:xfrm>
        </p:spPr>
        <p:txBody>
          <a:bodyPr/>
          <a:lstStyle/>
          <a:p>
            <a:r>
              <a:rPr lang="ru-RU" smtClean="0">
                <a:solidFill>
                  <a:srgbClr val="CC3300"/>
                </a:solidFill>
              </a:rPr>
              <a:t>Морковь</a:t>
            </a:r>
          </a:p>
        </p:txBody>
      </p:sp>
      <p:sp>
        <p:nvSpPr>
          <p:cNvPr id="118789" name="Rectangle 5"/>
          <p:cNvSpPr>
            <a:spLocks noGrp="1" noChangeArrowheads="1"/>
          </p:cNvSpPr>
          <p:nvPr>
            <p:ph type="body" sz="half" idx="1"/>
          </p:nvPr>
        </p:nvSpPr>
        <p:spPr/>
        <p:txBody>
          <a:bodyPr/>
          <a:lstStyle/>
          <a:p>
            <a:pPr>
              <a:buFont typeface="Wingdings" pitchFamily="2" charset="2"/>
              <a:buNone/>
            </a:pPr>
            <a:r>
              <a:rPr lang="ru-RU" sz="2000" smtClean="0">
                <a:solidFill>
                  <a:srgbClr val="CC3300"/>
                </a:solidFill>
              </a:rPr>
              <a:t>Про меня рассказ недлинный:</a:t>
            </a:r>
          </a:p>
          <a:p>
            <a:pPr>
              <a:buFont typeface="Wingdings" pitchFamily="2" charset="2"/>
              <a:buNone/>
            </a:pPr>
            <a:r>
              <a:rPr lang="ru-RU" sz="2000" smtClean="0">
                <a:solidFill>
                  <a:srgbClr val="CC3300"/>
                </a:solidFill>
              </a:rPr>
              <a:t>Кто не знает витамины?</a:t>
            </a:r>
          </a:p>
          <a:p>
            <a:pPr>
              <a:buFont typeface="Wingdings" pitchFamily="2" charset="2"/>
              <a:buNone/>
            </a:pPr>
            <a:r>
              <a:rPr lang="ru-RU" sz="2000" smtClean="0">
                <a:solidFill>
                  <a:srgbClr val="CC3300"/>
                </a:solidFill>
              </a:rPr>
              <a:t>Пей всегда морковный сок</a:t>
            </a:r>
          </a:p>
          <a:p>
            <a:pPr>
              <a:buFont typeface="Wingdings" pitchFamily="2" charset="2"/>
              <a:buNone/>
            </a:pPr>
            <a:r>
              <a:rPr lang="ru-RU" sz="2000" smtClean="0">
                <a:solidFill>
                  <a:srgbClr val="CC3300"/>
                </a:solidFill>
              </a:rPr>
              <a:t>И грызи морковку –</a:t>
            </a:r>
          </a:p>
          <a:p>
            <a:pPr>
              <a:buFont typeface="Wingdings" pitchFamily="2" charset="2"/>
              <a:buNone/>
            </a:pPr>
            <a:r>
              <a:rPr lang="ru-RU" sz="2000" smtClean="0">
                <a:solidFill>
                  <a:srgbClr val="CC3300"/>
                </a:solidFill>
              </a:rPr>
              <a:t>Будешь ты тогда, дружок,</a:t>
            </a:r>
          </a:p>
          <a:p>
            <a:pPr>
              <a:buFont typeface="Wingdings" pitchFamily="2" charset="2"/>
              <a:buNone/>
            </a:pPr>
            <a:r>
              <a:rPr lang="ru-RU" sz="2000" smtClean="0">
                <a:solidFill>
                  <a:srgbClr val="CC3300"/>
                </a:solidFill>
              </a:rPr>
              <a:t>Крепким, сильным, ловким!</a:t>
            </a:r>
          </a:p>
          <a:p>
            <a:pPr>
              <a:buFont typeface="Wingdings" pitchFamily="2" charset="2"/>
              <a:buNone/>
            </a:pPr>
            <a:r>
              <a:rPr lang="ru-RU" sz="2000" smtClean="0">
                <a:solidFill>
                  <a:srgbClr val="CC3300"/>
                </a:solidFill>
              </a:rPr>
              <a:t>В одной морковке содержится</a:t>
            </a:r>
          </a:p>
          <a:p>
            <a:pPr>
              <a:buFont typeface="Wingdings" pitchFamily="2" charset="2"/>
              <a:buNone/>
            </a:pPr>
            <a:r>
              <a:rPr lang="ru-RU" sz="2000" smtClean="0">
                <a:solidFill>
                  <a:srgbClr val="CC3300"/>
                </a:solidFill>
              </a:rPr>
              <a:t>   9 мг провитамина А (ретинола).</a:t>
            </a:r>
          </a:p>
        </p:txBody>
      </p:sp>
      <p:pic>
        <p:nvPicPr>
          <p:cNvPr id="118791" name="Picture 7" descr="FD00705_"/>
          <p:cNvPicPr>
            <a:picLocks noGrp="1" noChangeAspect="1" noChangeArrowheads="1"/>
          </p:cNvPicPr>
          <p:nvPr>
            <p:ph sz="half" idx="2"/>
          </p:nvPr>
        </p:nvPicPr>
        <p:blipFill>
          <a:blip r:embed="rId2" cstate="print"/>
          <a:stretch>
            <a:fillRect/>
          </a:stretch>
        </p:blipFill>
        <p:spPr>
          <a:xfrm>
            <a:off x="4643438" y="2924109"/>
            <a:ext cx="3924300" cy="1924182"/>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74675" y="304800"/>
            <a:ext cx="8001000" cy="1036638"/>
          </a:xfrm>
        </p:spPr>
        <p:txBody>
          <a:bodyPr/>
          <a:lstStyle/>
          <a:p>
            <a:r>
              <a:rPr lang="ru-RU" smtClean="0">
                <a:solidFill>
                  <a:srgbClr val="CC3300"/>
                </a:solidFill>
              </a:rPr>
              <a:t>Помидор</a:t>
            </a:r>
          </a:p>
        </p:txBody>
      </p:sp>
      <p:sp>
        <p:nvSpPr>
          <p:cNvPr id="79888" name="Rectangle 16"/>
          <p:cNvSpPr>
            <a:spLocks noGrp="1" noChangeArrowheads="1"/>
          </p:cNvSpPr>
          <p:nvPr>
            <p:ph type="body" sz="half" idx="1"/>
          </p:nvPr>
        </p:nvSpPr>
        <p:spPr>
          <a:xfrm>
            <a:off x="566738" y="1752600"/>
            <a:ext cx="4365625" cy="4700588"/>
          </a:xfrm>
        </p:spPr>
        <p:txBody>
          <a:bodyPr/>
          <a:lstStyle/>
          <a:p>
            <a:pPr>
              <a:buFont typeface="Wingdings" pitchFamily="2" charset="2"/>
              <a:buNone/>
            </a:pPr>
            <a:r>
              <a:rPr lang="ru-RU" sz="2000" smtClean="0">
                <a:solidFill>
                  <a:srgbClr val="CC3300"/>
                </a:solidFill>
              </a:rPr>
              <a:t>Тут надулся помидор</a:t>
            </a:r>
          </a:p>
          <a:p>
            <a:pPr>
              <a:buFont typeface="Wingdings" pitchFamily="2" charset="2"/>
              <a:buNone/>
            </a:pPr>
            <a:r>
              <a:rPr lang="ru-RU" sz="2000" smtClean="0">
                <a:solidFill>
                  <a:srgbClr val="CC3300"/>
                </a:solidFill>
              </a:rPr>
              <a:t>И промолвил строго.</a:t>
            </a:r>
          </a:p>
          <a:p>
            <a:pPr>
              <a:buFont typeface="Wingdings" pitchFamily="2" charset="2"/>
              <a:buNone/>
            </a:pPr>
            <a:r>
              <a:rPr lang="ru-RU" sz="2000" smtClean="0">
                <a:solidFill>
                  <a:srgbClr val="CC3300"/>
                </a:solidFill>
              </a:rPr>
              <a:t>-Не болтай, морковка, вздор,</a:t>
            </a:r>
          </a:p>
          <a:p>
            <a:pPr>
              <a:buFont typeface="Wingdings" pitchFamily="2" charset="2"/>
              <a:buNone/>
            </a:pPr>
            <a:r>
              <a:rPr lang="ru-RU" sz="2000" smtClean="0">
                <a:solidFill>
                  <a:srgbClr val="CC3300"/>
                </a:solidFill>
              </a:rPr>
              <a:t>Помолчи немного.</a:t>
            </a:r>
          </a:p>
          <a:p>
            <a:pPr>
              <a:buFont typeface="Wingdings" pitchFamily="2" charset="2"/>
              <a:buNone/>
            </a:pPr>
            <a:r>
              <a:rPr lang="ru-RU" sz="2000" smtClean="0">
                <a:solidFill>
                  <a:srgbClr val="CC3300"/>
                </a:solidFill>
              </a:rPr>
              <a:t>Самый вкусный и приятный</a:t>
            </a:r>
          </a:p>
          <a:p>
            <a:pPr>
              <a:buFont typeface="Wingdings" pitchFamily="2" charset="2"/>
              <a:buNone/>
            </a:pPr>
            <a:r>
              <a:rPr lang="ru-RU" sz="2000" smtClean="0">
                <a:solidFill>
                  <a:srgbClr val="CC3300"/>
                </a:solidFill>
              </a:rPr>
              <a:t>Уж, конечно, сок томатный!</a:t>
            </a:r>
          </a:p>
          <a:p>
            <a:pPr>
              <a:buFont typeface="Wingdings" pitchFamily="2" charset="2"/>
              <a:buNone/>
            </a:pPr>
            <a:r>
              <a:rPr lang="ru-RU" sz="2000" smtClean="0">
                <a:solidFill>
                  <a:srgbClr val="CC3300"/>
                </a:solidFill>
              </a:rPr>
              <a:t>И действительно, по</a:t>
            </a:r>
          </a:p>
          <a:p>
            <a:pPr>
              <a:buFont typeface="Wingdings" pitchFamily="2" charset="2"/>
              <a:buNone/>
            </a:pPr>
            <a:r>
              <a:rPr lang="ru-RU" sz="2000" smtClean="0">
                <a:solidFill>
                  <a:srgbClr val="CC3300"/>
                </a:solidFill>
              </a:rPr>
              <a:t>содержанию витамина С</a:t>
            </a:r>
          </a:p>
          <a:p>
            <a:pPr>
              <a:buFont typeface="Wingdings" pitchFamily="2" charset="2"/>
              <a:buNone/>
            </a:pPr>
            <a:r>
              <a:rPr lang="ru-RU" sz="2000" smtClean="0">
                <a:solidFill>
                  <a:srgbClr val="CC3300"/>
                </a:solidFill>
              </a:rPr>
              <a:t>помидоры могут сравниться с</a:t>
            </a:r>
          </a:p>
          <a:p>
            <a:pPr>
              <a:buFont typeface="Wingdings" pitchFamily="2" charset="2"/>
              <a:buNone/>
            </a:pPr>
            <a:r>
              <a:rPr lang="ru-RU" sz="2000" smtClean="0">
                <a:solidFill>
                  <a:srgbClr val="CC3300"/>
                </a:solidFill>
              </a:rPr>
              <a:t>лимонами и апельсинами.</a:t>
            </a:r>
          </a:p>
          <a:p>
            <a:pPr>
              <a:buFont typeface="Wingdings" pitchFamily="2" charset="2"/>
              <a:buNone/>
            </a:pPr>
            <a:r>
              <a:rPr lang="ru-RU" sz="2000" smtClean="0">
                <a:solidFill>
                  <a:srgbClr val="CC3300"/>
                </a:solidFill>
              </a:rPr>
              <a:t>В одном помидоре содержится</a:t>
            </a:r>
          </a:p>
          <a:p>
            <a:pPr>
              <a:buFont typeface="Wingdings" pitchFamily="2" charset="2"/>
              <a:buNone/>
            </a:pPr>
            <a:r>
              <a:rPr lang="ru-RU" sz="2000" smtClean="0">
                <a:solidFill>
                  <a:srgbClr val="CC3300"/>
                </a:solidFill>
              </a:rPr>
              <a:t>20 мг витамина С</a:t>
            </a:r>
          </a:p>
          <a:p>
            <a:pPr>
              <a:buFont typeface="Wingdings" pitchFamily="2" charset="2"/>
              <a:buNone/>
            </a:pPr>
            <a:endParaRPr lang="ru-RU" sz="2000" smtClean="0">
              <a:solidFill>
                <a:srgbClr val="CC3300"/>
              </a:solidFill>
            </a:endParaRPr>
          </a:p>
        </p:txBody>
      </p:sp>
      <p:pic>
        <p:nvPicPr>
          <p:cNvPr id="79890" name="Picture 18" descr="помидор"/>
          <p:cNvPicPr>
            <a:picLocks noGrp="1" noChangeAspect="1" noChangeArrowheads="1"/>
          </p:cNvPicPr>
          <p:nvPr>
            <p:ph sz="half" idx="2"/>
          </p:nvPr>
        </p:nvPicPr>
        <p:blipFill>
          <a:blip r:embed="rId2" cstate="print"/>
          <a:stretch>
            <a:fillRect/>
          </a:stretch>
        </p:blipFill>
        <p:spPr>
          <a:xfrm>
            <a:off x="5055260" y="1752600"/>
            <a:ext cx="3100655" cy="4267200"/>
          </a:xfrm>
          <a:noFill/>
          <a:ln/>
        </p:spPr>
      </p:pic>
      <p:sp>
        <p:nvSpPr>
          <p:cNvPr id="79881" name="Text Box 9"/>
          <p:cNvSpPr txBox="1">
            <a:spLocks noChangeArrowheads="1"/>
          </p:cNvSpPr>
          <p:nvPr/>
        </p:nvSpPr>
        <p:spPr bwMode="auto">
          <a:xfrm>
            <a:off x="4787900" y="1916113"/>
            <a:ext cx="4176713" cy="304800"/>
          </a:xfrm>
          <a:prstGeom prst="rect">
            <a:avLst/>
          </a:prstGeom>
          <a:noFill/>
          <a:ln w="9525">
            <a:noFill/>
            <a:miter lim="800000"/>
            <a:headEnd/>
            <a:tailEnd/>
          </a:ln>
          <a:effectLst/>
        </p:spPr>
        <p:txBody>
          <a:bodyPr>
            <a:spAutoFit/>
          </a:bodyPr>
          <a:lstStyle/>
          <a:p>
            <a:pPr algn="l">
              <a:spcBef>
                <a:spcPct val="50000"/>
              </a:spcBef>
            </a:pPr>
            <a:endParaRPr lang="ru-RU" sz="1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890">
                                            <p:bg/>
                                          </p:spTgt>
                                        </p:tgtEl>
                                        <p:attrNameLst>
                                          <p:attrName>style.visibility</p:attrName>
                                        </p:attrNameLst>
                                      </p:cBhvr>
                                      <p:to>
                                        <p:strVal val="visible"/>
                                      </p:to>
                                    </p:set>
                                    <p:animEffect transition="in" filter="wipe(left)">
                                      <p:cBhvr>
                                        <p:cTn id="7" dur="500"/>
                                        <p:tgtEl>
                                          <p:spTgt spid="7989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0"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noChangeArrowheads="1"/>
          </p:cNvSpPr>
          <p:nvPr>
            <p:ph type="title"/>
          </p:nvPr>
        </p:nvSpPr>
        <p:spPr/>
        <p:txBody>
          <a:bodyPr/>
          <a:lstStyle/>
          <a:p>
            <a:r>
              <a:rPr lang="ru-RU" smtClean="0">
                <a:solidFill>
                  <a:srgbClr val="CC3300"/>
                </a:solidFill>
              </a:rPr>
              <a:t>Свекла</a:t>
            </a:r>
          </a:p>
        </p:txBody>
      </p:sp>
      <p:sp>
        <p:nvSpPr>
          <p:cNvPr id="121861" name="Rectangle 5"/>
          <p:cNvSpPr>
            <a:spLocks noGrp="1" noChangeArrowheads="1"/>
          </p:cNvSpPr>
          <p:nvPr>
            <p:ph type="body" sz="half" idx="1"/>
          </p:nvPr>
        </p:nvSpPr>
        <p:spPr>
          <a:xfrm>
            <a:off x="566738" y="1752600"/>
            <a:ext cx="4365625" cy="4700588"/>
          </a:xfrm>
        </p:spPr>
        <p:txBody>
          <a:bodyPr/>
          <a:lstStyle/>
          <a:p>
            <a:pPr>
              <a:lnSpc>
                <a:spcPct val="90000"/>
              </a:lnSpc>
              <a:buFont typeface="Wingdings" pitchFamily="2" charset="2"/>
              <a:buNone/>
            </a:pPr>
            <a:r>
              <a:rPr lang="ru-RU" sz="2400" smtClean="0">
                <a:solidFill>
                  <a:srgbClr val="CC3300"/>
                </a:solidFill>
              </a:rPr>
              <a:t>От обиды покраснев,</a:t>
            </a:r>
          </a:p>
          <a:p>
            <a:pPr>
              <a:lnSpc>
                <a:spcPct val="90000"/>
              </a:lnSpc>
              <a:buFont typeface="Wingdings" pitchFamily="2" charset="2"/>
              <a:buNone/>
            </a:pPr>
            <a:r>
              <a:rPr lang="ru-RU" sz="2400" smtClean="0">
                <a:solidFill>
                  <a:srgbClr val="CC3300"/>
                </a:solidFill>
              </a:rPr>
              <a:t>свекла вдруг сказала:</a:t>
            </a:r>
          </a:p>
          <a:p>
            <a:pPr>
              <a:lnSpc>
                <a:spcPct val="90000"/>
              </a:lnSpc>
              <a:buFont typeface="Wingdings" pitchFamily="2" charset="2"/>
              <a:buNone/>
            </a:pPr>
            <a:r>
              <a:rPr lang="ru-RU" sz="2400" smtClean="0">
                <a:solidFill>
                  <a:srgbClr val="CC3300"/>
                </a:solidFill>
              </a:rPr>
              <a:t>дай сказать хоть слово</a:t>
            </a:r>
          </a:p>
          <a:p>
            <a:pPr>
              <a:lnSpc>
                <a:spcPct val="90000"/>
              </a:lnSpc>
              <a:buFont typeface="Wingdings" pitchFamily="2" charset="2"/>
              <a:buNone/>
            </a:pPr>
            <a:r>
              <a:rPr lang="ru-RU" sz="2400" smtClean="0">
                <a:solidFill>
                  <a:srgbClr val="CC3300"/>
                </a:solidFill>
              </a:rPr>
              <a:t>мне, выслушай сначала.</a:t>
            </a:r>
          </a:p>
          <a:p>
            <a:pPr>
              <a:lnSpc>
                <a:spcPct val="90000"/>
              </a:lnSpc>
              <a:buFont typeface="Wingdings" pitchFamily="2" charset="2"/>
              <a:buNone/>
            </a:pPr>
            <a:r>
              <a:rPr lang="ru-RU" sz="2400" smtClean="0">
                <a:solidFill>
                  <a:srgbClr val="CC3300"/>
                </a:solidFill>
              </a:rPr>
              <a:t>Свеклу надо для борща</a:t>
            </a:r>
          </a:p>
          <a:p>
            <a:pPr>
              <a:lnSpc>
                <a:spcPct val="90000"/>
              </a:lnSpc>
              <a:buFont typeface="Wingdings" pitchFamily="2" charset="2"/>
              <a:buNone/>
            </a:pPr>
            <a:r>
              <a:rPr lang="ru-RU" sz="2400" smtClean="0">
                <a:solidFill>
                  <a:srgbClr val="CC3300"/>
                </a:solidFill>
              </a:rPr>
              <a:t>и для винегрета.</a:t>
            </a:r>
          </a:p>
          <a:p>
            <a:pPr>
              <a:lnSpc>
                <a:spcPct val="90000"/>
              </a:lnSpc>
              <a:buFont typeface="Wingdings" pitchFamily="2" charset="2"/>
              <a:buNone/>
            </a:pPr>
            <a:r>
              <a:rPr lang="ru-RU" sz="2400" smtClean="0">
                <a:solidFill>
                  <a:srgbClr val="CC3300"/>
                </a:solidFill>
              </a:rPr>
              <a:t>Кушай сам и угощай,</a:t>
            </a:r>
          </a:p>
          <a:p>
            <a:pPr>
              <a:lnSpc>
                <a:spcPct val="90000"/>
              </a:lnSpc>
              <a:buFont typeface="Wingdings" pitchFamily="2" charset="2"/>
              <a:buNone/>
            </a:pPr>
            <a:r>
              <a:rPr lang="ru-RU" sz="2400" smtClean="0">
                <a:solidFill>
                  <a:srgbClr val="CC3300"/>
                </a:solidFill>
              </a:rPr>
              <a:t>Лучше свеклы нету!</a:t>
            </a:r>
          </a:p>
          <a:p>
            <a:pPr>
              <a:lnSpc>
                <a:spcPct val="90000"/>
              </a:lnSpc>
              <a:buFont typeface="Wingdings" pitchFamily="2" charset="2"/>
              <a:buNone/>
            </a:pPr>
            <a:r>
              <a:rPr lang="ru-RU" sz="2400" smtClean="0">
                <a:solidFill>
                  <a:srgbClr val="CC3300"/>
                </a:solidFill>
              </a:rPr>
              <a:t>В 100 гр. Свеклы</a:t>
            </a:r>
          </a:p>
          <a:p>
            <a:pPr>
              <a:lnSpc>
                <a:spcPct val="90000"/>
              </a:lnSpc>
              <a:buFont typeface="Wingdings" pitchFamily="2" charset="2"/>
              <a:buNone/>
            </a:pPr>
            <a:r>
              <a:rPr lang="ru-RU" sz="2400" smtClean="0">
                <a:solidFill>
                  <a:srgbClr val="CC3300"/>
                </a:solidFill>
              </a:rPr>
              <a:t>содержится 10 мг витамина С</a:t>
            </a:r>
          </a:p>
        </p:txBody>
      </p:sp>
      <p:pic>
        <p:nvPicPr>
          <p:cNvPr id="121863" name="Picture 7" descr="свекла"/>
          <p:cNvPicPr>
            <a:picLocks noGrp="1" noChangeAspect="1" noChangeArrowheads="1"/>
          </p:cNvPicPr>
          <p:nvPr>
            <p:ph sz="half" idx="2"/>
          </p:nvPr>
        </p:nvPicPr>
        <p:blipFill>
          <a:blip r:embed="rId2" cstate="print"/>
          <a:stretch>
            <a:fillRect/>
          </a:stretch>
        </p:blipFill>
        <p:spPr>
          <a:xfrm>
            <a:off x="5041574" y="1752600"/>
            <a:ext cx="3128027" cy="4267200"/>
          </a:xfrm>
        </p:spPr>
      </p:pic>
      <p:sp>
        <p:nvSpPr>
          <p:cNvPr id="121864" name="Text Box 8"/>
          <p:cNvSpPr txBox="1">
            <a:spLocks noChangeArrowheads="1"/>
          </p:cNvSpPr>
          <p:nvPr/>
        </p:nvSpPr>
        <p:spPr bwMode="auto">
          <a:xfrm>
            <a:off x="2051050" y="6308725"/>
            <a:ext cx="6842125" cy="366713"/>
          </a:xfrm>
          <a:prstGeom prst="rect">
            <a:avLst/>
          </a:prstGeom>
          <a:noFill/>
          <a:ln w="9525">
            <a:noFill/>
            <a:miter lim="800000"/>
            <a:headEnd/>
            <a:tailEnd/>
          </a:ln>
          <a:effectLst/>
        </p:spPr>
        <p:txBody>
          <a:bodyPr>
            <a:spAutoFit/>
          </a:bodyPr>
          <a:lstStyle/>
          <a:p>
            <a:pPr>
              <a:spcBef>
                <a:spcPct val="50000"/>
              </a:spcBef>
            </a:pP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4211960" y="1124744"/>
            <a:ext cx="4536504" cy="4154984"/>
          </a:xfrm>
          <a:prstGeom prst="rect">
            <a:avLst/>
          </a:prstGeom>
          <a:noFill/>
          <a:ln w="9525">
            <a:noFill/>
            <a:miter lim="800000"/>
            <a:headEnd/>
            <a:tailEnd/>
          </a:ln>
          <a:effectLst/>
        </p:spPr>
        <p:txBody>
          <a:bodyPr wrap="square">
            <a:spAutoFit/>
          </a:bodyPr>
          <a:lstStyle/>
          <a:p>
            <a:pPr algn="l"/>
            <a:r>
              <a:rPr lang="ru-RU" sz="2400" dirty="0" smtClean="0">
                <a:solidFill>
                  <a:srgbClr val="CC3300"/>
                </a:solidFill>
              </a:rPr>
              <a:t>Слово </a:t>
            </a:r>
            <a:r>
              <a:rPr lang="ru-RU" sz="2400" dirty="0">
                <a:solidFill>
                  <a:srgbClr val="CC3300"/>
                </a:solidFill>
              </a:rPr>
              <a:t>«витамин» придумал американский ученый-биохимик Казимир </a:t>
            </a:r>
            <a:r>
              <a:rPr lang="ru-RU" sz="2400" dirty="0" err="1">
                <a:solidFill>
                  <a:srgbClr val="CC3300"/>
                </a:solidFill>
              </a:rPr>
              <a:t>Функ</a:t>
            </a:r>
            <a:r>
              <a:rPr lang="ru-RU" sz="2400" dirty="0">
                <a:solidFill>
                  <a:srgbClr val="CC3300"/>
                </a:solidFill>
              </a:rPr>
              <a:t>. </a:t>
            </a:r>
          </a:p>
          <a:p>
            <a:pPr algn="l"/>
            <a:r>
              <a:rPr lang="ru-RU" sz="2400" dirty="0">
                <a:solidFill>
                  <a:srgbClr val="CC3300"/>
                </a:solidFill>
              </a:rPr>
              <a:t>Он открыл, что вещество («амин»), содержащееся в оболочке рисового зерна, жизненно необходимо человеку. </a:t>
            </a:r>
          </a:p>
          <a:p>
            <a:pPr algn="l"/>
            <a:r>
              <a:rPr lang="ru-RU" sz="2400" dirty="0">
                <a:solidFill>
                  <a:srgbClr val="CC3300"/>
                </a:solidFill>
              </a:rPr>
              <a:t>Соединив латинское слово «</a:t>
            </a:r>
            <a:r>
              <a:rPr lang="en-US" sz="2400" dirty="0">
                <a:solidFill>
                  <a:srgbClr val="CC3300"/>
                </a:solidFill>
              </a:rPr>
              <a:t>vita</a:t>
            </a:r>
            <a:r>
              <a:rPr lang="ru-RU" sz="2400" dirty="0">
                <a:solidFill>
                  <a:srgbClr val="CC3300"/>
                </a:solidFill>
              </a:rPr>
              <a:t>» (жизнь) с «амин» (определенная группа химических соединений) получилось слово витамин. </a:t>
            </a:r>
          </a:p>
        </p:txBody>
      </p:sp>
      <p:pic>
        <p:nvPicPr>
          <p:cNvPr id="41985" name="Picture 1" descr="C:\Users\асус\Desktop\фрукты\wslg_m.jpeg"/>
          <p:cNvPicPr>
            <a:picLocks noChangeAspect="1" noChangeArrowheads="1"/>
          </p:cNvPicPr>
          <p:nvPr/>
        </p:nvPicPr>
        <p:blipFill>
          <a:blip r:embed="rId2" cstate="print"/>
          <a:srcRect/>
          <a:stretch>
            <a:fillRect/>
          </a:stretch>
        </p:blipFill>
        <p:spPr bwMode="auto">
          <a:xfrm>
            <a:off x="395536" y="836712"/>
            <a:ext cx="3456384" cy="5184576"/>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r>
              <a:rPr lang="ru-RU" smtClean="0">
                <a:solidFill>
                  <a:srgbClr val="CC3300"/>
                </a:solidFill>
              </a:rPr>
              <a:t>Капуста</a:t>
            </a:r>
          </a:p>
        </p:txBody>
      </p:sp>
      <p:sp>
        <p:nvSpPr>
          <p:cNvPr id="80909" name="Rectangle 13"/>
          <p:cNvSpPr>
            <a:spLocks noGrp="1" noChangeArrowheads="1"/>
          </p:cNvSpPr>
          <p:nvPr>
            <p:ph type="body" sz="half" idx="1"/>
          </p:nvPr>
        </p:nvSpPr>
        <p:spPr>
          <a:xfrm>
            <a:off x="566738" y="1752600"/>
            <a:ext cx="4581525" cy="4267200"/>
          </a:xfrm>
        </p:spPr>
        <p:txBody>
          <a:bodyPr/>
          <a:lstStyle/>
          <a:p>
            <a:pPr>
              <a:lnSpc>
                <a:spcPct val="80000"/>
              </a:lnSpc>
              <a:buFont typeface="Wingdings" pitchFamily="2" charset="2"/>
              <a:buNone/>
            </a:pPr>
            <a:r>
              <a:rPr lang="ru-RU" sz="2000" smtClean="0">
                <a:solidFill>
                  <a:srgbClr val="CC3300"/>
                </a:solidFill>
              </a:rPr>
              <a:t>Ты уж, свекла, помолчи,</a:t>
            </a:r>
          </a:p>
          <a:p>
            <a:pPr>
              <a:lnSpc>
                <a:spcPct val="80000"/>
              </a:lnSpc>
              <a:buFont typeface="Wingdings" pitchFamily="2" charset="2"/>
              <a:buNone/>
            </a:pPr>
            <a:r>
              <a:rPr lang="ru-RU" sz="2000" smtClean="0">
                <a:solidFill>
                  <a:srgbClr val="CC3300"/>
                </a:solidFill>
              </a:rPr>
              <a:t>Из капусты варят щи.</a:t>
            </a:r>
          </a:p>
          <a:p>
            <a:pPr>
              <a:lnSpc>
                <a:spcPct val="80000"/>
              </a:lnSpc>
              <a:buFont typeface="Wingdings" pitchFamily="2" charset="2"/>
              <a:buNone/>
            </a:pPr>
            <a:r>
              <a:rPr lang="ru-RU" sz="2000" smtClean="0">
                <a:solidFill>
                  <a:srgbClr val="CC3300"/>
                </a:solidFill>
              </a:rPr>
              <a:t>А какие вкусные</a:t>
            </a:r>
          </a:p>
          <a:p>
            <a:pPr>
              <a:lnSpc>
                <a:spcPct val="80000"/>
              </a:lnSpc>
              <a:buFont typeface="Wingdings" pitchFamily="2" charset="2"/>
              <a:buNone/>
            </a:pPr>
            <a:r>
              <a:rPr lang="ru-RU" sz="2000" smtClean="0">
                <a:solidFill>
                  <a:srgbClr val="CC3300"/>
                </a:solidFill>
              </a:rPr>
              <a:t>Пироги капустные!</a:t>
            </a:r>
          </a:p>
          <a:p>
            <a:pPr>
              <a:lnSpc>
                <a:spcPct val="80000"/>
              </a:lnSpc>
              <a:buFont typeface="Wingdings" pitchFamily="2" charset="2"/>
              <a:buNone/>
            </a:pPr>
            <a:r>
              <a:rPr lang="ru-RU" sz="2000" smtClean="0">
                <a:solidFill>
                  <a:srgbClr val="CC3300"/>
                </a:solidFill>
              </a:rPr>
              <a:t>Капусту, правда полезнее</a:t>
            </a:r>
          </a:p>
          <a:p>
            <a:pPr>
              <a:lnSpc>
                <a:spcPct val="80000"/>
              </a:lnSpc>
              <a:buFont typeface="Wingdings" pitchFamily="2" charset="2"/>
              <a:buNone/>
            </a:pPr>
            <a:r>
              <a:rPr lang="ru-RU" sz="2000" smtClean="0">
                <a:solidFill>
                  <a:srgbClr val="CC3300"/>
                </a:solidFill>
              </a:rPr>
              <a:t>употреблять в сыром виде,</a:t>
            </a:r>
          </a:p>
          <a:p>
            <a:pPr>
              <a:lnSpc>
                <a:spcPct val="80000"/>
              </a:lnSpc>
              <a:buFont typeface="Wingdings" pitchFamily="2" charset="2"/>
              <a:buNone/>
            </a:pPr>
            <a:r>
              <a:rPr lang="ru-RU" sz="2000" smtClean="0">
                <a:solidFill>
                  <a:srgbClr val="CC3300"/>
                </a:solidFill>
              </a:rPr>
              <a:t>потому что в ней находиться</a:t>
            </a:r>
          </a:p>
          <a:p>
            <a:pPr>
              <a:lnSpc>
                <a:spcPct val="80000"/>
              </a:lnSpc>
              <a:buFont typeface="Wingdings" pitchFamily="2" charset="2"/>
              <a:buNone/>
            </a:pPr>
            <a:r>
              <a:rPr lang="ru-RU" sz="2000" smtClean="0">
                <a:solidFill>
                  <a:srgbClr val="CC3300"/>
                </a:solidFill>
              </a:rPr>
              <a:t>большое количество витамина</a:t>
            </a:r>
          </a:p>
          <a:p>
            <a:pPr>
              <a:lnSpc>
                <a:spcPct val="80000"/>
              </a:lnSpc>
              <a:buFont typeface="Wingdings" pitchFamily="2" charset="2"/>
              <a:buNone/>
            </a:pPr>
            <a:r>
              <a:rPr lang="ru-RU" sz="2000" smtClean="0">
                <a:solidFill>
                  <a:srgbClr val="CC3300"/>
                </a:solidFill>
              </a:rPr>
              <a:t>С, (50 мг в 100 гр продукта),</a:t>
            </a:r>
          </a:p>
          <a:p>
            <a:pPr>
              <a:lnSpc>
                <a:spcPct val="80000"/>
              </a:lnSpc>
              <a:buFont typeface="Wingdings" pitchFamily="2" charset="2"/>
              <a:buNone/>
            </a:pPr>
            <a:r>
              <a:rPr lang="ru-RU" sz="2000" smtClean="0">
                <a:solidFill>
                  <a:srgbClr val="CC3300"/>
                </a:solidFill>
              </a:rPr>
              <a:t>который начинает</a:t>
            </a:r>
          </a:p>
          <a:p>
            <a:pPr>
              <a:lnSpc>
                <a:spcPct val="80000"/>
              </a:lnSpc>
              <a:buFont typeface="Wingdings" pitchFamily="2" charset="2"/>
              <a:buNone/>
            </a:pPr>
            <a:r>
              <a:rPr lang="ru-RU" sz="2000" smtClean="0">
                <a:solidFill>
                  <a:srgbClr val="CC3300"/>
                </a:solidFill>
              </a:rPr>
              <a:t>распадаться  даже при</a:t>
            </a:r>
          </a:p>
          <a:p>
            <a:pPr>
              <a:lnSpc>
                <a:spcPct val="80000"/>
              </a:lnSpc>
              <a:buFont typeface="Wingdings" pitchFamily="2" charset="2"/>
              <a:buNone/>
            </a:pPr>
            <a:r>
              <a:rPr lang="ru-RU" sz="2000" smtClean="0">
                <a:solidFill>
                  <a:srgbClr val="CC3300"/>
                </a:solidFill>
              </a:rPr>
              <a:t>нарезке, а уж при варке его</a:t>
            </a:r>
          </a:p>
          <a:p>
            <a:pPr>
              <a:lnSpc>
                <a:spcPct val="80000"/>
              </a:lnSpc>
              <a:buFont typeface="Wingdings" pitchFamily="2" charset="2"/>
              <a:buNone/>
            </a:pPr>
            <a:r>
              <a:rPr lang="ru-RU" sz="2000" smtClean="0">
                <a:solidFill>
                  <a:srgbClr val="CC3300"/>
                </a:solidFill>
              </a:rPr>
              <a:t>совсем мало остается.</a:t>
            </a:r>
          </a:p>
        </p:txBody>
      </p:sp>
      <p:pic>
        <p:nvPicPr>
          <p:cNvPr id="80906" name="Picture 10" descr="капуста"/>
          <p:cNvPicPr>
            <a:picLocks noGrp="1" noChangeAspect="1" noChangeArrowheads="1"/>
          </p:cNvPicPr>
          <p:nvPr>
            <p:ph sz="half" idx="2"/>
          </p:nvPr>
        </p:nvPicPr>
        <p:blipFill>
          <a:blip r:embed="rId2" cstate="print"/>
          <a:stretch>
            <a:fillRect/>
          </a:stretch>
        </p:blipFill>
        <p:spPr>
          <a:xfrm>
            <a:off x="5054223" y="1752600"/>
            <a:ext cx="3102729" cy="4267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906">
                                            <p:bg/>
                                          </p:spTgt>
                                        </p:tgtEl>
                                        <p:attrNameLst>
                                          <p:attrName>style.visibility</p:attrName>
                                        </p:attrNameLst>
                                      </p:cBhvr>
                                      <p:to>
                                        <p:strVal val="visible"/>
                                      </p:to>
                                    </p:set>
                                    <p:animEffect transition="in" filter="wipe(left)">
                                      <p:cBhvr>
                                        <p:cTn id="7" dur="500"/>
                                        <p:tgtEl>
                                          <p:spTgt spid="80906">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4" name="Rectangle 6"/>
          <p:cNvSpPr>
            <a:spLocks noGrp="1" noChangeArrowheads="1"/>
          </p:cNvSpPr>
          <p:nvPr>
            <p:ph type="title"/>
          </p:nvPr>
        </p:nvSpPr>
        <p:spPr>
          <a:xfrm>
            <a:off x="0" y="332656"/>
            <a:ext cx="8001000" cy="963613"/>
          </a:xfrm>
        </p:spPr>
        <p:txBody>
          <a:bodyPr/>
          <a:lstStyle/>
          <a:p>
            <a:pPr algn="ctr"/>
            <a:r>
              <a:rPr lang="ru-RU" sz="3600" dirty="0" smtClean="0">
                <a:solidFill>
                  <a:srgbClr val="CC3300"/>
                </a:solidFill>
              </a:rPr>
              <a:t>            Спор овощей</a:t>
            </a:r>
          </a:p>
        </p:txBody>
      </p:sp>
      <p:sp>
        <p:nvSpPr>
          <p:cNvPr id="124933" name="Rectangle 5"/>
          <p:cNvSpPr>
            <a:spLocks noGrp="1" noChangeArrowheads="1"/>
          </p:cNvSpPr>
          <p:nvPr>
            <p:ph idx="1"/>
          </p:nvPr>
        </p:nvSpPr>
        <p:spPr>
          <a:xfrm>
            <a:off x="-684584" y="1412776"/>
            <a:ext cx="6336704" cy="4525963"/>
          </a:xfrm>
        </p:spPr>
        <p:txBody>
          <a:bodyPr>
            <a:normAutofit fontScale="92500"/>
          </a:bodyPr>
          <a:lstStyle/>
          <a:p>
            <a:pPr>
              <a:buFont typeface="Wingdings" pitchFamily="2" charset="2"/>
              <a:buNone/>
            </a:pPr>
            <a:r>
              <a:rPr lang="ru-RU" sz="2800" dirty="0" smtClean="0">
                <a:solidFill>
                  <a:srgbClr val="CC3300"/>
                </a:solidFill>
              </a:rPr>
              <a:t>             Кто ж из нас, овощей,</a:t>
            </a:r>
          </a:p>
          <a:p>
            <a:pPr>
              <a:buFont typeface="Wingdings" pitchFamily="2" charset="2"/>
              <a:buNone/>
            </a:pPr>
            <a:r>
              <a:rPr lang="ru-RU" sz="2800" dirty="0" smtClean="0">
                <a:solidFill>
                  <a:srgbClr val="CC3300"/>
                </a:solidFill>
              </a:rPr>
              <a:t>             Всех вкусней и всех  важней?</a:t>
            </a:r>
          </a:p>
          <a:p>
            <a:pPr>
              <a:buFont typeface="Wingdings" pitchFamily="2" charset="2"/>
              <a:buNone/>
            </a:pPr>
            <a:r>
              <a:rPr lang="ru-RU" sz="2800" dirty="0" smtClean="0">
                <a:solidFill>
                  <a:srgbClr val="CC3300"/>
                </a:solidFill>
              </a:rPr>
              <a:t>             Кто при всех болезнях</a:t>
            </a:r>
          </a:p>
          <a:p>
            <a:pPr>
              <a:buFont typeface="Wingdings" pitchFamily="2" charset="2"/>
              <a:buNone/>
            </a:pPr>
            <a:r>
              <a:rPr lang="ru-RU" sz="2800" dirty="0" smtClean="0">
                <a:solidFill>
                  <a:srgbClr val="CC3300"/>
                </a:solidFill>
              </a:rPr>
              <a:t>             Будет вам полезней?</a:t>
            </a:r>
          </a:p>
          <a:p>
            <a:pPr>
              <a:buFont typeface="Wingdings" pitchFamily="2" charset="2"/>
              <a:buNone/>
            </a:pPr>
            <a:r>
              <a:rPr lang="ru-RU" sz="2800" dirty="0" smtClean="0">
                <a:solidFill>
                  <a:srgbClr val="CC3300"/>
                </a:solidFill>
              </a:rPr>
              <a:t>             Чтоб здоровым, сильным быть,</a:t>
            </a:r>
          </a:p>
          <a:p>
            <a:pPr>
              <a:buFont typeface="Wingdings" pitchFamily="2" charset="2"/>
              <a:buNone/>
            </a:pPr>
            <a:r>
              <a:rPr lang="ru-RU" sz="2800" dirty="0" smtClean="0">
                <a:solidFill>
                  <a:srgbClr val="CC3300"/>
                </a:solidFill>
              </a:rPr>
              <a:t>             Надо овощи любить</a:t>
            </a:r>
          </a:p>
          <a:p>
            <a:pPr>
              <a:buFont typeface="Wingdings" pitchFamily="2" charset="2"/>
              <a:buNone/>
            </a:pPr>
            <a:r>
              <a:rPr lang="ru-RU" sz="2800" dirty="0" smtClean="0">
                <a:solidFill>
                  <a:srgbClr val="CC3300"/>
                </a:solidFill>
              </a:rPr>
              <a:t>             Все, без исключенья,</a:t>
            </a:r>
          </a:p>
          <a:p>
            <a:pPr>
              <a:buFont typeface="Wingdings" pitchFamily="2" charset="2"/>
              <a:buNone/>
            </a:pPr>
            <a:r>
              <a:rPr lang="ru-RU" sz="2800" dirty="0" smtClean="0">
                <a:solidFill>
                  <a:srgbClr val="CC3300"/>
                </a:solidFill>
              </a:rPr>
              <a:t>             В этом нет сомнения!</a:t>
            </a:r>
          </a:p>
          <a:p>
            <a:pPr>
              <a:buFont typeface="Wingdings" pitchFamily="2" charset="2"/>
              <a:buNone/>
            </a:pPr>
            <a:endParaRPr lang="ru-RU" sz="2800" dirty="0" smtClean="0">
              <a:solidFill>
                <a:srgbClr val="CC3300"/>
              </a:solidFill>
            </a:endParaRPr>
          </a:p>
        </p:txBody>
      </p:sp>
      <p:pic>
        <p:nvPicPr>
          <p:cNvPr id="4" name="Picture 1" descr="C:\Users\асус\Desktop\фрукты\25-14701.jpg"/>
          <p:cNvPicPr>
            <a:picLocks noChangeAspect="1" noChangeArrowheads="1"/>
          </p:cNvPicPr>
          <p:nvPr/>
        </p:nvPicPr>
        <p:blipFill>
          <a:blip r:embed="rId2" cstate="print"/>
          <a:srcRect/>
          <a:stretch>
            <a:fillRect/>
          </a:stretch>
        </p:blipFill>
        <p:spPr bwMode="auto">
          <a:xfrm>
            <a:off x="5364088" y="2276872"/>
            <a:ext cx="3573149" cy="326913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74675" y="304800"/>
            <a:ext cx="8001000" cy="963613"/>
          </a:xfrm>
        </p:spPr>
        <p:txBody>
          <a:bodyPr/>
          <a:lstStyle/>
          <a:p>
            <a:pPr algn="ctr"/>
            <a:r>
              <a:rPr lang="ru-RU" sz="2800" dirty="0" smtClean="0">
                <a:solidFill>
                  <a:srgbClr val="CC3300"/>
                </a:solidFill>
              </a:rPr>
              <a:t>полезные и вредные продукты?</a:t>
            </a:r>
          </a:p>
        </p:txBody>
      </p:sp>
      <p:sp>
        <p:nvSpPr>
          <p:cNvPr id="83977" name="Rectangle 9"/>
          <p:cNvSpPr>
            <a:spLocks noGrp="1" noChangeArrowheads="1"/>
          </p:cNvSpPr>
          <p:nvPr>
            <p:ph sz="half" idx="1"/>
          </p:nvPr>
        </p:nvSpPr>
        <p:spPr/>
        <p:txBody>
          <a:bodyPr/>
          <a:lstStyle/>
          <a:p>
            <a:r>
              <a:rPr lang="ru-RU" sz="2600" b="1" smtClean="0">
                <a:solidFill>
                  <a:srgbClr val="CC3300"/>
                </a:solidFill>
              </a:rPr>
              <a:t> Вредные</a:t>
            </a:r>
            <a:r>
              <a:rPr lang="ru-RU" sz="2600" smtClean="0">
                <a:solidFill>
                  <a:srgbClr val="CC3300"/>
                </a:solidFill>
              </a:rPr>
              <a:t> продукты: </a:t>
            </a:r>
          </a:p>
          <a:p>
            <a:pPr>
              <a:buFont typeface="Wingdings" pitchFamily="2" charset="2"/>
              <a:buNone/>
            </a:pPr>
            <a:r>
              <a:rPr lang="ru-RU" sz="2600" smtClean="0">
                <a:solidFill>
                  <a:srgbClr val="CC3300"/>
                </a:solidFill>
              </a:rPr>
              <a:t>    чипсы, пепси, фанта, торты, сникерсы, жирное мясо, шоколадные конфеты.</a:t>
            </a:r>
          </a:p>
          <a:p>
            <a:endParaRPr lang="ru-RU" sz="2600" smtClean="0">
              <a:solidFill>
                <a:srgbClr val="CC3300"/>
              </a:solidFill>
            </a:endParaRPr>
          </a:p>
        </p:txBody>
      </p:sp>
      <p:sp>
        <p:nvSpPr>
          <p:cNvPr id="83973" name="Rectangle 5"/>
          <p:cNvSpPr>
            <a:spLocks noGrp="1" noChangeArrowheads="1"/>
          </p:cNvSpPr>
          <p:nvPr>
            <p:ph sz="half" idx="2"/>
          </p:nvPr>
        </p:nvSpPr>
        <p:spPr/>
        <p:txBody>
          <a:bodyPr/>
          <a:lstStyle/>
          <a:p>
            <a:r>
              <a:rPr lang="ru-RU" sz="2600" smtClean="0"/>
              <a:t> </a:t>
            </a:r>
            <a:r>
              <a:rPr lang="ru-RU" sz="2600" b="1" smtClean="0">
                <a:solidFill>
                  <a:srgbClr val="CC3300"/>
                </a:solidFill>
              </a:rPr>
              <a:t>Полезные </a:t>
            </a:r>
            <a:r>
              <a:rPr lang="ru-RU" sz="2600" smtClean="0">
                <a:solidFill>
                  <a:srgbClr val="CC3300"/>
                </a:solidFill>
              </a:rPr>
              <a:t>продукты: </a:t>
            </a:r>
          </a:p>
          <a:p>
            <a:pPr>
              <a:buFont typeface="Wingdings" pitchFamily="2" charset="2"/>
              <a:buNone/>
            </a:pPr>
            <a:r>
              <a:rPr lang="ru-RU" sz="2600" smtClean="0">
                <a:solidFill>
                  <a:srgbClr val="CC3300"/>
                </a:solidFill>
              </a:rPr>
              <a:t>    рыба, геркулес, подсолнечное масло, морковь, лук, капуста, яблоки, груши,</a:t>
            </a:r>
          </a:p>
          <a:p>
            <a:pPr>
              <a:buFont typeface="Wingdings" pitchFamily="2" charset="2"/>
              <a:buNone/>
            </a:pPr>
            <a:r>
              <a:rPr lang="ru-RU" sz="2600" smtClean="0">
                <a:solidFill>
                  <a:srgbClr val="CC3300"/>
                </a:solidFill>
              </a:rPr>
              <a:t>    ягоды, орехи.</a:t>
            </a:r>
            <a:r>
              <a:rPr lang="ru-RU" sz="2600" smtClean="0"/>
              <a:t> </a:t>
            </a:r>
          </a:p>
          <a:p>
            <a:pPr>
              <a:buFont typeface="Wingdings" pitchFamily="2" charset="2"/>
              <a:buNone/>
            </a:pPr>
            <a:endParaRPr lang="ru-RU" sz="26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ru-RU" smtClean="0">
                <a:solidFill>
                  <a:srgbClr val="CC3300"/>
                </a:solidFill>
              </a:rPr>
              <a:t>Недаром в народе говорят:</a:t>
            </a:r>
          </a:p>
        </p:txBody>
      </p:sp>
      <p:sp>
        <p:nvSpPr>
          <p:cNvPr id="96259" name="Rectangle 3"/>
          <p:cNvSpPr>
            <a:spLocks noGrp="1" noChangeArrowheads="1"/>
          </p:cNvSpPr>
          <p:nvPr>
            <p:ph idx="1"/>
          </p:nvPr>
        </p:nvSpPr>
        <p:spPr>
          <a:xfrm>
            <a:off x="4156720" y="1916832"/>
            <a:ext cx="4987280" cy="3170982"/>
          </a:xfrm>
        </p:spPr>
        <p:txBody>
          <a:bodyPr>
            <a:normAutofit fontScale="92500" lnSpcReduction="20000"/>
          </a:bodyPr>
          <a:lstStyle/>
          <a:p>
            <a:pPr>
              <a:buFont typeface="Wingdings" pitchFamily="2" charset="2"/>
              <a:buNone/>
            </a:pPr>
            <a:endParaRPr lang="ru-RU" dirty="0" smtClean="0"/>
          </a:p>
          <a:p>
            <a:pPr>
              <a:buFont typeface="Wingdings" pitchFamily="2" charset="2"/>
              <a:buNone/>
            </a:pPr>
            <a:r>
              <a:rPr lang="ru-RU" dirty="0" smtClean="0">
                <a:solidFill>
                  <a:srgbClr val="CC3300"/>
                </a:solidFill>
              </a:rPr>
              <a:t>    От сладкой еды жди беды.</a:t>
            </a:r>
          </a:p>
          <a:p>
            <a:endParaRPr lang="ru-RU" dirty="0" smtClean="0">
              <a:solidFill>
                <a:srgbClr val="CC3300"/>
              </a:solidFill>
            </a:endParaRPr>
          </a:p>
          <a:p>
            <a:pPr>
              <a:buFont typeface="Wingdings" pitchFamily="2" charset="2"/>
              <a:buNone/>
            </a:pPr>
            <a:r>
              <a:rPr lang="ru-RU" dirty="0" smtClean="0">
                <a:solidFill>
                  <a:srgbClr val="CC3300"/>
                </a:solidFill>
              </a:rPr>
              <a:t>    От умеренной еды –сила, а от обильной – могила!</a:t>
            </a:r>
          </a:p>
          <a:p>
            <a:endParaRPr lang="ru-RU" dirty="0" smtClean="0">
              <a:solidFill>
                <a:srgbClr val="CC3300"/>
              </a:solidFill>
            </a:endParaRPr>
          </a:p>
        </p:txBody>
      </p:sp>
      <p:pic>
        <p:nvPicPr>
          <p:cNvPr id="5121" name="Picture 1" descr="C:\Users\асус\Desktop\фрукты\wslo_m.jpeg"/>
          <p:cNvPicPr>
            <a:picLocks noChangeAspect="1" noChangeArrowheads="1"/>
          </p:cNvPicPr>
          <p:nvPr/>
        </p:nvPicPr>
        <p:blipFill>
          <a:blip r:embed="rId2" cstate="print"/>
          <a:srcRect/>
          <a:stretch>
            <a:fillRect/>
          </a:stretch>
        </p:blipFill>
        <p:spPr bwMode="auto">
          <a:xfrm>
            <a:off x="467544" y="2420888"/>
            <a:ext cx="3617979" cy="271348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r>
              <a:rPr lang="ru-RU" sz="2400" smtClean="0">
                <a:solidFill>
                  <a:srgbClr val="CC3300"/>
                </a:solidFill>
              </a:rPr>
              <a:t>Итак, мы сегодня познакомились с очень полезными для нашего организма веществами –</a:t>
            </a:r>
            <a:br>
              <a:rPr lang="ru-RU" sz="2400" smtClean="0">
                <a:solidFill>
                  <a:srgbClr val="CC3300"/>
                </a:solidFill>
              </a:rPr>
            </a:br>
            <a:r>
              <a:rPr lang="ru-RU" sz="2400" smtClean="0">
                <a:solidFill>
                  <a:srgbClr val="CC3300"/>
                </a:solidFill>
              </a:rPr>
              <a:t>витаминами.</a:t>
            </a:r>
          </a:p>
        </p:txBody>
      </p:sp>
      <p:sp>
        <p:nvSpPr>
          <p:cNvPr id="84995" name="Rectangle 3"/>
          <p:cNvSpPr>
            <a:spLocks noGrp="1" noChangeArrowheads="1"/>
          </p:cNvSpPr>
          <p:nvPr>
            <p:ph idx="1"/>
          </p:nvPr>
        </p:nvSpPr>
        <p:spPr/>
        <p:txBody>
          <a:bodyPr/>
          <a:lstStyle/>
          <a:p>
            <a:pPr>
              <a:lnSpc>
                <a:spcPct val="90000"/>
              </a:lnSpc>
              <a:buFont typeface="Wingdings" pitchFamily="2" charset="2"/>
              <a:buNone/>
            </a:pPr>
            <a:r>
              <a:rPr lang="ru-RU" sz="2400" smtClean="0">
                <a:solidFill>
                  <a:srgbClr val="CC3300"/>
                </a:solidFill>
              </a:rPr>
              <a:t>Чтобы быть здоровыми, нужно знать</a:t>
            </a:r>
          </a:p>
          <a:p>
            <a:pPr>
              <a:lnSpc>
                <a:spcPct val="90000"/>
              </a:lnSpc>
              <a:buFont typeface="Wingdings" pitchFamily="2" charset="2"/>
              <a:buNone/>
            </a:pPr>
            <a:r>
              <a:rPr lang="ru-RU" sz="2400" smtClean="0">
                <a:solidFill>
                  <a:srgbClr val="CC3300"/>
                </a:solidFill>
              </a:rPr>
              <a:t>витаминную азбуку и правильно питаться.</a:t>
            </a:r>
          </a:p>
          <a:p>
            <a:pPr>
              <a:lnSpc>
                <a:spcPct val="90000"/>
              </a:lnSpc>
              <a:buFont typeface="Wingdings" pitchFamily="2" charset="2"/>
              <a:buNone/>
            </a:pPr>
            <a:r>
              <a:rPr lang="ru-RU" sz="2400" smtClean="0">
                <a:solidFill>
                  <a:srgbClr val="CC3300"/>
                </a:solidFill>
              </a:rPr>
              <a:t>Ешьте побольше салатов, а не чипсов и</a:t>
            </a:r>
          </a:p>
          <a:p>
            <a:pPr>
              <a:lnSpc>
                <a:spcPct val="90000"/>
              </a:lnSpc>
              <a:buFont typeface="Wingdings" pitchFamily="2" charset="2"/>
              <a:buNone/>
            </a:pPr>
            <a:r>
              <a:rPr lang="ru-RU" sz="2400" smtClean="0">
                <a:solidFill>
                  <a:srgbClr val="CC3300"/>
                </a:solidFill>
              </a:rPr>
              <a:t>шоколада. </a:t>
            </a:r>
          </a:p>
          <a:p>
            <a:pPr>
              <a:lnSpc>
                <a:spcPct val="90000"/>
              </a:lnSpc>
              <a:buFont typeface="Wingdings" pitchFamily="2" charset="2"/>
              <a:buNone/>
            </a:pPr>
            <a:r>
              <a:rPr lang="ru-RU" sz="2400" smtClean="0">
                <a:solidFill>
                  <a:srgbClr val="CC3300"/>
                </a:solidFill>
              </a:rPr>
              <a:t>А когда будете готовить себе витаминный салат,</a:t>
            </a:r>
          </a:p>
          <a:p>
            <a:pPr>
              <a:lnSpc>
                <a:spcPct val="90000"/>
              </a:lnSpc>
              <a:buFont typeface="Wingdings" pitchFamily="2" charset="2"/>
              <a:buNone/>
            </a:pPr>
            <a:r>
              <a:rPr lang="ru-RU" sz="2400" smtClean="0">
                <a:solidFill>
                  <a:srgbClr val="CC3300"/>
                </a:solidFill>
              </a:rPr>
              <a:t>бросьте в него немного любви, чуть-чуть добра,</a:t>
            </a:r>
          </a:p>
          <a:p>
            <a:pPr>
              <a:lnSpc>
                <a:spcPct val="90000"/>
              </a:lnSpc>
              <a:buFont typeface="Wingdings" pitchFamily="2" charset="2"/>
              <a:buNone/>
            </a:pPr>
            <a:r>
              <a:rPr lang="ru-RU" sz="2400" smtClean="0">
                <a:solidFill>
                  <a:srgbClr val="CC3300"/>
                </a:solidFill>
              </a:rPr>
              <a:t>капельку радости, кусочек  нежности. </a:t>
            </a:r>
          </a:p>
          <a:p>
            <a:pPr>
              <a:lnSpc>
                <a:spcPct val="90000"/>
              </a:lnSpc>
              <a:buFont typeface="Wingdings" pitchFamily="2" charset="2"/>
              <a:buNone/>
            </a:pPr>
            <a:r>
              <a:rPr lang="ru-RU" sz="2400" smtClean="0">
                <a:solidFill>
                  <a:srgbClr val="CC3300"/>
                </a:solidFill>
              </a:rPr>
              <a:t>Эти витамины придадут необыкновенный вкус</a:t>
            </a:r>
          </a:p>
          <a:p>
            <a:pPr>
              <a:lnSpc>
                <a:spcPct val="90000"/>
              </a:lnSpc>
              <a:buFont typeface="Wingdings" pitchFamily="2" charset="2"/>
              <a:buNone/>
            </a:pPr>
            <a:r>
              <a:rPr lang="ru-RU" sz="2400" smtClean="0">
                <a:solidFill>
                  <a:srgbClr val="CC3300"/>
                </a:solidFill>
              </a:rPr>
              <a:t>любому блюду и принесут вам здоровье.</a:t>
            </a:r>
          </a:p>
          <a:p>
            <a:pPr>
              <a:lnSpc>
                <a:spcPct val="90000"/>
              </a:lnSpc>
              <a:buFont typeface="Wingdings" pitchFamily="2" charset="2"/>
              <a:buNone/>
            </a:pPr>
            <a:endParaRPr lang="ru-RU" sz="2400" smtClean="0">
              <a:solidFill>
                <a:srgbClr val="CC33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574675" y="304800"/>
            <a:ext cx="8001000" cy="963613"/>
          </a:xfrm>
        </p:spPr>
        <p:txBody>
          <a:bodyPr/>
          <a:lstStyle/>
          <a:p>
            <a:r>
              <a:rPr lang="ru-RU" sz="3400" smtClean="0">
                <a:solidFill>
                  <a:srgbClr val="CC3300"/>
                </a:solidFill>
              </a:rPr>
              <a:t>И помните народную мудрость:</a:t>
            </a:r>
          </a:p>
        </p:txBody>
      </p:sp>
      <p:sp>
        <p:nvSpPr>
          <p:cNvPr id="134147" name="Rectangle 3"/>
          <p:cNvSpPr>
            <a:spLocks noGrp="1" noChangeArrowheads="1"/>
          </p:cNvSpPr>
          <p:nvPr>
            <p:ph idx="1"/>
          </p:nvPr>
        </p:nvSpPr>
        <p:spPr>
          <a:xfrm>
            <a:off x="539552" y="2060848"/>
            <a:ext cx="4392488" cy="3384550"/>
          </a:xfrm>
        </p:spPr>
        <p:txBody>
          <a:bodyPr>
            <a:normAutofit/>
          </a:bodyPr>
          <a:lstStyle/>
          <a:p>
            <a:pPr>
              <a:buFont typeface="Wingdings" pitchFamily="2" charset="2"/>
              <a:buNone/>
            </a:pPr>
            <a:r>
              <a:rPr lang="ru-RU" sz="2800" dirty="0" smtClean="0">
                <a:solidFill>
                  <a:srgbClr val="CC3300"/>
                </a:solidFill>
                <a:latin typeface="Times New Roman" pitchFamily="18" charset="0"/>
                <a:cs typeface="Times New Roman" pitchFamily="18" charset="0"/>
              </a:rPr>
              <a:t>Какова еда и питье – </a:t>
            </a:r>
          </a:p>
          <a:p>
            <a:pPr>
              <a:buFont typeface="Wingdings" pitchFamily="2" charset="2"/>
              <a:buNone/>
            </a:pPr>
            <a:r>
              <a:rPr lang="ru-RU" sz="2800" dirty="0" smtClean="0">
                <a:solidFill>
                  <a:srgbClr val="CC3300"/>
                </a:solidFill>
                <a:latin typeface="Times New Roman" pitchFamily="18" charset="0"/>
                <a:cs typeface="Times New Roman" pitchFamily="18" charset="0"/>
              </a:rPr>
              <a:t>таково и житье.</a:t>
            </a:r>
          </a:p>
          <a:p>
            <a:pPr>
              <a:buFont typeface="Wingdings" pitchFamily="2" charset="2"/>
              <a:buNone/>
            </a:pPr>
            <a:r>
              <a:rPr lang="ru-RU" sz="2800" dirty="0" smtClean="0">
                <a:solidFill>
                  <a:srgbClr val="CC3300"/>
                </a:solidFill>
                <a:latin typeface="Times New Roman" pitchFamily="18" charset="0"/>
                <a:cs typeface="Times New Roman" pitchFamily="18" charset="0"/>
              </a:rPr>
              <a:t>Будьте здоровы и</a:t>
            </a:r>
          </a:p>
          <a:p>
            <a:pPr>
              <a:buFont typeface="Wingdings" pitchFamily="2" charset="2"/>
              <a:buNone/>
            </a:pPr>
            <a:r>
              <a:rPr lang="ru-RU" sz="2800" dirty="0" smtClean="0">
                <a:solidFill>
                  <a:srgbClr val="CC3300"/>
                </a:solidFill>
                <a:latin typeface="Times New Roman" pitchFamily="18" charset="0"/>
                <a:cs typeface="Times New Roman" pitchFamily="18" charset="0"/>
              </a:rPr>
              <a:t>приятного</a:t>
            </a:r>
          </a:p>
          <a:p>
            <a:pPr>
              <a:buFont typeface="Wingdings" pitchFamily="2" charset="2"/>
              <a:buNone/>
            </a:pPr>
            <a:r>
              <a:rPr lang="ru-RU" sz="2800" dirty="0" smtClean="0">
                <a:solidFill>
                  <a:srgbClr val="CC3300"/>
                </a:solidFill>
                <a:latin typeface="Times New Roman" pitchFamily="18" charset="0"/>
                <a:cs typeface="Times New Roman" pitchFamily="18" charset="0"/>
              </a:rPr>
              <a:t>вам аппетита!</a:t>
            </a:r>
          </a:p>
        </p:txBody>
      </p:sp>
      <p:pic>
        <p:nvPicPr>
          <p:cNvPr id="3074" name="Picture 2" descr="C:\Users\асус\Desktop\фрукты\wslg_m.jpeg"/>
          <p:cNvPicPr>
            <a:picLocks noChangeAspect="1" noChangeArrowheads="1"/>
          </p:cNvPicPr>
          <p:nvPr/>
        </p:nvPicPr>
        <p:blipFill>
          <a:blip r:embed="rId2" cstate="print"/>
          <a:srcRect/>
          <a:stretch>
            <a:fillRect/>
          </a:stretch>
        </p:blipFill>
        <p:spPr bwMode="auto">
          <a:xfrm>
            <a:off x="4932040" y="1606588"/>
            <a:ext cx="3240360" cy="486054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algn="ctr" eaLnBrk="1" hangingPunct="1"/>
            <a:r>
              <a:rPr lang="ru-RU" sz="2800" dirty="0" smtClean="0">
                <a:solidFill>
                  <a:srgbClr val="CC3300"/>
                </a:solidFill>
              </a:rPr>
              <a:t>И тогда возникают следующие вопросы:</a:t>
            </a:r>
            <a:r>
              <a:rPr lang="ru-RU" sz="2400" dirty="0" smtClean="0">
                <a:solidFill>
                  <a:srgbClr val="993300"/>
                </a:solidFill>
              </a:rPr>
              <a:t/>
            </a:r>
            <a:br>
              <a:rPr lang="ru-RU" sz="2400" dirty="0" smtClean="0">
                <a:solidFill>
                  <a:srgbClr val="993300"/>
                </a:solidFill>
              </a:rPr>
            </a:br>
            <a:r>
              <a:rPr lang="ru-RU" sz="2000" dirty="0" smtClean="0"/>
              <a:t/>
            </a:r>
            <a:br>
              <a:rPr lang="ru-RU" sz="2000" dirty="0" smtClean="0"/>
            </a:br>
            <a:endParaRPr lang="ru-RU" sz="1800" dirty="0" smtClean="0"/>
          </a:p>
        </p:txBody>
      </p:sp>
      <p:sp>
        <p:nvSpPr>
          <p:cNvPr id="4099" name="Rectangle 3"/>
          <p:cNvSpPr>
            <a:spLocks noGrp="1" noChangeArrowheads="1"/>
          </p:cNvSpPr>
          <p:nvPr>
            <p:ph idx="1"/>
          </p:nvPr>
        </p:nvSpPr>
        <p:spPr>
          <a:xfrm>
            <a:off x="323528" y="1772816"/>
            <a:ext cx="5688558" cy="3889226"/>
          </a:xfrm>
        </p:spPr>
        <p:txBody>
          <a:bodyPr/>
          <a:lstStyle/>
          <a:p>
            <a:r>
              <a:rPr lang="ru-RU" dirty="0" smtClean="0">
                <a:solidFill>
                  <a:srgbClr val="CC3300"/>
                </a:solidFill>
              </a:rPr>
              <a:t>Для чего  человеку необходимы витамины? </a:t>
            </a:r>
          </a:p>
          <a:p>
            <a:r>
              <a:rPr lang="ru-RU" dirty="0" smtClean="0">
                <a:solidFill>
                  <a:srgbClr val="CC3300"/>
                </a:solidFill>
              </a:rPr>
              <a:t>Как влияют витамины на здоровье человека?</a:t>
            </a:r>
          </a:p>
          <a:p>
            <a:r>
              <a:rPr lang="ru-RU" dirty="0" smtClean="0">
                <a:solidFill>
                  <a:srgbClr val="CC3300"/>
                </a:solidFill>
              </a:rPr>
              <a:t>А вы принимаете витамины?</a:t>
            </a:r>
          </a:p>
        </p:txBody>
      </p:sp>
      <p:pic>
        <p:nvPicPr>
          <p:cNvPr id="40961" name="Picture 1" descr="C:\Users\асус\Desktop\фрукты\wsxy_m.jpeg"/>
          <p:cNvPicPr>
            <a:picLocks noChangeAspect="1" noChangeArrowheads="1"/>
          </p:cNvPicPr>
          <p:nvPr/>
        </p:nvPicPr>
        <p:blipFill>
          <a:blip r:embed="rId2" cstate="print"/>
          <a:srcRect/>
          <a:stretch>
            <a:fillRect/>
          </a:stretch>
        </p:blipFill>
        <p:spPr bwMode="auto">
          <a:xfrm>
            <a:off x="6084168" y="1484784"/>
            <a:ext cx="2697832" cy="404674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idx="1"/>
          </p:nvPr>
        </p:nvSpPr>
        <p:spPr>
          <a:xfrm>
            <a:off x="1187624" y="4149080"/>
            <a:ext cx="7750696" cy="2306886"/>
          </a:xfrm>
        </p:spPr>
        <p:txBody>
          <a:bodyPr>
            <a:normAutofit/>
          </a:bodyPr>
          <a:lstStyle/>
          <a:p>
            <a:pPr>
              <a:buFont typeface="Wingdings" pitchFamily="2" charset="2"/>
              <a:buNone/>
            </a:pPr>
            <a:r>
              <a:rPr lang="ru-RU" sz="2200" dirty="0" smtClean="0">
                <a:solidFill>
                  <a:srgbClr val="CC3300"/>
                </a:solidFill>
                <a:latin typeface="Times New Roman" pitchFamily="18" charset="0"/>
                <a:cs typeface="Times New Roman" pitchFamily="18" charset="0"/>
              </a:rPr>
              <a:t>витамины – это вещества, необходимые для нормальной</a:t>
            </a:r>
          </a:p>
          <a:p>
            <a:pPr>
              <a:buFont typeface="Wingdings" pitchFamily="2" charset="2"/>
              <a:buNone/>
            </a:pPr>
            <a:r>
              <a:rPr lang="ru-RU" sz="2200" dirty="0" smtClean="0">
                <a:solidFill>
                  <a:srgbClr val="CC3300"/>
                </a:solidFill>
                <a:latin typeface="Times New Roman" pitchFamily="18" charset="0"/>
                <a:cs typeface="Times New Roman" pitchFamily="18" charset="0"/>
              </a:rPr>
              <a:t>жизнедеятельности организма человека и хорошего </a:t>
            </a:r>
          </a:p>
          <a:p>
            <a:pPr>
              <a:buFont typeface="Wingdings" pitchFamily="2" charset="2"/>
              <a:buNone/>
            </a:pPr>
            <a:r>
              <a:rPr lang="ru-RU" sz="2200" dirty="0" smtClean="0">
                <a:solidFill>
                  <a:srgbClr val="CC3300"/>
                </a:solidFill>
                <a:latin typeface="Times New Roman" pitchFamily="18" charset="0"/>
                <a:cs typeface="Times New Roman" pitchFamily="18" charset="0"/>
              </a:rPr>
              <a:t>самочувствия. </a:t>
            </a:r>
            <a:r>
              <a:rPr lang="ru-RU" sz="2200" dirty="0" smtClean="0">
                <a:solidFill>
                  <a:srgbClr val="CC3300"/>
                </a:solidFill>
                <a:latin typeface="Times New Roman" pitchFamily="18" charset="0"/>
                <a:cs typeface="Times New Roman" pitchFamily="18" charset="0"/>
              </a:rPr>
              <a:t>Витамины </a:t>
            </a:r>
            <a:r>
              <a:rPr lang="ru-RU" sz="2200" dirty="0" smtClean="0">
                <a:solidFill>
                  <a:srgbClr val="CC3300"/>
                </a:solidFill>
                <a:latin typeface="Times New Roman" pitchFamily="18" charset="0"/>
                <a:cs typeface="Times New Roman" pitchFamily="18" charset="0"/>
              </a:rPr>
              <a:t>увеличивают работоспособность,</a:t>
            </a:r>
          </a:p>
          <a:p>
            <a:pPr>
              <a:buFont typeface="Wingdings" pitchFamily="2" charset="2"/>
              <a:buNone/>
            </a:pPr>
            <a:r>
              <a:rPr lang="ru-RU" sz="2200" dirty="0" smtClean="0">
                <a:solidFill>
                  <a:srgbClr val="CC3300"/>
                </a:solidFill>
                <a:latin typeface="Times New Roman" pitchFamily="18" charset="0"/>
                <a:cs typeface="Times New Roman" pitchFamily="18" charset="0"/>
              </a:rPr>
              <a:t>способствуют скорейшему выздоровлению человека.</a:t>
            </a:r>
          </a:p>
          <a:p>
            <a:endParaRPr lang="ru-RU" sz="2500" dirty="0" smtClean="0">
              <a:solidFill>
                <a:srgbClr val="CC3300"/>
              </a:solidFill>
            </a:endParaRPr>
          </a:p>
        </p:txBody>
      </p:sp>
      <p:pic>
        <p:nvPicPr>
          <p:cNvPr id="39937" name="Picture 1" descr="C:\Users\асус\Desktop\фрукты\wsxm_m.jpeg"/>
          <p:cNvPicPr>
            <a:picLocks noChangeAspect="1" noChangeArrowheads="1"/>
          </p:cNvPicPr>
          <p:nvPr/>
        </p:nvPicPr>
        <p:blipFill>
          <a:blip r:embed="rId2" cstate="print"/>
          <a:srcRect/>
          <a:stretch>
            <a:fillRect/>
          </a:stretch>
        </p:blipFill>
        <p:spPr bwMode="auto">
          <a:xfrm>
            <a:off x="1187623" y="620688"/>
            <a:ext cx="6795485" cy="328954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Oval 2"/>
          <p:cNvSpPr>
            <a:spLocks noChangeArrowheads="1"/>
          </p:cNvSpPr>
          <p:nvPr/>
        </p:nvSpPr>
        <p:spPr bwMode="auto">
          <a:xfrm>
            <a:off x="4427984" y="5013176"/>
            <a:ext cx="1152128" cy="1008336"/>
          </a:xfrm>
          <a:prstGeom prst="ellipse">
            <a:avLst/>
          </a:prstGeom>
          <a:gradFill rotWithShape="1">
            <a:gsLst>
              <a:gs pos="0">
                <a:schemeClr val="accent2"/>
              </a:gs>
              <a:gs pos="50000">
                <a:schemeClr val="accent2">
                  <a:gamma/>
                  <a:shade val="46275"/>
                  <a:invGamma/>
                </a:schemeClr>
              </a:gs>
              <a:gs pos="100000">
                <a:schemeClr val="accent2"/>
              </a:gs>
            </a:gsLst>
            <a:lin ang="5400000" scaled="1"/>
          </a:gradFill>
          <a:ln w="9525">
            <a:solidFill>
              <a:schemeClr val="tx1"/>
            </a:solidFill>
            <a:round/>
            <a:headEnd/>
            <a:tailEnd/>
          </a:ln>
          <a:effectLst/>
        </p:spPr>
        <p:txBody>
          <a:bodyPr wrap="none" anchor="ctr"/>
          <a:lstStyle/>
          <a:p>
            <a:endParaRPr lang="ru-RU"/>
          </a:p>
        </p:txBody>
      </p:sp>
      <p:sp>
        <p:nvSpPr>
          <p:cNvPr id="159747" name="Oval 3"/>
          <p:cNvSpPr>
            <a:spLocks noChangeArrowheads="1"/>
          </p:cNvSpPr>
          <p:nvPr/>
        </p:nvSpPr>
        <p:spPr bwMode="auto">
          <a:xfrm>
            <a:off x="4499992" y="4005064"/>
            <a:ext cx="1296392" cy="863104"/>
          </a:xfrm>
          <a:prstGeom prst="ellipse">
            <a:avLst/>
          </a:prstGeom>
          <a:gradFill rotWithShape="1">
            <a:gsLst>
              <a:gs pos="0">
                <a:schemeClr val="accent1">
                  <a:gamma/>
                  <a:shade val="46275"/>
                  <a:invGamma/>
                </a:schemeClr>
              </a:gs>
              <a:gs pos="100000">
                <a:schemeClr val="accent1"/>
              </a:gs>
            </a:gsLst>
            <a:lin ang="5400000" scaled="1"/>
          </a:gradFill>
          <a:ln w="9525">
            <a:solidFill>
              <a:schemeClr val="tx1"/>
            </a:solidFill>
            <a:round/>
            <a:headEnd/>
            <a:tailEnd/>
          </a:ln>
          <a:effectLst/>
        </p:spPr>
        <p:txBody>
          <a:bodyPr wrap="none" anchor="ctr"/>
          <a:lstStyle/>
          <a:p>
            <a:endParaRPr lang="ru-RU"/>
          </a:p>
        </p:txBody>
      </p:sp>
      <p:sp>
        <p:nvSpPr>
          <p:cNvPr id="159748" name="Oval 4"/>
          <p:cNvSpPr>
            <a:spLocks noChangeArrowheads="1"/>
          </p:cNvSpPr>
          <p:nvPr/>
        </p:nvSpPr>
        <p:spPr bwMode="auto">
          <a:xfrm>
            <a:off x="2699792" y="5445224"/>
            <a:ext cx="1152128" cy="864096"/>
          </a:xfrm>
          <a:prstGeom prst="ellipse">
            <a:avLst/>
          </a:prstGeom>
          <a:gradFill rotWithShape="1">
            <a:gsLst>
              <a:gs pos="0">
                <a:srgbClr val="009900">
                  <a:gamma/>
                  <a:shade val="46275"/>
                  <a:invGamma/>
                </a:srgbClr>
              </a:gs>
              <a:gs pos="50000">
                <a:srgbClr val="009900"/>
              </a:gs>
              <a:gs pos="100000">
                <a:srgbClr val="009900">
                  <a:gamma/>
                  <a:shade val="46275"/>
                  <a:invGamma/>
                </a:srgbClr>
              </a:gs>
            </a:gsLst>
            <a:lin ang="5400000" scaled="1"/>
          </a:gradFill>
          <a:ln w="9525">
            <a:solidFill>
              <a:schemeClr val="tx1"/>
            </a:solidFill>
            <a:round/>
            <a:headEnd/>
            <a:tailEnd/>
          </a:ln>
          <a:effectLst/>
        </p:spPr>
        <p:txBody>
          <a:bodyPr wrap="none" anchor="ctr"/>
          <a:lstStyle/>
          <a:p>
            <a:endParaRPr lang="ru-RU"/>
          </a:p>
        </p:txBody>
      </p:sp>
      <p:sp>
        <p:nvSpPr>
          <p:cNvPr id="159749" name="Oval 5"/>
          <p:cNvSpPr>
            <a:spLocks noChangeArrowheads="1"/>
          </p:cNvSpPr>
          <p:nvPr/>
        </p:nvSpPr>
        <p:spPr bwMode="auto">
          <a:xfrm>
            <a:off x="5508104" y="5589240"/>
            <a:ext cx="1224309" cy="864096"/>
          </a:xfrm>
          <a:prstGeom prst="ellipse">
            <a:avLst/>
          </a:prstGeom>
          <a:gradFill rotWithShape="1">
            <a:gsLst>
              <a:gs pos="0">
                <a:srgbClr val="FFCC66"/>
              </a:gs>
              <a:gs pos="50000">
                <a:srgbClr val="FFCC66">
                  <a:gamma/>
                  <a:shade val="46275"/>
                  <a:invGamma/>
                </a:srgbClr>
              </a:gs>
              <a:gs pos="100000">
                <a:srgbClr val="FFCC66"/>
              </a:gs>
            </a:gsLst>
            <a:lin ang="5400000" scaled="1"/>
          </a:gradFill>
          <a:ln w="9525">
            <a:solidFill>
              <a:schemeClr val="tx1"/>
            </a:solidFill>
            <a:round/>
            <a:headEnd/>
            <a:tailEnd/>
          </a:ln>
          <a:effectLst/>
        </p:spPr>
        <p:txBody>
          <a:bodyPr wrap="none" anchor="ctr"/>
          <a:lstStyle/>
          <a:p>
            <a:endParaRPr lang="ru-RU"/>
          </a:p>
        </p:txBody>
      </p:sp>
      <p:sp>
        <p:nvSpPr>
          <p:cNvPr id="159750" name="Oval 6"/>
          <p:cNvSpPr>
            <a:spLocks noChangeArrowheads="1"/>
          </p:cNvSpPr>
          <p:nvPr/>
        </p:nvSpPr>
        <p:spPr bwMode="auto">
          <a:xfrm>
            <a:off x="5148064" y="4653136"/>
            <a:ext cx="1007467" cy="575965"/>
          </a:xfrm>
          <a:prstGeom prst="ellipse">
            <a:avLst/>
          </a:prstGeom>
          <a:gradFill rotWithShape="1">
            <a:gsLst>
              <a:gs pos="0">
                <a:srgbClr val="FF3300"/>
              </a:gs>
              <a:gs pos="50000">
                <a:srgbClr val="FF3300">
                  <a:gamma/>
                  <a:shade val="46275"/>
                  <a:invGamma/>
                </a:srgbClr>
              </a:gs>
              <a:gs pos="100000">
                <a:srgbClr val="FF3300"/>
              </a:gs>
            </a:gsLst>
            <a:lin ang="5400000" scaled="1"/>
          </a:gradFill>
          <a:ln w="9525">
            <a:solidFill>
              <a:schemeClr val="tx1"/>
            </a:solidFill>
            <a:round/>
            <a:headEnd/>
            <a:tailEnd/>
          </a:ln>
          <a:effectLst/>
        </p:spPr>
        <p:txBody>
          <a:bodyPr wrap="none" anchor="ctr"/>
          <a:lstStyle/>
          <a:p>
            <a:endParaRPr lang="ru-RU"/>
          </a:p>
        </p:txBody>
      </p:sp>
      <p:sp>
        <p:nvSpPr>
          <p:cNvPr id="159751" name="Oval 7"/>
          <p:cNvSpPr>
            <a:spLocks noChangeArrowheads="1"/>
          </p:cNvSpPr>
          <p:nvPr/>
        </p:nvSpPr>
        <p:spPr bwMode="auto">
          <a:xfrm>
            <a:off x="3635896" y="5085184"/>
            <a:ext cx="1080443" cy="792634"/>
          </a:xfrm>
          <a:prstGeom prst="ellipse">
            <a:avLst/>
          </a:prstGeom>
          <a:gradFill rotWithShape="1">
            <a:gsLst>
              <a:gs pos="0">
                <a:schemeClr val="hlink"/>
              </a:gs>
              <a:gs pos="50000">
                <a:schemeClr val="hlink">
                  <a:gamma/>
                  <a:shade val="46275"/>
                  <a:invGamma/>
                </a:schemeClr>
              </a:gs>
              <a:gs pos="100000">
                <a:schemeClr val="hlink"/>
              </a:gs>
            </a:gsLst>
            <a:lin ang="5400000" scaled="1"/>
          </a:gradFill>
          <a:ln w="9525">
            <a:solidFill>
              <a:schemeClr val="tx1"/>
            </a:solidFill>
            <a:round/>
            <a:headEnd/>
            <a:tailEnd/>
          </a:ln>
          <a:effectLst/>
        </p:spPr>
        <p:txBody>
          <a:bodyPr wrap="none" anchor="ctr"/>
          <a:lstStyle/>
          <a:p>
            <a:endParaRPr lang="ru-RU"/>
          </a:p>
        </p:txBody>
      </p:sp>
      <p:sp>
        <p:nvSpPr>
          <p:cNvPr id="159752" name="Oval 8"/>
          <p:cNvSpPr>
            <a:spLocks noChangeArrowheads="1"/>
          </p:cNvSpPr>
          <p:nvPr/>
        </p:nvSpPr>
        <p:spPr bwMode="auto">
          <a:xfrm>
            <a:off x="3635896" y="5733256"/>
            <a:ext cx="1152128" cy="792088"/>
          </a:xfrm>
          <a:prstGeom prst="ellipse">
            <a:avLst/>
          </a:prstGeom>
          <a:gradFill rotWithShape="1">
            <a:gsLst>
              <a:gs pos="0">
                <a:srgbClr val="66FF33">
                  <a:gamma/>
                  <a:shade val="46275"/>
                  <a:invGamma/>
                </a:srgbClr>
              </a:gs>
              <a:gs pos="50000">
                <a:srgbClr val="66FF33"/>
              </a:gs>
              <a:gs pos="100000">
                <a:srgbClr val="66FF33">
                  <a:gamma/>
                  <a:shade val="46275"/>
                  <a:invGamma/>
                </a:srgbClr>
              </a:gs>
            </a:gsLst>
            <a:lin ang="5400000" scaled="1"/>
          </a:gradFill>
          <a:ln w="9525">
            <a:solidFill>
              <a:schemeClr val="tx1"/>
            </a:solidFill>
            <a:round/>
            <a:headEnd/>
            <a:tailEnd/>
          </a:ln>
          <a:effectLst/>
        </p:spPr>
        <p:txBody>
          <a:bodyPr wrap="none" anchor="ctr"/>
          <a:lstStyle/>
          <a:p>
            <a:endParaRPr lang="ru-RU"/>
          </a:p>
        </p:txBody>
      </p:sp>
      <p:sp>
        <p:nvSpPr>
          <p:cNvPr id="159753" name="Oval 9"/>
          <p:cNvSpPr>
            <a:spLocks noChangeArrowheads="1"/>
          </p:cNvSpPr>
          <p:nvPr/>
        </p:nvSpPr>
        <p:spPr bwMode="auto">
          <a:xfrm>
            <a:off x="4788024" y="5733256"/>
            <a:ext cx="935781" cy="791294"/>
          </a:xfrm>
          <a:prstGeom prst="ellipse">
            <a:avLst/>
          </a:prstGeom>
          <a:gradFill rotWithShape="1">
            <a:gsLst>
              <a:gs pos="0">
                <a:srgbClr val="0066FF"/>
              </a:gs>
              <a:gs pos="100000">
                <a:srgbClr val="0066FF">
                  <a:gamma/>
                  <a:shade val="46275"/>
                  <a:invGamma/>
                </a:srgbClr>
              </a:gs>
            </a:gsLst>
            <a:lin ang="5400000" scaled="1"/>
          </a:gradFill>
          <a:ln w="9525">
            <a:solidFill>
              <a:schemeClr val="tx1"/>
            </a:solidFill>
            <a:round/>
            <a:headEnd/>
            <a:tailEnd/>
          </a:ln>
          <a:effectLst/>
        </p:spPr>
        <p:txBody>
          <a:bodyPr wrap="none" anchor="ctr"/>
          <a:lstStyle/>
          <a:p>
            <a:endParaRPr lang="ru-RU"/>
          </a:p>
        </p:txBody>
      </p:sp>
      <p:sp>
        <p:nvSpPr>
          <p:cNvPr id="159754" name="Oval 10"/>
          <p:cNvSpPr>
            <a:spLocks noChangeArrowheads="1"/>
          </p:cNvSpPr>
          <p:nvPr/>
        </p:nvSpPr>
        <p:spPr bwMode="auto">
          <a:xfrm>
            <a:off x="3995936" y="4437112"/>
            <a:ext cx="1079748" cy="935435"/>
          </a:xfrm>
          <a:prstGeom prst="ellipse">
            <a:avLst/>
          </a:prstGeom>
          <a:gradFill rotWithShape="1">
            <a:gsLst>
              <a:gs pos="0">
                <a:srgbClr val="FF33CC"/>
              </a:gs>
              <a:gs pos="50000">
                <a:srgbClr val="FF33CC">
                  <a:gamma/>
                  <a:shade val="46275"/>
                  <a:invGamma/>
                </a:srgbClr>
              </a:gs>
              <a:gs pos="100000">
                <a:srgbClr val="FF33CC"/>
              </a:gs>
            </a:gsLst>
            <a:lin ang="5400000" scaled="1"/>
          </a:gradFill>
          <a:ln w="9525">
            <a:solidFill>
              <a:schemeClr val="tx1"/>
            </a:solidFill>
            <a:round/>
            <a:headEnd/>
            <a:tailEnd/>
          </a:ln>
          <a:effectLst/>
        </p:spPr>
        <p:txBody>
          <a:bodyPr wrap="none" anchor="ctr"/>
          <a:lstStyle/>
          <a:p>
            <a:endParaRPr lang="ru-RU"/>
          </a:p>
        </p:txBody>
      </p:sp>
      <p:sp>
        <p:nvSpPr>
          <p:cNvPr id="159755" name="Oval 11"/>
          <p:cNvSpPr>
            <a:spLocks noChangeArrowheads="1"/>
          </p:cNvSpPr>
          <p:nvPr/>
        </p:nvSpPr>
        <p:spPr bwMode="auto">
          <a:xfrm rot="-1909647">
            <a:off x="5084509" y="5212216"/>
            <a:ext cx="1001098" cy="863665"/>
          </a:xfrm>
          <a:prstGeom prst="ellipse">
            <a:avLst/>
          </a:prstGeom>
          <a:gradFill rotWithShape="1">
            <a:gsLst>
              <a:gs pos="0">
                <a:srgbClr val="FFFF00"/>
              </a:gs>
              <a:gs pos="100000">
                <a:srgbClr val="FFFF00">
                  <a:gamma/>
                  <a:shade val="46275"/>
                  <a:invGamma/>
                </a:srgbClr>
              </a:gs>
            </a:gsLst>
            <a:lin ang="5400000" scaled="1"/>
          </a:gradFill>
          <a:ln w="9525">
            <a:solidFill>
              <a:schemeClr val="tx1"/>
            </a:solidFill>
            <a:round/>
            <a:headEnd/>
            <a:tailEnd/>
          </a:ln>
          <a:effectLst/>
        </p:spPr>
        <p:txBody>
          <a:bodyPr wrap="none" anchor="ctr"/>
          <a:lstStyle/>
          <a:p>
            <a:endParaRPr lang="ru-RU"/>
          </a:p>
        </p:txBody>
      </p:sp>
      <p:sp>
        <p:nvSpPr>
          <p:cNvPr id="159756" name="Oval 12"/>
          <p:cNvSpPr>
            <a:spLocks noChangeArrowheads="1"/>
          </p:cNvSpPr>
          <p:nvPr/>
        </p:nvSpPr>
        <p:spPr bwMode="auto">
          <a:xfrm>
            <a:off x="5724128" y="5013176"/>
            <a:ext cx="1152128" cy="792312"/>
          </a:xfrm>
          <a:prstGeom prst="ellipse">
            <a:avLst/>
          </a:prstGeom>
          <a:gradFill rotWithShape="1">
            <a:gsLst>
              <a:gs pos="0">
                <a:srgbClr val="00FF00">
                  <a:gamma/>
                  <a:shade val="46275"/>
                  <a:invGamma/>
                </a:srgbClr>
              </a:gs>
              <a:gs pos="100000">
                <a:srgbClr val="00FF00"/>
              </a:gs>
            </a:gsLst>
            <a:lin ang="5400000" scaled="1"/>
          </a:gradFill>
          <a:ln w="9525">
            <a:solidFill>
              <a:schemeClr val="tx1"/>
            </a:solidFill>
            <a:round/>
            <a:headEnd/>
            <a:tailEnd/>
          </a:ln>
          <a:effectLst/>
        </p:spPr>
        <p:txBody>
          <a:bodyPr wrap="none" anchor="ctr"/>
          <a:lstStyle/>
          <a:p>
            <a:endParaRPr lang="ru-RU"/>
          </a:p>
        </p:txBody>
      </p:sp>
      <p:sp>
        <p:nvSpPr>
          <p:cNvPr id="159757" name="Text Box 13"/>
          <p:cNvSpPr txBox="1">
            <a:spLocks noChangeArrowheads="1"/>
          </p:cNvSpPr>
          <p:nvPr/>
        </p:nvSpPr>
        <p:spPr bwMode="auto">
          <a:xfrm>
            <a:off x="684213" y="404813"/>
            <a:ext cx="7920037" cy="366712"/>
          </a:xfrm>
          <a:prstGeom prst="rect">
            <a:avLst/>
          </a:prstGeom>
          <a:noFill/>
          <a:ln w="9525">
            <a:noFill/>
            <a:miter lim="800000"/>
            <a:headEnd/>
            <a:tailEnd/>
          </a:ln>
          <a:effectLst/>
        </p:spPr>
        <p:txBody>
          <a:bodyPr>
            <a:spAutoFit/>
          </a:bodyPr>
          <a:lstStyle/>
          <a:p>
            <a:pPr algn="l">
              <a:spcBef>
                <a:spcPct val="50000"/>
              </a:spcBef>
            </a:pPr>
            <a:endParaRPr lang="ru-RU"/>
          </a:p>
        </p:txBody>
      </p:sp>
      <p:sp>
        <p:nvSpPr>
          <p:cNvPr id="159758" name="WordArt 11"/>
          <p:cNvSpPr>
            <a:spLocks noChangeArrowheads="1" noChangeShapeType="1" noTextEdit="1"/>
          </p:cNvSpPr>
          <p:nvPr/>
        </p:nvSpPr>
        <p:spPr bwMode="auto">
          <a:xfrm>
            <a:off x="899592" y="1772816"/>
            <a:ext cx="7200900" cy="1655763"/>
          </a:xfrm>
          <a:prstGeom prst="rect">
            <a:avLst/>
          </a:prstGeom>
        </p:spPr>
        <p:txBody>
          <a:bodyPr wrap="none" fromWordArt="1">
            <a:prstTxWarp prst="textPlain">
              <a:avLst>
                <a:gd name="adj" fmla="val 50000"/>
              </a:avLst>
            </a:prstTxWarp>
          </a:bodyPr>
          <a:lstStyle/>
          <a:p>
            <a:pPr algn="ctr"/>
            <a:r>
              <a:rPr lang="ru-RU"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Витаминная  азбука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9755"/>
                                        </p:tgtEl>
                                        <p:attrNameLst>
                                          <p:attrName>style.visibility</p:attrName>
                                        </p:attrNameLst>
                                      </p:cBhvr>
                                      <p:to>
                                        <p:strVal val="visible"/>
                                      </p:to>
                                    </p:set>
                                    <p:animEffect transition="in" filter="wipe(down)">
                                      <p:cBhvr>
                                        <p:cTn id="7" dur="145">
                                          <p:stCondLst>
                                            <p:cond delay="0"/>
                                          </p:stCondLst>
                                        </p:cTn>
                                        <p:tgtEl>
                                          <p:spTgt spid="159755"/>
                                        </p:tgtEl>
                                      </p:cBhvr>
                                    </p:animEffect>
                                    <p:anim calcmode="lin" valueType="num">
                                      <p:cBhvr>
                                        <p:cTn id="8" dur="456" tmFilter="0,0; 0.14,0.36; 0.43,0.73; 0.71,0.91; 1.0,1.0">
                                          <p:stCondLst>
                                            <p:cond delay="0"/>
                                          </p:stCondLst>
                                        </p:cTn>
                                        <p:tgtEl>
                                          <p:spTgt spid="15975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5975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5975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5975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59755"/>
                                        </p:tgtEl>
                                        <p:attrNameLst>
                                          <p:attrName>ppt_y</p:attrName>
                                        </p:attrNameLst>
                                      </p:cBhvr>
                                      <p:tavLst>
                                        <p:tav tm="0" fmla="#ppt_y-sin(pi*$)/81">
                                          <p:val>
                                            <p:fltVal val="0"/>
                                          </p:val>
                                        </p:tav>
                                        <p:tav tm="100000">
                                          <p:val>
                                            <p:fltVal val="1"/>
                                          </p:val>
                                        </p:tav>
                                      </p:tavLst>
                                    </p:anim>
                                    <p:animScale>
                                      <p:cBhvr>
                                        <p:cTn id="13" dur="7">
                                          <p:stCondLst>
                                            <p:cond delay="162"/>
                                          </p:stCondLst>
                                        </p:cTn>
                                        <p:tgtEl>
                                          <p:spTgt spid="159755"/>
                                        </p:tgtEl>
                                      </p:cBhvr>
                                      <p:to x="100000" y="60000"/>
                                    </p:animScale>
                                    <p:animScale>
                                      <p:cBhvr>
                                        <p:cTn id="14" dur="41" decel="50000">
                                          <p:stCondLst>
                                            <p:cond delay="169"/>
                                          </p:stCondLst>
                                        </p:cTn>
                                        <p:tgtEl>
                                          <p:spTgt spid="159755"/>
                                        </p:tgtEl>
                                      </p:cBhvr>
                                      <p:to x="100000" y="100000"/>
                                    </p:animScale>
                                    <p:animScale>
                                      <p:cBhvr>
                                        <p:cTn id="15" dur="7">
                                          <p:stCondLst>
                                            <p:cond delay="328"/>
                                          </p:stCondLst>
                                        </p:cTn>
                                        <p:tgtEl>
                                          <p:spTgt spid="159755"/>
                                        </p:tgtEl>
                                      </p:cBhvr>
                                      <p:to x="100000" y="80000"/>
                                    </p:animScale>
                                    <p:animScale>
                                      <p:cBhvr>
                                        <p:cTn id="16" dur="41" decel="50000">
                                          <p:stCondLst>
                                            <p:cond delay="335"/>
                                          </p:stCondLst>
                                        </p:cTn>
                                        <p:tgtEl>
                                          <p:spTgt spid="159755"/>
                                        </p:tgtEl>
                                      </p:cBhvr>
                                      <p:to x="100000" y="100000"/>
                                    </p:animScale>
                                    <p:animScale>
                                      <p:cBhvr>
                                        <p:cTn id="17" dur="7">
                                          <p:stCondLst>
                                            <p:cond delay="410"/>
                                          </p:stCondLst>
                                        </p:cTn>
                                        <p:tgtEl>
                                          <p:spTgt spid="159755"/>
                                        </p:tgtEl>
                                      </p:cBhvr>
                                      <p:to x="100000" y="90000"/>
                                    </p:animScale>
                                    <p:animScale>
                                      <p:cBhvr>
                                        <p:cTn id="18" dur="41" decel="50000">
                                          <p:stCondLst>
                                            <p:cond delay="417"/>
                                          </p:stCondLst>
                                        </p:cTn>
                                        <p:tgtEl>
                                          <p:spTgt spid="159755"/>
                                        </p:tgtEl>
                                      </p:cBhvr>
                                      <p:to x="100000" y="100000"/>
                                    </p:animScale>
                                    <p:animScale>
                                      <p:cBhvr>
                                        <p:cTn id="19" dur="7">
                                          <p:stCondLst>
                                            <p:cond delay="452"/>
                                          </p:stCondLst>
                                        </p:cTn>
                                        <p:tgtEl>
                                          <p:spTgt spid="159755"/>
                                        </p:tgtEl>
                                      </p:cBhvr>
                                      <p:to x="100000" y="95000"/>
                                    </p:animScale>
                                    <p:animScale>
                                      <p:cBhvr>
                                        <p:cTn id="20" dur="41" decel="50000">
                                          <p:stCondLst>
                                            <p:cond delay="458"/>
                                          </p:stCondLst>
                                        </p:cTn>
                                        <p:tgtEl>
                                          <p:spTgt spid="159755"/>
                                        </p:tgtEl>
                                      </p:cBhvr>
                                      <p:to x="100000" y="100000"/>
                                    </p:animScale>
                                  </p:childTnLst>
                                </p:cTn>
                              </p:par>
                            </p:childTnLst>
                          </p:cTn>
                        </p:par>
                        <p:par>
                          <p:cTn id="21" fill="hold">
                            <p:stCondLst>
                              <p:cond delay="500"/>
                            </p:stCondLst>
                            <p:childTnLst>
                              <p:par>
                                <p:cTn id="22" presetID="26" presetClass="entr" presetSubtype="0" fill="hold" grpId="0" nodeType="afterEffect">
                                  <p:stCondLst>
                                    <p:cond delay="0"/>
                                  </p:stCondLst>
                                  <p:childTnLst>
                                    <p:set>
                                      <p:cBhvr>
                                        <p:cTn id="23" dur="1" fill="hold">
                                          <p:stCondLst>
                                            <p:cond delay="0"/>
                                          </p:stCondLst>
                                        </p:cTn>
                                        <p:tgtEl>
                                          <p:spTgt spid="159752"/>
                                        </p:tgtEl>
                                        <p:attrNameLst>
                                          <p:attrName>style.visibility</p:attrName>
                                        </p:attrNameLst>
                                      </p:cBhvr>
                                      <p:to>
                                        <p:strVal val="visible"/>
                                      </p:to>
                                    </p:set>
                                    <p:animEffect transition="in" filter="wipe(down)">
                                      <p:cBhvr>
                                        <p:cTn id="24" dur="145">
                                          <p:stCondLst>
                                            <p:cond delay="0"/>
                                          </p:stCondLst>
                                        </p:cTn>
                                        <p:tgtEl>
                                          <p:spTgt spid="159752"/>
                                        </p:tgtEl>
                                      </p:cBhvr>
                                    </p:animEffect>
                                    <p:anim calcmode="lin" valueType="num">
                                      <p:cBhvr>
                                        <p:cTn id="25" dur="456" tmFilter="0,0; 0.14,0.36; 0.43,0.73; 0.71,0.91; 1.0,1.0">
                                          <p:stCondLst>
                                            <p:cond delay="0"/>
                                          </p:stCondLst>
                                        </p:cTn>
                                        <p:tgtEl>
                                          <p:spTgt spid="159752"/>
                                        </p:tgtEl>
                                        <p:attrNameLst>
                                          <p:attrName>ppt_x</p:attrName>
                                        </p:attrNameLst>
                                      </p:cBhvr>
                                      <p:tavLst>
                                        <p:tav tm="0">
                                          <p:val>
                                            <p:strVal val="#ppt_x-0.25"/>
                                          </p:val>
                                        </p:tav>
                                        <p:tav tm="100000">
                                          <p:val>
                                            <p:strVal val="#ppt_x"/>
                                          </p:val>
                                        </p:tav>
                                      </p:tavLst>
                                    </p:anim>
                                    <p:anim calcmode="lin" valueType="num">
                                      <p:cBhvr>
                                        <p:cTn id="26" dur="166" tmFilter="0.0,0.0; 0.25,0.07; 0.50,0.2; 0.75,0.467; 1.0,1.0">
                                          <p:stCondLst>
                                            <p:cond delay="0"/>
                                          </p:stCondLst>
                                        </p:cTn>
                                        <p:tgtEl>
                                          <p:spTgt spid="159752"/>
                                        </p:tgtEl>
                                        <p:attrNameLst>
                                          <p:attrName>ppt_y</p:attrName>
                                        </p:attrNameLst>
                                      </p:cBhvr>
                                      <p:tavLst>
                                        <p:tav tm="0" fmla="#ppt_y-sin(pi*$)/3">
                                          <p:val>
                                            <p:fltVal val="0.5"/>
                                          </p:val>
                                        </p:tav>
                                        <p:tav tm="100000">
                                          <p:val>
                                            <p:fltVal val="1"/>
                                          </p:val>
                                        </p:tav>
                                      </p:tavLst>
                                    </p:anim>
                                    <p:anim calcmode="lin" valueType="num">
                                      <p:cBhvr>
                                        <p:cTn id="27" dur="166" tmFilter="0, 0; 0.125,0.2665; 0.25,0.4; 0.375,0.465; 0.5,0.5;  0.625,0.535; 0.75,0.6; 0.875,0.7335; 1,1">
                                          <p:stCondLst>
                                            <p:cond delay="166"/>
                                          </p:stCondLst>
                                        </p:cTn>
                                        <p:tgtEl>
                                          <p:spTgt spid="159752"/>
                                        </p:tgtEl>
                                        <p:attrNameLst>
                                          <p:attrName>ppt_y</p:attrName>
                                        </p:attrNameLst>
                                      </p:cBhvr>
                                      <p:tavLst>
                                        <p:tav tm="0" fmla="#ppt_y-sin(pi*$)/9">
                                          <p:val>
                                            <p:fltVal val="0"/>
                                          </p:val>
                                        </p:tav>
                                        <p:tav tm="100000">
                                          <p:val>
                                            <p:fltVal val="1"/>
                                          </p:val>
                                        </p:tav>
                                      </p:tavLst>
                                    </p:anim>
                                    <p:anim calcmode="lin" valueType="num">
                                      <p:cBhvr>
                                        <p:cTn id="28" dur="83" tmFilter="0, 0; 0.125,0.2665; 0.25,0.4; 0.375,0.465; 0.5,0.5;  0.625,0.535; 0.75,0.6; 0.875,0.7335; 1,1">
                                          <p:stCondLst>
                                            <p:cond delay="331"/>
                                          </p:stCondLst>
                                        </p:cTn>
                                        <p:tgtEl>
                                          <p:spTgt spid="159752"/>
                                        </p:tgtEl>
                                        <p:attrNameLst>
                                          <p:attrName>ppt_y</p:attrName>
                                        </p:attrNameLst>
                                      </p:cBhvr>
                                      <p:tavLst>
                                        <p:tav tm="0" fmla="#ppt_y-sin(pi*$)/27">
                                          <p:val>
                                            <p:fltVal val="0"/>
                                          </p:val>
                                        </p:tav>
                                        <p:tav tm="100000">
                                          <p:val>
                                            <p:fltVal val="1"/>
                                          </p:val>
                                        </p:tav>
                                      </p:tavLst>
                                    </p:anim>
                                    <p:anim calcmode="lin" valueType="num">
                                      <p:cBhvr>
                                        <p:cTn id="29" dur="41" tmFilter="0, 0; 0.125,0.2665; 0.25,0.4; 0.375,0.465; 0.5,0.5;  0.625,0.535; 0.75,0.6; 0.875,0.7335; 1,1">
                                          <p:stCondLst>
                                            <p:cond delay="414"/>
                                          </p:stCondLst>
                                        </p:cTn>
                                        <p:tgtEl>
                                          <p:spTgt spid="159752"/>
                                        </p:tgtEl>
                                        <p:attrNameLst>
                                          <p:attrName>ppt_y</p:attrName>
                                        </p:attrNameLst>
                                      </p:cBhvr>
                                      <p:tavLst>
                                        <p:tav tm="0" fmla="#ppt_y-sin(pi*$)/81">
                                          <p:val>
                                            <p:fltVal val="0"/>
                                          </p:val>
                                        </p:tav>
                                        <p:tav tm="100000">
                                          <p:val>
                                            <p:fltVal val="1"/>
                                          </p:val>
                                        </p:tav>
                                      </p:tavLst>
                                    </p:anim>
                                    <p:animScale>
                                      <p:cBhvr>
                                        <p:cTn id="30" dur="7">
                                          <p:stCondLst>
                                            <p:cond delay="162"/>
                                          </p:stCondLst>
                                        </p:cTn>
                                        <p:tgtEl>
                                          <p:spTgt spid="159752"/>
                                        </p:tgtEl>
                                      </p:cBhvr>
                                      <p:to x="100000" y="60000"/>
                                    </p:animScale>
                                    <p:animScale>
                                      <p:cBhvr>
                                        <p:cTn id="31" dur="41" decel="50000">
                                          <p:stCondLst>
                                            <p:cond delay="169"/>
                                          </p:stCondLst>
                                        </p:cTn>
                                        <p:tgtEl>
                                          <p:spTgt spid="159752"/>
                                        </p:tgtEl>
                                      </p:cBhvr>
                                      <p:to x="100000" y="100000"/>
                                    </p:animScale>
                                    <p:animScale>
                                      <p:cBhvr>
                                        <p:cTn id="32" dur="7">
                                          <p:stCondLst>
                                            <p:cond delay="328"/>
                                          </p:stCondLst>
                                        </p:cTn>
                                        <p:tgtEl>
                                          <p:spTgt spid="159752"/>
                                        </p:tgtEl>
                                      </p:cBhvr>
                                      <p:to x="100000" y="80000"/>
                                    </p:animScale>
                                    <p:animScale>
                                      <p:cBhvr>
                                        <p:cTn id="33" dur="41" decel="50000">
                                          <p:stCondLst>
                                            <p:cond delay="335"/>
                                          </p:stCondLst>
                                        </p:cTn>
                                        <p:tgtEl>
                                          <p:spTgt spid="159752"/>
                                        </p:tgtEl>
                                      </p:cBhvr>
                                      <p:to x="100000" y="100000"/>
                                    </p:animScale>
                                    <p:animScale>
                                      <p:cBhvr>
                                        <p:cTn id="34" dur="7">
                                          <p:stCondLst>
                                            <p:cond delay="410"/>
                                          </p:stCondLst>
                                        </p:cTn>
                                        <p:tgtEl>
                                          <p:spTgt spid="159752"/>
                                        </p:tgtEl>
                                      </p:cBhvr>
                                      <p:to x="100000" y="90000"/>
                                    </p:animScale>
                                    <p:animScale>
                                      <p:cBhvr>
                                        <p:cTn id="35" dur="41" decel="50000">
                                          <p:stCondLst>
                                            <p:cond delay="417"/>
                                          </p:stCondLst>
                                        </p:cTn>
                                        <p:tgtEl>
                                          <p:spTgt spid="159752"/>
                                        </p:tgtEl>
                                      </p:cBhvr>
                                      <p:to x="100000" y="100000"/>
                                    </p:animScale>
                                    <p:animScale>
                                      <p:cBhvr>
                                        <p:cTn id="36" dur="7">
                                          <p:stCondLst>
                                            <p:cond delay="452"/>
                                          </p:stCondLst>
                                        </p:cTn>
                                        <p:tgtEl>
                                          <p:spTgt spid="159752"/>
                                        </p:tgtEl>
                                      </p:cBhvr>
                                      <p:to x="100000" y="95000"/>
                                    </p:animScale>
                                    <p:animScale>
                                      <p:cBhvr>
                                        <p:cTn id="37" dur="41" decel="50000">
                                          <p:stCondLst>
                                            <p:cond delay="458"/>
                                          </p:stCondLst>
                                        </p:cTn>
                                        <p:tgtEl>
                                          <p:spTgt spid="159752"/>
                                        </p:tgtEl>
                                      </p:cBhvr>
                                      <p:to x="100000" y="100000"/>
                                    </p:animScale>
                                  </p:childTnLst>
                                </p:cTn>
                              </p:par>
                            </p:childTnLst>
                          </p:cTn>
                        </p:par>
                        <p:par>
                          <p:cTn id="38" fill="hold">
                            <p:stCondLst>
                              <p:cond delay="1000"/>
                            </p:stCondLst>
                            <p:childTnLst>
                              <p:par>
                                <p:cTn id="39" presetID="26" presetClass="entr" presetSubtype="0" fill="hold" grpId="0" nodeType="afterEffect">
                                  <p:stCondLst>
                                    <p:cond delay="0"/>
                                  </p:stCondLst>
                                  <p:childTnLst>
                                    <p:set>
                                      <p:cBhvr>
                                        <p:cTn id="40" dur="1" fill="hold">
                                          <p:stCondLst>
                                            <p:cond delay="0"/>
                                          </p:stCondLst>
                                        </p:cTn>
                                        <p:tgtEl>
                                          <p:spTgt spid="159751"/>
                                        </p:tgtEl>
                                        <p:attrNameLst>
                                          <p:attrName>style.visibility</p:attrName>
                                        </p:attrNameLst>
                                      </p:cBhvr>
                                      <p:to>
                                        <p:strVal val="visible"/>
                                      </p:to>
                                    </p:set>
                                    <p:animEffect transition="in" filter="wipe(down)">
                                      <p:cBhvr>
                                        <p:cTn id="41" dur="145">
                                          <p:stCondLst>
                                            <p:cond delay="0"/>
                                          </p:stCondLst>
                                        </p:cTn>
                                        <p:tgtEl>
                                          <p:spTgt spid="159751"/>
                                        </p:tgtEl>
                                      </p:cBhvr>
                                    </p:animEffect>
                                    <p:anim calcmode="lin" valueType="num">
                                      <p:cBhvr>
                                        <p:cTn id="42" dur="456" tmFilter="0,0; 0.14,0.36; 0.43,0.73; 0.71,0.91; 1.0,1.0">
                                          <p:stCondLst>
                                            <p:cond delay="0"/>
                                          </p:stCondLst>
                                        </p:cTn>
                                        <p:tgtEl>
                                          <p:spTgt spid="159751"/>
                                        </p:tgtEl>
                                        <p:attrNameLst>
                                          <p:attrName>ppt_x</p:attrName>
                                        </p:attrNameLst>
                                      </p:cBhvr>
                                      <p:tavLst>
                                        <p:tav tm="0">
                                          <p:val>
                                            <p:strVal val="#ppt_x-0.25"/>
                                          </p:val>
                                        </p:tav>
                                        <p:tav tm="100000">
                                          <p:val>
                                            <p:strVal val="#ppt_x"/>
                                          </p:val>
                                        </p:tav>
                                      </p:tavLst>
                                    </p:anim>
                                    <p:anim calcmode="lin" valueType="num">
                                      <p:cBhvr>
                                        <p:cTn id="43" dur="166" tmFilter="0.0,0.0; 0.25,0.07; 0.50,0.2; 0.75,0.467; 1.0,1.0">
                                          <p:stCondLst>
                                            <p:cond delay="0"/>
                                          </p:stCondLst>
                                        </p:cTn>
                                        <p:tgtEl>
                                          <p:spTgt spid="159751"/>
                                        </p:tgtEl>
                                        <p:attrNameLst>
                                          <p:attrName>ppt_y</p:attrName>
                                        </p:attrNameLst>
                                      </p:cBhvr>
                                      <p:tavLst>
                                        <p:tav tm="0" fmla="#ppt_y-sin(pi*$)/3">
                                          <p:val>
                                            <p:fltVal val="0.5"/>
                                          </p:val>
                                        </p:tav>
                                        <p:tav tm="100000">
                                          <p:val>
                                            <p:fltVal val="1"/>
                                          </p:val>
                                        </p:tav>
                                      </p:tavLst>
                                    </p:anim>
                                    <p:anim calcmode="lin" valueType="num">
                                      <p:cBhvr>
                                        <p:cTn id="44" dur="166" tmFilter="0, 0; 0.125,0.2665; 0.25,0.4; 0.375,0.465; 0.5,0.5;  0.625,0.535; 0.75,0.6; 0.875,0.7335; 1,1">
                                          <p:stCondLst>
                                            <p:cond delay="166"/>
                                          </p:stCondLst>
                                        </p:cTn>
                                        <p:tgtEl>
                                          <p:spTgt spid="159751"/>
                                        </p:tgtEl>
                                        <p:attrNameLst>
                                          <p:attrName>ppt_y</p:attrName>
                                        </p:attrNameLst>
                                      </p:cBhvr>
                                      <p:tavLst>
                                        <p:tav tm="0" fmla="#ppt_y-sin(pi*$)/9">
                                          <p:val>
                                            <p:fltVal val="0"/>
                                          </p:val>
                                        </p:tav>
                                        <p:tav tm="100000">
                                          <p:val>
                                            <p:fltVal val="1"/>
                                          </p:val>
                                        </p:tav>
                                      </p:tavLst>
                                    </p:anim>
                                    <p:anim calcmode="lin" valueType="num">
                                      <p:cBhvr>
                                        <p:cTn id="45" dur="83" tmFilter="0, 0; 0.125,0.2665; 0.25,0.4; 0.375,0.465; 0.5,0.5;  0.625,0.535; 0.75,0.6; 0.875,0.7335; 1,1">
                                          <p:stCondLst>
                                            <p:cond delay="331"/>
                                          </p:stCondLst>
                                        </p:cTn>
                                        <p:tgtEl>
                                          <p:spTgt spid="159751"/>
                                        </p:tgtEl>
                                        <p:attrNameLst>
                                          <p:attrName>ppt_y</p:attrName>
                                        </p:attrNameLst>
                                      </p:cBhvr>
                                      <p:tavLst>
                                        <p:tav tm="0" fmla="#ppt_y-sin(pi*$)/27">
                                          <p:val>
                                            <p:fltVal val="0"/>
                                          </p:val>
                                        </p:tav>
                                        <p:tav tm="100000">
                                          <p:val>
                                            <p:fltVal val="1"/>
                                          </p:val>
                                        </p:tav>
                                      </p:tavLst>
                                    </p:anim>
                                    <p:anim calcmode="lin" valueType="num">
                                      <p:cBhvr>
                                        <p:cTn id="46" dur="41" tmFilter="0, 0; 0.125,0.2665; 0.25,0.4; 0.375,0.465; 0.5,0.5;  0.625,0.535; 0.75,0.6; 0.875,0.7335; 1,1">
                                          <p:stCondLst>
                                            <p:cond delay="414"/>
                                          </p:stCondLst>
                                        </p:cTn>
                                        <p:tgtEl>
                                          <p:spTgt spid="159751"/>
                                        </p:tgtEl>
                                        <p:attrNameLst>
                                          <p:attrName>ppt_y</p:attrName>
                                        </p:attrNameLst>
                                      </p:cBhvr>
                                      <p:tavLst>
                                        <p:tav tm="0" fmla="#ppt_y-sin(pi*$)/81">
                                          <p:val>
                                            <p:fltVal val="0"/>
                                          </p:val>
                                        </p:tav>
                                        <p:tav tm="100000">
                                          <p:val>
                                            <p:fltVal val="1"/>
                                          </p:val>
                                        </p:tav>
                                      </p:tavLst>
                                    </p:anim>
                                    <p:animScale>
                                      <p:cBhvr>
                                        <p:cTn id="47" dur="7">
                                          <p:stCondLst>
                                            <p:cond delay="162"/>
                                          </p:stCondLst>
                                        </p:cTn>
                                        <p:tgtEl>
                                          <p:spTgt spid="159751"/>
                                        </p:tgtEl>
                                      </p:cBhvr>
                                      <p:to x="100000" y="60000"/>
                                    </p:animScale>
                                    <p:animScale>
                                      <p:cBhvr>
                                        <p:cTn id="48" dur="41" decel="50000">
                                          <p:stCondLst>
                                            <p:cond delay="169"/>
                                          </p:stCondLst>
                                        </p:cTn>
                                        <p:tgtEl>
                                          <p:spTgt spid="159751"/>
                                        </p:tgtEl>
                                      </p:cBhvr>
                                      <p:to x="100000" y="100000"/>
                                    </p:animScale>
                                    <p:animScale>
                                      <p:cBhvr>
                                        <p:cTn id="49" dur="7">
                                          <p:stCondLst>
                                            <p:cond delay="328"/>
                                          </p:stCondLst>
                                        </p:cTn>
                                        <p:tgtEl>
                                          <p:spTgt spid="159751"/>
                                        </p:tgtEl>
                                      </p:cBhvr>
                                      <p:to x="100000" y="80000"/>
                                    </p:animScale>
                                    <p:animScale>
                                      <p:cBhvr>
                                        <p:cTn id="50" dur="41" decel="50000">
                                          <p:stCondLst>
                                            <p:cond delay="335"/>
                                          </p:stCondLst>
                                        </p:cTn>
                                        <p:tgtEl>
                                          <p:spTgt spid="159751"/>
                                        </p:tgtEl>
                                      </p:cBhvr>
                                      <p:to x="100000" y="100000"/>
                                    </p:animScale>
                                    <p:animScale>
                                      <p:cBhvr>
                                        <p:cTn id="51" dur="7">
                                          <p:stCondLst>
                                            <p:cond delay="410"/>
                                          </p:stCondLst>
                                        </p:cTn>
                                        <p:tgtEl>
                                          <p:spTgt spid="159751"/>
                                        </p:tgtEl>
                                      </p:cBhvr>
                                      <p:to x="100000" y="90000"/>
                                    </p:animScale>
                                    <p:animScale>
                                      <p:cBhvr>
                                        <p:cTn id="52" dur="41" decel="50000">
                                          <p:stCondLst>
                                            <p:cond delay="417"/>
                                          </p:stCondLst>
                                        </p:cTn>
                                        <p:tgtEl>
                                          <p:spTgt spid="159751"/>
                                        </p:tgtEl>
                                      </p:cBhvr>
                                      <p:to x="100000" y="100000"/>
                                    </p:animScale>
                                    <p:animScale>
                                      <p:cBhvr>
                                        <p:cTn id="53" dur="7">
                                          <p:stCondLst>
                                            <p:cond delay="452"/>
                                          </p:stCondLst>
                                        </p:cTn>
                                        <p:tgtEl>
                                          <p:spTgt spid="159751"/>
                                        </p:tgtEl>
                                      </p:cBhvr>
                                      <p:to x="100000" y="95000"/>
                                    </p:animScale>
                                    <p:animScale>
                                      <p:cBhvr>
                                        <p:cTn id="54" dur="41" decel="50000">
                                          <p:stCondLst>
                                            <p:cond delay="458"/>
                                          </p:stCondLst>
                                        </p:cTn>
                                        <p:tgtEl>
                                          <p:spTgt spid="159751"/>
                                        </p:tgtEl>
                                      </p:cBhvr>
                                      <p:to x="100000" y="100000"/>
                                    </p:animScale>
                                  </p:childTnLst>
                                </p:cTn>
                              </p:par>
                            </p:childTnLst>
                          </p:cTn>
                        </p:par>
                        <p:par>
                          <p:cTn id="55" fill="hold">
                            <p:stCondLst>
                              <p:cond delay="1500"/>
                            </p:stCondLst>
                            <p:childTnLst>
                              <p:par>
                                <p:cTn id="56" presetID="26" presetClass="entr" presetSubtype="0" fill="hold" grpId="0" nodeType="afterEffect">
                                  <p:stCondLst>
                                    <p:cond delay="0"/>
                                  </p:stCondLst>
                                  <p:childTnLst>
                                    <p:set>
                                      <p:cBhvr>
                                        <p:cTn id="57" dur="1" fill="hold">
                                          <p:stCondLst>
                                            <p:cond delay="0"/>
                                          </p:stCondLst>
                                        </p:cTn>
                                        <p:tgtEl>
                                          <p:spTgt spid="159753"/>
                                        </p:tgtEl>
                                        <p:attrNameLst>
                                          <p:attrName>style.visibility</p:attrName>
                                        </p:attrNameLst>
                                      </p:cBhvr>
                                      <p:to>
                                        <p:strVal val="visible"/>
                                      </p:to>
                                    </p:set>
                                    <p:animEffect transition="in" filter="wipe(down)">
                                      <p:cBhvr>
                                        <p:cTn id="58" dur="145">
                                          <p:stCondLst>
                                            <p:cond delay="0"/>
                                          </p:stCondLst>
                                        </p:cTn>
                                        <p:tgtEl>
                                          <p:spTgt spid="159753"/>
                                        </p:tgtEl>
                                      </p:cBhvr>
                                    </p:animEffect>
                                    <p:anim calcmode="lin" valueType="num">
                                      <p:cBhvr>
                                        <p:cTn id="59" dur="456" tmFilter="0,0; 0.14,0.36; 0.43,0.73; 0.71,0.91; 1.0,1.0">
                                          <p:stCondLst>
                                            <p:cond delay="0"/>
                                          </p:stCondLst>
                                        </p:cTn>
                                        <p:tgtEl>
                                          <p:spTgt spid="159753"/>
                                        </p:tgtEl>
                                        <p:attrNameLst>
                                          <p:attrName>ppt_x</p:attrName>
                                        </p:attrNameLst>
                                      </p:cBhvr>
                                      <p:tavLst>
                                        <p:tav tm="0">
                                          <p:val>
                                            <p:strVal val="#ppt_x-0.25"/>
                                          </p:val>
                                        </p:tav>
                                        <p:tav tm="100000">
                                          <p:val>
                                            <p:strVal val="#ppt_x"/>
                                          </p:val>
                                        </p:tav>
                                      </p:tavLst>
                                    </p:anim>
                                    <p:anim calcmode="lin" valueType="num">
                                      <p:cBhvr>
                                        <p:cTn id="60" dur="166" tmFilter="0.0,0.0; 0.25,0.07; 0.50,0.2; 0.75,0.467; 1.0,1.0">
                                          <p:stCondLst>
                                            <p:cond delay="0"/>
                                          </p:stCondLst>
                                        </p:cTn>
                                        <p:tgtEl>
                                          <p:spTgt spid="159753"/>
                                        </p:tgtEl>
                                        <p:attrNameLst>
                                          <p:attrName>ppt_y</p:attrName>
                                        </p:attrNameLst>
                                      </p:cBhvr>
                                      <p:tavLst>
                                        <p:tav tm="0" fmla="#ppt_y-sin(pi*$)/3">
                                          <p:val>
                                            <p:fltVal val="0.5"/>
                                          </p:val>
                                        </p:tav>
                                        <p:tav tm="100000">
                                          <p:val>
                                            <p:fltVal val="1"/>
                                          </p:val>
                                        </p:tav>
                                      </p:tavLst>
                                    </p:anim>
                                    <p:anim calcmode="lin" valueType="num">
                                      <p:cBhvr>
                                        <p:cTn id="61" dur="166" tmFilter="0, 0; 0.125,0.2665; 0.25,0.4; 0.375,0.465; 0.5,0.5;  0.625,0.535; 0.75,0.6; 0.875,0.7335; 1,1">
                                          <p:stCondLst>
                                            <p:cond delay="166"/>
                                          </p:stCondLst>
                                        </p:cTn>
                                        <p:tgtEl>
                                          <p:spTgt spid="159753"/>
                                        </p:tgtEl>
                                        <p:attrNameLst>
                                          <p:attrName>ppt_y</p:attrName>
                                        </p:attrNameLst>
                                      </p:cBhvr>
                                      <p:tavLst>
                                        <p:tav tm="0" fmla="#ppt_y-sin(pi*$)/9">
                                          <p:val>
                                            <p:fltVal val="0"/>
                                          </p:val>
                                        </p:tav>
                                        <p:tav tm="100000">
                                          <p:val>
                                            <p:fltVal val="1"/>
                                          </p:val>
                                        </p:tav>
                                      </p:tavLst>
                                    </p:anim>
                                    <p:anim calcmode="lin" valueType="num">
                                      <p:cBhvr>
                                        <p:cTn id="62" dur="83" tmFilter="0, 0; 0.125,0.2665; 0.25,0.4; 0.375,0.465; 0.5,0.5;  0.625,0.535; 0.75,0.6; 0.875,0.7335; 1,1">
                                          <p:stCondLst>
                                            <p:cond delay="331"/>
                                          </p:stCondLst>
                                        </p:cTn>
                                        <p:tgtEl>
                                          <p:spTgt spid="159753"/>
                                        </p:tgtEl>
                                        <p:attrNameLst>
                                          <p:attrName>ppt_y</p:attrName>
                                        </p:attrNameLst>
                                      </p:cBhvr>
                                      <p:tavLst>
                                        <p:tav tm="0" fmla="#ppt_y-sin(pi*$)/27">
                                          <p:val>
                                            <p:fltVal val="0"/>
                                          </p:val>
                                        </p:tav>
                                        <p:tav tm="100000">
                                          <p:val>
                                            <p:fltVal val="1"/>
                                          </p:val>
                                        </p:tav>
                                      </p:tavLst>
                                    </p:anim>
                                    <p:anim calcmode="lin" valueType="num">
                                      <p:cBhvr>
                                        <p:cTn id="63" dur="41" tmFilter="0, 0; 0.125,0.2665; 0.25,0.4; 0.375,0.465; 0.5,0.5;  0.625,0.535; 0.75,0.6; 0.875,0.7335; 1,1">
                                          <p:stCondLst>
                                            <p:cond delay="414"/>
                                          </p:stCondLst>
                                        </p:cTn>
                                        <p:tgtEl>
                                          <p:spTgt spid="159753"/>
                                        </p:tgtEl>
                                        <p:attrNameLst>
                                          <p:attrName>ppt_y</p:attrName>
                                        </p:attrNameLst>
                                      </p:cBhvr>
                                      <p:tavLst>
                                        <p:tav tm="0" fmla="#ppt_y-sin(pi*$)/81">
                                          <p:val>
                                            <p:fltVal val="0"/>
                                          </p:val>
                                        </p:tav>
                                        <p:tav tm="100000">
                                          <p:val>
                                            <p:fltVal val="1"/>
                                          </p:val>
                                        </p:tav>
                                      </p:tavLst>
                                    </p:anim>
                                    <p:animScale>
                                      <p:cBhvr>
                                        <p:cTn id="64" dur="7">
                                          <p:stCondLst>
                                            <p:cond delay="162"/>
                                          </p:stCondLst>
                                        </p:cTn>
                                        <p:tgtEl>
                                          <p:spTgt spid="159753"/>
                                        </p:tgtEl>
                                      </p:cBhvr>
                                      <p:to x="100000" y="60000"/>
                                    </p:animScale>
                                    <p:animScale>
                                      <p:cBhvr>
                                        <p:cTn id="65" dur="41" decel="50000">
                                          <p:stCondLst>
                                            <p:cond delay="169"/>
                                          </p:stCondLst>
                                        </p:cTn>
                                        <p:tgtEl>
                                          <p:spTgt spid="159753"/>
                                        </p:tgtEl>
                                      </p:cBhvr>
                                      <p:to x="100000" y="100000"/>
                                    </p:animScale>
                                    <p:animScale>
                                      <p:cBhvr>
                                        <p:cTn id="66" dur="7">
                                          <p:stCondLst>
                                            <p:cond delay="328"/>
                                          </p:stCondLst>
                                        </p:cTn>
                                        <p:tgtEl>
                                          <p:spTgt spid="159753"/>
                                        </p:tgtEl>
                                      </p:cBhvr>
                                      <p:to x="100000" y="80000"/>
                                    </p:animScale>
                                    <p:animScale>
                                      <p:cBhvr>
                                        <p:cTn id="67" dur="41" decel="50000">
                                          <p:stCondLst>
                                            <p:cond delay="335"/>
                                          </p:stCondLst>
                                        </p:cTn>
                                        <p:tgtEl>
                                          <p:spTgt spid="159753"/>
                                        </p:tgtEl>
                                      </p:cBhvr>
                                      <p:to x="100000" y="100000"/>
                                    </p:animScale>
                                    <p:animScale>
                                      <p:cBhvr>
                                        <p:cTn id="68" dur="7">
                                          <p:stCondLst>
                                            <p:cond delay="410"/>
                                          </p:stCondLst>
                                        </p:cTn>
                                        <p:tgtEl>
                                          <p:spTgt spid="159753"/>
                                        </p:tgtEl>
                                      </p:cBhvr>
                                      <p:to x="100000" y="90000"/>
                                    </p:animScale>
                                    <p:animScale>
                                      <p:cBhvr>
                                        <p:cTn id="69" dur="41" decel="50000">
                                          <p:stCondLst>
                                            <p:cond delay="417"/>
                                          </p:stCondLst>
                                        </p:cTn>
                                        <p:tgtEl>
                                          <p:spTgt spid="159753"/>
                                        </p:tgtEl>
                                      </p:cBhvr>
                                      <p:to x="100000" y="100000"/>
                                    </p:animScale>
                                    <p:animScale>
                                      <p:cBhvr>
                                        <p:cTn id="70" dur="7">
                                          <p:stCondLst>
                                            <p:cond delay="452"/>
                                          </p:stCondLst>
                                        </p:cTn>
                                        <p:tgtEl>
                                          <p:spTgt spid="159753"/>
                                        </p:tgtEl>
                                      </p:cBhvr>
                                      <p:to x="100000" y="95000"/>
                                    </p:animScale>
                                    <p:animScale>
                                      <p:cBhvr>
                                        <p:cTn id="71" dur="41" decel="50000">
                                          <p:stCondLst>
                                            <p:cond delay="458"/>
                                          </p:stCondLst>
                                        </p:cTn>
                                        <p:tgtEl>
                                          <p:spTgt spid="159753"/>
                                        </p:tgtEl>
                                      </p:cBhvr>
                                      <p:to x="100000" y="100000"/>
                                    </p:animScale>
                                  </p:childTnLst>
                                </p:cTn>
                              </p:par>
                            </p:childTnLst>
                          </p:cTn>
                        </p:par>
                        <p:par>
                          <p:cTn id="72" fill="hold">
                            <p:stCondLst>
                              <p:cond delay="2000"/>
                            </p:stCondLst>
                            <p:childTnLst>
                              <p:par>
                                <p:cTn id="73" presetID="26" presetClass="entr" presetSubtype="0" fill="hold" grpId="0" nodeType="afterEffect">
                                  <p:stCondLst>
                                    <p:cond delay="0"/>
                                  </p:stCondLst>
                                  <p:childTnLst>
                                    <p:set>
                                      <p:cBhvr>
                                        <p:cTn id="74" dur="1" fill="hold">
                                          <p:stCondLst>
                                            <p:cond delay="0"/>
                                          </p:stCondLst>
                                        </p:cTn>
                                        <p:tgtEl>
                                          <p:spTgt spid="159746"/>
                                        </p:tgtEl>
                                        <p:attrNameLst>
                                          <p:attrName>style.visibility</p:attrName>
                                        </p:attrNameLst>
                                      </p:cBhvr>
                                      <p:to>
                                        <p:strVal val="visible"/>
                                      </p:to>
                                    </p:set>
                                    <p:animEffect transition="in" filter="wipe(down)">
                                      <p:cBhvr>
                                        <p:cTn id="75" dur="145">
                                          <p:stCondLst>
                                            <p:cond delay="0"/>
                                          </p:stCondLst>
                                        </p:cTn>
                                        <p:tgtEl>
                                          <p:spTgt spid="159746"/>
                                        </p:tgtEl>
                                      </p:cBhvr>
                                    </p:animEffect>
                                    <p:anim calcmode="lin" valueType="num">
                                      <p:cBhvr>
                                        <p:cTn id="76" dur="456" tmFilter="0,0; 0.14,0.36; 0.43,0.73; 0.71,0.91; 1.0,1.0">
                                          <p:stCondLst>
                                            <p:cond delay="0"/>
                                          </p:stCondLst>
                                        </p:cTn>
                                        <p:tgtEl>
                                          <p:spTgt spid="159746"/>
                                        </p:tgtEl>
                                        <p:attrNameLst>
                                          <p:attrName>ppt_x</p:attrName>
                                        </p:attrNameLst>
                                      </p:cBhvr>
                                      <p:tavLst>
                                        <p:tav tm="0">
                                          <p:val>
                                            <p:strVal val="#ppt_x-0.25"/>
                                          </p:val>
                                        </p:tav>
                                        <p:tav tm="100000">
                                          <p:val>
                                            <p:strVal val="#ppt_x"/>
                                          </p:val>
                                        </p:tav>
                                      </p:tavLst>
                                    </p:anim>
                                    <p:anim calcmode="lin" valueType="num">
                                      <p:cBhvr>
                                        <p:cTn id="77" dur="166" tmFilter="0.0,0.0; 0.25,0.07; 0.50,0.2; 0.75,0.467; 1.0,1.0">
                                          <p:stCondLst>
                                            <p:cond delay="0"/>
                                          </p:stCondLst>
                                        </p:cTn>
                                        <p:tgtEl>
                                          <p:spTgt spid="159746"/>
                                        </p:tgtEl>
                                        <p:attrNameLst>
                                          <p:attrName>ppt_y</p:attrName>
                                        </p:attrNameLst>
                                      </p:cBhvr>
                                      <p:tavLst>
                                        <p:tav tm="0" fmla="#ppt_y-sin(pi*$)/3">
                                          <p:val>
                                            <p:fltVal val="0.5"/>
                                          </p:val>
                                        </p:tav>
                                        <p:tav tm="100000">
                                          <p:val>
                                            <p:fltVal val="1"/>
                                          </p:val>
                                        </p:tav>
                                      </p:tavLst>
                                    </p:anim>
                                    <p:anim calcmode="lin" valueType="num">
                                      <p:cBhvr>
                                        <p:cTn id="78" dur="166" tmFilter="0, 0; 0.125,0.2665; 0.25,0.4; 0.375,0.465; 0.5,0.5;  0.625,0.535; 0.75,0.6; 0.875,0.7335; 1,1">
                                          <p:stCondLst>
                                            <p:cond delay="166"/>
                                          </p:stCondLst>
                                        </p:cTn>
                                        <p:tgtEl>
                                          <p:spTgt spid="159746"/>
                                        </p:tgtEl>
                                        <p:attrNameLst>
                                          <p:attrName>ppt_y</p:attrName>
                                        </p:attrNameLst>
                                      </p:cBhvr>
                                      <p:tavLst>
                                        <p:tav tm="0" fmla="#ppt_y-sin(pi*$)/9">
                                          <p:val>
                                            <p:fltVal val="0"/>
                                          </p:val>
                                        </p:tav>
                                        <p:tav tm="100000">
                                          <p:val>
                                            <p:fltVal val="1"/>
                                          </p:val>
                                        </p:tav>
                                      </p:tavLst>
                                    </p:anim>
                                    <p:anim calcmode="lin" valueType="num">
                                      <p:cBhvr>
                                        <p:cTn id="79" dur="83" tmFilter="0, 0; 0.125,0.2665; 0.25,0.4; 0.375,0.465; 0.5,0.5;  0.625,0.535; 0.75,0.6; 0.875,0.7335; 1,1">
                                          <p:stCondLst>
                                            <p:cond delay="331"/>
                                          </p:stCondLst>
                                        </p:cTn>
                                        <p:tgtEl>
                                          <p:spTgt spid="159746"/>
                                        </p:tgtEl>
                                        <p:attrNameLst>
                                          <p:attrName>ppt_y</p:attrName>
                                        </p:attrNameLst>
                                      </p:cBhvr>
                                      <p:tavLst>
                                        <p:tav tm="0" fmla="#ppt_y-sin(pi*$)/27">
                                          <p:val>
                                            <p:fltVal val="0"/>
                                          </p:val>
                                        </p:tav>
                                        <p:tav tm="100000">
                                          <p:val>
                                            <p:fltVal val="1"/>
                                          </p:val>
                                        </p:tav>
                                      </p:tavLst>
                                    </p:anim>
                                    <p:anim calcmode="lin" valueType="num">
                                      <p:cBhvr>
                                        <p:cTn id="80" dur="41" tmFilter="0, 0; 0.125,0.2665; 0.25,0.4; 0.375,0.465; 0.5,0.5;  0.625,0.535; 0.75,0.6; 0.875,0.7335; 1,1">
                                          <p:stCondLst>
                                            <p:cond delay="414"/>
                                          </p:stCondLst>
                                        </p:cTn>
                                        <p:tgtEl>
                                          <p:spTgt spid="159746"/>
                                        </p:tgtEl>
                                        <p:attrNameLst>
                                          <p:attrName>ppt_y</p:attrName>
                                        </p:attrNameLst>
                                      </p:cBhvr>
                                      <p:tavLst>
                                        <p:tav tm="0" fmla="#ppt_y-sin(pi*$)/81">
                                          <p:val>
                                            <p:fltVal val="0"/>
                                          </p:val>
                                        </p:tav>
                                        <p:tav tm="100000">
                                          <p:val>
                                            <p:fltVal val="1"/>
                                          </p:val>
                                        </p:tav>
                                      </p:tavLst>
                                    </p:anim>
                                    <p:animScale>
                                      <p:cBhvr>
                                        <p:cTn id="81" dur="7">
                                          <p:stCondLst>
                                            <p:cond delay="162"/>
                                          </p:stCondLst>
                                        </p:cTn>
                                        <p:tgtEl>
                                          <p:spTgt spid="159746"/>
                                        </p:tgtEl>
                                      </p:cBhvr>
                                      <p:to x="100000" y="60000"/>
                                    </p:animScale>
                                    <p:animScale>
                                      <p:cBhvr>
                                        <p:cTn id="82" dur="41" decel="50000">
                                          <p:stCondLst>
                                            <p:cond delay="169"/>
                                          </p:stCondLst>
                                        </p:cTn>
                                        <p:tgtEl>
                                          <p:spTgt spid="159746"/>
                                        </p:tgtEl>
                                      </p:cBhvr>
                                      <p:to x="100000" y="100000"/>
                                    </p:animScale>
                                    <p:animScale>
                                      <p:cBhvr>
                                        <p:cTn id="83" dur="7">
                                          <p:stCondLst>
                                            <p:cond delay="328"/>
                                          </p:stCondLst>
                                        </p:cTn>
                                        <p:tgtEl>
                                          <p:spTgt spid="159746"/>
                                        </p:tgtEl>
                                      </p:cBhvr>
                                      <p:to x="100000" y="80000"/>
                                    </p:animScale>
                                    <p:animScale>
                                      <p:cBhvr>
                                        <p:cTn id="84" dur="41" decel="50000">
                                          <p:stCondLst>
                                            <p:cond delay="335"/>
                                          </p:stCondLst>
                                        </p:cTn>
                                        <p:tgtEl>
                                          <p:spTgt spid="159746"/>
                                        </p:tgtEl>
                                      </p:cBhvr>
                                      <p:to x="100000" y="100000"/>
                                    </p:animScale>
                                    <p:animScale>
                                      <p:cBhvr>
                                        <p:cTn id="85" dur="7">
                                          <p:stCondLst>
                                            <p:cond delay="410"/>
                                          </p:stCondLst>
                                        </p:cTn>
                                        <p:tgtEl>
                                          <p:spTgt spid="159746"/>
                                        </p:tgtEl>
                                      </p:cBhvr>
                                      <p:to x="100000" y="90000"/>
                                    </p:animScale>
                                    <p:animScale>
                                      <p:cBhvr>
                                        <p:cTn id="86" dur="41" decel="50000">
                                          <p:stCondLst>
                                            <p:cond delay="417"/>
                                          </p:stCondLst>
                                        </p:cTn>
                                        <p:tgtEl>
                                          <p:spTgt spid="159746"/>
                                        </p:tgtEl>
                                      </p:cBhvr>
                                      <p:to x="100000" y="100000"/>
                                    </p:animScale>
                                    <p:animScale>
                                      <p:cBhvr>
                                        <p:cTn id="87" dur="7">
                                          <p:stCondLst>
                                            <p:cond delay="452"/>
                                          </p:stCondLst>
                                        </p:cTn>
                                        <p:tgtEl>
                                          <p:spTgt spid="159746"/>
                                        </p:tgtEl>
                                      </p:cBhvr>
                                      <p:to x="100000" y="95000"/>
                                    </p:animScale>
                                    <p:animScale>
                                      <p:cBhvr>
                                        <p:cTn id="88" dur="41" decel="50000">
                                          <p:stCondLst>
                                            <p:cond delay="458"/>
                                          </p:stCondLst>
                                        </p:cTn>
                                        <p:tgtEl>
                                          <p:spTgt spid="159746"/>
                                        </p:tgtEl>
                                      </p:cBhvr>
                                      <p:to x="100000" y="100000"/>
                                    </p:animScale>
                                  </p:childTnLst>
                                </p:cTn>
                              </p:par>
                            </p:childTnLst>
                          </p:cTn>
                        </p:par>
                        <p:par>
                          <p:cTn id="89" fill="hold">
                            <p:stCondLst>
                              <p:cond delay="2500"/>
                            </p:stCondLst>
                            <p:childTnLst>
                              <p:par>
                                <p:cTn id="90" presetID="26" presetClass="entr" presetSubtype="0" fill="hold" grpId="0" nodeType="afterEffect">
                                  <p:stCondLst>
                                    <p:cond delay="0"/>
                                  </p:stCondLst>
                                  <p:childTnLst>
                                    <p:set>
                                      <p:cBhvr>
                                        <p:cTn id="91" dur="1" fill="hold">
                                          <p:stCondLst>
                                            <p:cond delay="0"/>
                                          </p:stCondLst>
                                        </p:cTn>
                                        <p:tgtEl>
                                          <p:spTgt spid="159749"/>
                                        </p:tgtEl>
                                        <p:attrNameLst>
                                          <p:attrName>style.visibility</p:attrName>
                                        </p:attrNameLst>
                                      </p:cBhvr>
                                      <p:to>
                                        <p:strVal val="visible"/>
                                      </p:to>
                                    </p:set>
                                    <p:animEffect transition="in" filter="wipe(down)">
                                      <p:cBhvr>
                                        <p:cTn id="92" dur="145">
                                          <p:stCondLst>
                                            <p:cond delay="0"/>
                                          </p:stCondLst>
                                        </p:cTn>
                                        <p:tgtEl>
                                          <p:spTgt spid="159749"/>
                                        </p:tgtEl>
                                      </p:cBhvr>
                                    </p:animEffect>
                                    <p:anim calcmode="lin" valueType="num">
                                      <p:cBhvr>
                                        <p:cTn id="93" dur="456" tmFilter="0,0; 0.14,0.36; 0.43,0.73; 0.71,0.91; 1.0,1.0">
                                          <p:stCondLst>
                                            <p:cond delay="0"/>
                                          </p:stCondLst>
                                        </p:cTn>
                                        <p:tgtEl>
                                          <p:spTgt spid="159749"/>
                                        </p:tgtEl>
                                        <p:attrNameLst>
                                          <p:attrName>ppt_x</p:attrName>
                                        </p:attrNameLst>
                                      </p:cBhvr>
                                      <p:tavLst>
                                        <p:tav tm="0">
                                          <p:val>
                                            <p:strVal val="#ppt_x-0.25"/>
                                          </p:val>
                                        </p:tav>
                                        <p:tav tm="100000">
                                          <p:val>
                                            <p:strVal val="#ppt_x"/>
                                          </p:val>
                                        </p:tav>
                                      </p:tavLst>
                                    </p:anim>
                                    <p:anim calcmode="lin" valueType="num">
                                      <p:cBhvr>
                                        <p:cTn id="94" dur="166" tmFilter="0.0,0.0; 0.25,0.07; 0.50,0.2; 0.75,0.467; 1.0,1.0">
                                          <p:stCondLst>
                                            <p:cond delay="0"/>
                                          </p:stCondLst>
                                        </p:cTn>
                                        <p:tgtEl>
                                          <p:spTgt spid="159749"/>
                                        </p:tgtEl>
                                        <p:attrNameLst>
                                          <p:attrName>ppt_y</p:attrName>
                                        </p:attrNameLst>
                                      </p:cBhvr>
                                      <p:tavLst>
                                        <p:tav tm="0" fmla="#ppt_y-sin(pi*$)/3">
                                          <p:val>
                                            <p:fltVal val="0.5"/>
                                          </p:val>
                                        </p:tav>
                                        <p:tav tm="100000">
                                          <p:val>
                                            <p:fltVal val="1"/>
                                          </p:val>
                                        </p:tav>
                                      </p:tavLst>
                                    </p:anim>
                                    <p:anim calcmode="lin" valueType="num">
                                      <p:cBhvr>
                                        <p:cTn id="95" dur="166" tmFilter="0, 0; 0.125,0.2665; 0.25,0.4; 0.375,0.465; 0.5,0.5;  0.625,0.535; 0.75,0.6; 0.875,0.7335; 1,1">
                                          <p:stCondLst>
                                            <p:cond delay="166"/>
                                          </p:stCondLst>
                                        </p:cTn>
                                        <p:tgtEl>
                                          <p:spTgt spid="159749"/>
                                        </p:tgtEl>
                                        <p:attrNameLst>
                                          <p:attrName>ppt_y</p:attrName>
                                        </p:attrNameLst>
                                      </p:cBhvr>
                                      <p:tavLst>
                                        <p:tav tm="0" fmla="#ppt_y-sin(pi*$)/9">
                                          <p:val>
                                            <p:fltVal val="0"/>
                                          </p:val>
                                        </p:tav>
                                        <p:tav tm="100000">
                                          <p:val>
                                            <p:fltVal val="1"/>
                                          </p:val>
                                        </p:tav>
                                      </p:tavLst>
                                    </p:anim>
                                    <p:anim calcmode="lin" valueType="num">
                                      <p:cBhvr>
                                        <p:cTn id="96" dur="83" tmFilter="0, 0; 0.125,0.2665; 0.25,0.4; 0.375,0.465; 0.5,0.5;  0.625,0.535; 0.75,0.6; 0.875,0.7335; 1,1">
                                          <p:stCondLst>
                                            <p:cond delay="331"/>
                                          </p:stCondLst>
                                        </p:cTn>
                                        <p:tgtEl>
                                          <p:spTgt spid="159749"/>
                                        </p:tgtEl>
                                        <p:attrNameLst>
                                          <p:attrName>ppt_y</p:attrName>
                                        </p:attrNameLst>
                                      </p:cBhvr>
                                      <p:tavLst>
                                        <p:tav tm="0" fmla="#ppt_y-sin(pi*$)/27">
                                          <p:val>
                                            <p:fltVal val="0"/>
                                          </p:val>
                                        </p:tav>
                                        <p:tav tm="100000">
                                          <p:val>
                                            <p:fltVal val="1"/>
                                          </p:val>
                                        </p:tav>
                                      </p:tavLst>
                                    </p:anim>
                                    <p:anim calcmode="lin" valueType="num">
                                      <p:cBhvr>
                                        <p:cTn id="97" dur="41" tmFilter="0, 0; 0.125,0.2665; 0.25,0.4; 0.375,0.465; 0.5,0.5;  0.625,0.535; 0.75,0.6; 0.875,0.7335; 1,1">
                                          <p:stCondLst>
                                            <p:cond delay="414"/>
                                          </p:stCondLst>
                                        </p:cTn>
                                        <p:tgtEl>
                                          <p:spTgt spid="159749"/>
                                        </p:tgtEl>
                                        <p:attrNameLst>
                                          <p:attrName>ppt_y</p:attrName>
                                        </p:attrNameLst>
                                      </p:cBhvr>
                                      <p:tavLst>
                                        <p:tav tm="0" fmla="#ppt_y-sin(pi*$)/81">
                                          <p:val>
                                            <p:fltVal val="0"/>
                                          </p:val>
                                        </p:tav>
                                        <p:tav tm="100000">
                                          <p:val>
                                            <p:fltVal val="1"/>
                                          </p:val>
                                        </p:tav>
                                      </p:tavLst>
                                    </p:anim>
                                    <p:animScale>
                                      <p:cBhvr>
                                        <p:cTn id="98" dur="7">
                                          <p:stCondLst>
                                            <p:cond delay="162"/>
                                          </p:stCondLst>
                                        </p:cTn>
                                        <p:tgtEl>
                                          <p:spTgt spid="159749"/>
                                        </p:tgtEl>
                                      </p:cBhvr>
                                      <p:to x="100000" y="60000"/>
                                    </p:animScale>
                                    <p:animScale>
                                      <p:cBhvr>
                                        <p:cTn id="99" dur="41" decel="50000">
                                          <p:stCondLst>
                                            <p:cond delay="169"/>
                                          </p:stCondLst>
                                        </p:cTn>
                                        <p:tgtEl>
                                          <p:spTgt spid="159749"/>
                                        </p:tgtEl>
                                      </p:cBhvr>
                                      <p:to x="100000" y="100000"/>
                                    </p:animScale>
                                    <p:animScale>
                                      <p:cBhvr>
                                        <p:cTn id="100" dur="7">
                                          <p:stCondLst>
                                            <p:cond delay="328"/>
                                          </p:stCondLst>
                                        </p:cTn>
                                        <p:tgtEl>
                                          <p:spTgt spid="159749"/>
                                        </p:tgtEl>
                                      </p:cBhvr>
                                      <p:to x="100000" y="80000"/>
                                    </p:animScale>
                                    <p:animScale>
                                      <p:cBhvr>
                                        <p:cTn id="101" dur="41" decel="50000">
                                          <p:stCondLst>
                                            <p:cond delay="335"/>
                                          </p:stCondLst>
                                        </p:cTn>
                                        <p:tgtEl>
                                          <p:spTgt spid="159749"/>
                                        </p:tgtEl>
                                      </p:cBhvr>
                                      <p:to x="100000" y="100000"/>
                                    </p:animScale>
                                    <p:animScale>
                                      <p:cBhvr>
                                        <p:cTn id="102" dur="7">
                                          <p:stCondLst>
                                            <p:cond delay="410"/>
                                          </p:stCondLst>
                                        </p:cTn>
                                        <p:tgtEl>
                                          <p:spTgt spid="159749"/>
                                        </p:tgtEl>
                                      </p:cBhvr>
                                      <p:to x="100000" y="90000"/>
                                    </p:animScale>
                                    <p:animScale>
                                      <p:cBhvr>
                                        <p:cTn id="103" dur="41" decel="50000">
                                          <p:stCondLst>
                                            <p:cond delay="417"/>
                                          </p:stCondLst>
                                        </p:cTn>
                                        <p:tgtEl>
                                          <p:spTgt spid="159749"/>
                                        </p:tgtEl>
                                      </p:cBhvr>
                                      <p:to x="100000" y="100000"/>
                                    </p:animScale>
                                    <p:animScale>
                                      <p:cBhvr>
                                        <p:cTn id="104" dur="7">
                                          <p:stCondLst>
                                            <p:cond delay="452"/>
                                          </p:stCondLst>
                                        </p:cTn>
                                        <p:tgtEl>
                                          <p:spTgt spid="159749"/>
                                        </p:tgtEl>
                                      </p:cBhvr>
                                      <p:to x="100000" y="95000"/>
                                    </p:animScale>
                                    <p:animScale>
                                      <p:cBhvr>
                                        <p:cTn id="105" dur="41" decel="50000">
                                          <p:stCondLst>
                                            <p:cond delay="458"/>
                                          </p:stCondLst>
                                        </p:cTn>
                                        <p:tgtEl>
                                          <p:spTgt spid="159749"/>
                                        </p:tgtEl>
                                      </p:cBhvr>
                                      <p:to x="100000" y="100000"/>
                                    </p:animScale>
                                  </p:childTnLst>
                                </p:cTn>
                              </p:par>
                            </p:childTnLst>
                          </p:cTn>
                        </p:par>
                        <p:par>
                          <p:cTn id="106" fill="hold">
                            <p:stCondLst>
                              <p:cond delay="3000"/>
                            </p:stCondLst>
                            <p:childTnLst>
                              <p:par>
                                <p:cTn id="107" presetID="26" presetClass="entr" presetSubtype="0" fill="hold" grpId="0" nodeType="afterEffect">
                                  <p:stCondLst>
                                    <p:cond delay="0"/>
                                  </p:stCondLst>
                                  <p:childTnLst>
                                    <p:set>
                                      <p:cBhvr>
                                        <p:cTn id="108" dur="1" fill="hold">
                                          <p:stCondLst>
                                            <p:cond delay="0"/>
                                          </p:stCondLst>
                                        </p:cTn>
                                        <p:tgtEl>
                                          <p:spTgt spid="159754"/>
                                        </p:tgtEl>
                                        <p:attrNameLst>
                                          <p:attrName>style.visibility</p:attrName>
                                        </p:attrNameLst>
                                      </p:cBhvr>
                                      <p:to>
                                        <p:strVal val="visible"/>
                                      </p:to>
                                    </p:set>
                                    <p:animEffect transition="in" filter="wipe(down)">
                                      <p:cBhvr>
                                        <p:cTn id="109" dur="145">
                                          <p:stCondLst>
                                            <p:cond delay="0"/>
                                          </p:stCondLst>
                                        </p:cTn>
                                        <p:tgtEl>
                                          <p:spTgt spid="159754"/>
                                        </p:tgtEl>
                                      </p:cBhvr>
                                    </p:animEffect>
                                    <p:anim calcmode="lin" valueType="num">
                                      <p:cBhvr>
                                        <p:cTn id="110" dur="456" tmFilter="0,0; 0.14,0.36; 0.43,0.73; 0.71,0.91; 1.0,1.0">
                                          <p:stCondLst>
                                            <p:cond delay="0"/>
                                          </p:stCondLst>
                                        </p:cTn>
                                        <p:tgtEl>
                                          <p:spTgt spid="159754"/>
                                        </p:tgtEl>
                                        <p:attrNameLst>
                                          <p:attrName>ppt_x</p:attrName>
                                        </p:attrNameLst>
                                      </p:cBhvr>
                                      <p:tavLst>
                                        <p:tav tm="0">
                                          <p:val>
                                            <p:strVal val="#ppt_x-0.25"/>
                                          </p:val>
                                        </p:tav>
                                        <p:tav tm="100000">
                                          <p:val>
                                            <p:strVal val="#ppt_x"/>
                                          </p:val>
                                        </p:tav>
                                      </p:tavLst>
                                    </p:anim>
                                    <p:anim calcmode="lin" valueType="num">
                                      <p:cBhvr>
                                        <p:cTn id="111" dur="166" tmFilter="0.0,0.0; 0.25,0.07; 0.50,0.2; 0.75,0.467; 1.0,1.0">
                                          <p:stCondLst>
                                            <p:cond delay="0"/>
                                          </p:stCondLst>
                                        </p:cTn>
                                        <p:tgtEl>
                                          <p:spTgt spid="159754"/>
                                        </p:tgtEl>
                                        <p:attrNameLst>
                                          <p:attrName>ppt_y</p:attrName>
                                        </p:attrNameLst>
                                      </p:cBhvr>
                                      <p:tavLst>
                                        <p:tav tm="0" fmla="#ppt_y-sin(pi*$)/3">
                                          <p:val>
                                            <p:fltVal val="0.5"/>
                                          </p:val>
                                        </p:tav>
                                        <p:tav tm="100000">
                                          <p:val>
                                            <p:fltVal val="1"/>
                                          </p:val>
                                        </p:tav>
                                      </p:tavLst>
                                    </p:anim>
                                    <p:anim calcmode="lin" valueType="num">
                                      <p:cBhvr>
                                        <p:cTn id="112" dur="166" tmFilter="0, 0; 0.125,0.2665; 0.25,0.4; 0.375,0.465; 0.5,0.5;  0.625,0.535; 0.75,0.6; 0.875,0.7335; 1,1">
                                          <p:stCondLst>
                                            <p:cond delay="166"/>
                                          </p:stCondLst>
                                        </p:cTn>
                                        <p:tgtEl>
                                          <p:spTgt spid="159754"/>
                                        </p:tgtEl>
                                        <p:attrNameLst>
                                          <p:attrName>ppt_y</p:attrName>
                                        </p:attrNameLst>
                                      </p:cBhvr>
                                      <p:tavLst>
                                        <p:tav tm="0" fmla="#ppt_y-sin(pi*$)/9">
                                          <p:val>
                                            <p:fltVal val="0"/>
                                          </p:val>
                                        </p:tav>
                                        <p:tav tm="100000">
                                          <p:val>
                                            <p:fltVal val="1"/>
                                          </p:val>
                                        </p:tav>
                                      </p:tavLst>
                                    </p:anim>
                                    <p:anim calcmode="lin" valueType="num">
                                      <p:cBhvr>
                                        <p:cTn id="113" dur="83" tmFilter="0, 0; 0.125,0.2665; 0.25,0.4; 0.375,0.465; 0.5,0.5;  0.625,0.535; 0.75,0.6; 0.875,0.7335; 1,1">
                                          <p:stCondLst>
                                            <p:cond delay="331"/>
                                          </p:stCondLst>
                                        </p:cTn>
                                        <p:tgtEl>
                                          <p:spTgt spid="159754"/>
                                        </p:tgtEl>
                                        <p:attrNameLst>
                                          <p:attrName>ppt_y</p:attrName>
                                        </p:attrNameLst>
                                      </p:cBhvr>
                                      <p:tavLst>
                                        <p:tav tm="0" fmla="#ppt_y-sin(pi*$)/27">
                                          <p:val>
                                            <p:fltVal val="0"/>
                                          </p:val>
                                        </p:tav>
                                        <p:tav tm="100000">
                                          <p:val>
                                            <p:fltVal val="1"/>
                                          </p:val>
                                        </p:tav>
                                      </p:tavLst>
                                    </p:anim>
                                    <p:anim calcmode="lin" valueType="num">
                                      <p:cBhvr>
                                        <p:cTn id="114" dur="41" tmFilter="0, 0; 0.125,0.2665; 0.25,0.4; 0.375,0.465; 0.5,0.5;  0.625,0.535; 0.75,0.6; 0.875,0.7335; 1,1">
                                          <p:stCondLst>
                                            <p:cond delay="414"/>
                                          </p:stCondLst>
                                        </p:cTn>
                                        <p:tgtEl>
                                          <p:spTgt spid="159754"/>
                                        </p:tgtEl>
                                        <p:attrNameLst>
                                          <p:attrName>ppt_y</p:attrName>
                                        </p:attrNameLst>
                                      </p:cBhvr>
                                      <p:tavLst>
                                        <p:tav tm="0" fmla="#ppt_y-sin(pi*$)/81">
                                          <p:val>
                                            <p:fltVal val="0"/>
                                          </p:val>
                                        </p:tav>
                                        <p:tav tm="100000">
                                          <p:val>
                                            <p:fltVal val="1"/>
                                          </p:val>
                                        </p:tav>
                                      </p:tavLst>
                                    </p:anim>
                                    <p:animScale>
                                      <p:cBhvr>
                                        <p:cTn id="115" dur="7">
                                          <p:stCondLst>
                                            <p:cond delay="162"/>
                                          </p:stCondLst>
                                        </p:cTn>
                                        <p:tgtEl>
                                          <p:spTgt spid="159754"/>
                                        </p:tgtEl>
                                      </p:cBhvr>
                                      <p:to x="100000" y="60000"/>
                                    </p:animScale>
                                    <p:animScale>
                                      <p:cBhvr>
                                        <p:cTn id="116" dur="41" decel="50000">
                                          <p:stCondLst>
                                            <p:cond delay="169"/>
                                          </p:stCondLst>
                                        </p:cTn>
                                        <p:tgtEl>
                                          <p:spTgt spid="159754"/>
                                        </p:tgtEl>
                                      </p:cBhvr>
                                      <p:to x="100000" y="100000"/>
                                    </p:animScale>
                                    <p:animScale>
                                      <p:cBhvr>
                                        <p:cTn id="117" dur="7">
                                          <p:stCondLst>
                                            <p:cond delay="328"/>
                                          </p:stCondLst>
                                        </p:cTn>
                                        <p:tgtEl>
                                          <p:spTgt spid="159754"/>
                                        </p:tgtEl>
                                      </p:cBhvr>
                                      <p:to x="100000" y="80000"/>
                                    </p:animScale>
                                    <p:animScale>
                                      <p:cBhvr>
                                        <p:cTn id="118" dur="41" decel="50000">
                                          <p:stCondLst>
                                            <p:cond delay="335"/>
                                          </p:stCondLst>
                                        </p:cTn>
                                        <p:tgtEl>
                                          <p:spTgt spid="159754"/>
                                        </p:tgtEl>
                                      </p:cBhvr>
                                      <p:to x="100000" y="100000"/>
                                    </p:animScale>
                                    <p:animScale>
                                      <p:cBhvr>
                                        <p:cTn id="119" dur="7">
                                          <p:stCondLst>
                                            <p:cond delay="410"/>
                                          </p:stCondLst>
                                        </p:cTn>
                                        <p:tgtEl>
                                          <p:spTgt spid="159754"/>
                                        </p:tgtEl>
                                      </p:cBhvr>
                                      <p:to x="100000" y="90000"/>
                                    </p:animScale>
                                    <p:animScale>
                                      <p:cBhvr>
                                        <p:cTn id="120" dur="41" decel="50000">
                                          <p:stCondLst>
                                            <p:cond delay="417"/>
                                          </p:stCondLst>
                                        </p:cTn>
                                        <p:tgtEl>
                                          <p:spTgt spid="159754"/>
                                        </p:tgtEl>
                                      </p:cBhvr>
                                      <p:to x="100000" y="100000"/>
                                    </p:animScale>
                                    <p:animScale>
                                      <p:cBhvr>
                                        <p:cTn id="121" dur="7">
                                          <p:stCondLst>
                                            <p:cond delay="452"/>
                                          </p:stCondLst>
                                        </p:cTn>
                                        <p:tgtEl>
                                          <p:spTgt spid="159754"/>
                                        </p:tgtEl>
                                      </p:cBhvr>
                                      <p:to x="100000" y="95000"/>
                                    </p:animScale>
                                    <p:animScale>
                                      <p:cBhvr>
                                        <p:cTn id="122" dur="41" decel="50000">
                                          <p:stCondLst>
                                            <p:cond delay="458"/>
                                          </p:stCondLst>
                                        </p:cTn>
                                        <p:tgtEl>
                                          <p:spTgt spid="159754"/>
                                        </p:tgtEl>
                                      </p:cBhvr>
                                      <p:to x="100000" y="100000"/>
                                    </p:animScale>
                                  </p:childTnLst>
                                </p:cTn>
                              </p:par>
                            </p:childTnLst>
                          </p:cTn>
                        </p:par>
                        <p:par>
                          <p:cTn id="123" fill="hold">
                            <p:stCondLst>
                              <p:cond delay="3500"/>
                            </p:stCondLst>
                            <p:childTnLst>
                              <p:par>
                                <p:cTn id="124" presetID="26" presetClass="entr" presetSubtype="0" fill="hold" grpId="0" nodeType="afterEffect">
                                  <p:stCondLst>
                                    <p:cond delay="0"/>
                                  </p:stCondLst>
                                  <p:childTnLst>
                                    <p:set>
                                      <p:cBhvr>
                                        <p:cTn id="125" dur="1" fill="hold">
                                          <p:stCondLst>
                                            <p:cond delay="0"/>
                                          </p:stCondLst>
                                        </p:cTn>
                                        <p:tgtEl>
                                          <p:spTgt spid="159748"/>
                                        </p:tgtEl>
                                        <p:attrNameLst>
                                          <p:attrName>style.visibility</p:attrName>
                                        </p:attrNameLst>
                                      </p:cBhvr>
                                      <p:to>
                                        <p:strVal val="visible"/>
                                      </p:to>
                                    </p:set>
                                    <p:animEffect transition="in" filter="wipe(down)">
                                      <p:cBhvr>
                                        <p:cTn id="126" dur="145">
                                          <p:stCondLst>
                                            <p:cond delay="0"/>
                                          </p:stCondLst>
                                        </p:cTn>
                                        <p:tgtEl>
                                          <p:spTgt spid="159748"/>
                                        </p:tgtEl>
                                      </p:cBhvr>
                                    </p:animEffect>
                                    <p:anim calcmode="lin" valueType="num">
                                      <p:cBhvr>
                                        <p:cTn id="127" dur="456" tmFilter="0,0; 0.14,0.36; 0.43,0.73; 0.71,0.91; 1.0,1.0">
                                          <p:stCondLst>
                                            <p:cond delay="0"/>
                                          </p:stCondLst>
                                        </p:cTn>
                                        <p:tgtEl>
                                          <p:spTgt spid="159748"/>
                                        </p:tgtEl>
                                        <p:attrNameLst>
                                          <p:attrName>ppt_x</p:attrName>
                                        </p:attrNameLst>
                                      </p:cBhvr>
                                      <p:tavLst>
                                        <p:tav tm="0">
                                          <p:val>
                                            <p:strVal val="#ppt_x-0.25"/>
                                          </p:val>
                                        </p:tav>
                                        <p:tav tm="100000">
                                          <p:val>
                                            <p:strVal val="#ppt_x"/>
                                          </p:val>
                                        </p:tav>
                                      </p:tavLst>
                                    </p:anim>
                                    <p:anim calcmode="lin" valueType="num">
                                      <p:cBhvr>
                                        <p:cTn id="128" dur="166" tmFilter="0.0,0.0; 0.25,0.07; 0.50,0.2; 0.75,0.467; 1.0,1.0">
                                          <p:stCondLst>
                                            <p:cond delay="0"/>
                                          </p:stCondLst>
                                        </p:cTn>
                                        <p:tgtEl>
                                          <p:spTgt spid="159748"/>
                                        </p:tgtEl>
                                        <p:attrNameLst>
                                          <p:attrName>ppt_y</p:attrName>
                                        </p:attrNameLst>
                                      </p:cBhvr>
                                      <p:tavLst>
                                        <p:tav tm="0" fmla="#ppt_y-sin(pi*$)/3">
                                          <p:val>
                                            <p:fltVal val="0.5"/>
                                          </p:val>
                                        </p:tav>
                                        <p:tav tm="100000">
                                          <p:val>
                                            <p:fltVal val="1"/>
                                          </p:val>
                                        </p:tav>
                                      </p:tavLst>
                                    </p:anim>
                                    <p:anim calcmode="lin" valueType="num">
                                      <p:cBhvr>
                                        <p:cTn id="129" dur="166" tmFilter="0, 0; 0.125,0.2665; 0.25,0.4; 0.375,0.465; 0.5,0.5;  0.625,0.535; 0.75,0.6; 0.875,0.7335; 1,1">
                                          <p:stCondLst>
                                            <p:cond delay="166"/>
                                          </p:stCondLst>
                                        </p:cTn>
                                        <p:tgtEl>
                                          <p:spTgt spid="159748"/>
                                        </p:tgtEl>
                                        <p:attrNameLst>
                                          <p:attrName>ppt_y</p:attrName>
                                        </p:attrNameLst>
                                      </p:cBhvr>
                                      <p:tavLst>
                                        <p:tav tm="0" fmla="#ppt_y-sin(pi*$)/9">
                                          <p:val>
                                            <p:fltVal val="0"/>
                                          </p:val>
                                        </p:tav>
                                        <p:tav tm="100000">
                                          <p:val>
                                            <p:fltVal val="1"/>
                                          </p:val>
                                        </p:tav>
                                      </p:tavLst>
                                    </p:anim>
                                    <p:anim calcmode="lin" valueType="num">
                                      <p:cBhvr>
                                        <p:cTn id="130" dur="83" tmFilter="0, 0; 0.125,0.2665; 0.25,0.4; 0.375,0.465; 0.5,0.5;  0.625,0.535; 0.75,0.6; 0.875,0.7335; 1,1">
                                          <p:stCondLst>
                                            <p:cond delay="331"/>
                                          </p:stCondLst>
                                        </p:cTn>
                                        <p:tgtEl>
                                          <p:spTgt spid="159748"/>
                                        </p:tgtEl>
                                        <p:attrNameLst>
                                          <p:attrName>ppt_y</p:attrName>
                                        </p:attrNameLst>
                                      </p:cBhvr>
                                      <p:tavLst>
                                        <p:tav tm="0" fmla="#ppt_y-sin(pi*$)/27">
                                          <p:val>
                                            <p:fltVal val="0"/>
                                          </p:val>
                                        </p:tav>
                                        <p:tav tm="100000">
                                          <p:val>
                                            <p:fltVal val="1"/>
                                          </p:val>
                                        </p:tav>
                                      </p:tavLst>
                                    </p:anim>
                                    <p:anim calcmode="lin" valueType="num">
                                      <p:cBhvr>
                                        <p:cTn id="131" dur="41" tmFilter="0, 0; 0.125,0.2665; 0.25,0.4; 0.375,0.465; 0.5,0.5;  0.625,0.535; 0.75,0.6; 0.875,0.7335; 1,1">
                                          <p:stCondLst>
                                            <p:cond delay="414"/>
                                          </p:stCondLst>
                                        </p:cTn>
                                        <p:tgtEl>
                                          <p:spTgt spid="159748"/>
                                        </p:tgtEl>
                                        <p:attrNameLst>
                                          <p:attrName>ppt_y</p:attrName>
                                        </p:attrNameLst>
                                      </p:cBhvr>
                                      <p:tavLst>
                                        <p:tav tm="0" fmla="#ppt_y-sin(pi*$)/81">
                                          <p:val>
                                            <p:fltVal val="0"/>
                                          </p:val>
                                        </p:tav>
                                        <p:tav tm="100000">
                                          <p:val>
                                            <p:fltVal val="1"/>
                                          </p:val>
                                        </p:tav>
                                      </p:tavLst>
                                    </p:anim>
                                    <p:animScale>
                                      <p:cBhvr>
                                        <p:cTn id="132" dur="7">
                                          <p:stCondLst>
                                            <p:cond delay="162"/>
                                          </p:stCondLst>
                                        </p:cTn>
                                        <p:tgtEl>
                                          <p:spTgt spid="159748"/>
                                        </p:tgtEl>
                                      </p:cBhvr>
                                      <p:to x="100000" y="60000"/>
                                    </p:animScale>
                                    <p:animScale>
                                      <p:cBhvr>
                                        <p:cTn id="133" dur="41" decel="50000">
                                          <p:stCondLst>
                                            <p:cond delay="169"/>
                                          </p:stCondLst>
                                        </p:cTn>
                                        <p:tgtEl>
                                          <p:spTgt spid="159748"/>
                                        </p:tgtEl>
                                      </p:cBhvr>
                                      <p:to x="100000" y="100000"/>
                                    </p:animScale>
                                    <p:animScale>
                                      <p:cBhvr>
                                        <p:cTn id="134" dur="7">
                                          <p:stCondLst>
                                            <p:cond delay="328"/>
                                          </p:stCondLst>
                                        </p:cTn>
                                        <p:tgtEl>
                                          <p:spTgt spid="159748"/>
                                        </p:tgtEl>
                                      </p:cBhvr>
                                      <p:to x="100000" y="80000"/>
                                    </p:animScale>
                                    <p:animScale>
                                      <p:cBhvr>
                                        <p:cTn id="135" dur="41" decel="50000">
                                          <p:stCondLst>
                                            <p:cond delay="335"/>
                                          </p:stCondLst>
                                        </p:cTn>
                                        <p:tgtEl>
                                          <p:spTgt spid="159748"/>
                                        </p:tgtEl>
                                      </p:cBhvr>
                                      <p:to x="100000" y="100000"/>
                                    </p:animScale>
                                    <p:animScale>
                                      <p:cBhvr>
                                        <p:cTn id="136" dur="7">
                                          <p:stCondLst>
                                            <p:cond delay="410"/>
                                          </p:stCondLst>
                                        </p:cTn>
                                        <p:tgtEl>
                                          <p:spTgt spid="159748"/>
                                        </p:tgtEl>
                                      </p:cBhvr>
                                      <p:to x="100000" y="90000"/>
                                    </p:animScale>
                                    <p:animScale>
                                      <p:cBhvr>
                                        <p:cTn id="137" dur="41" decel="50000">
                                          <p:stCondLst>
                                            <p:cond delay="417"/>
                                          </p:stCondLst>
                                        </p:cTn>
                                        <p:tgtEl>
                                          <p:spTgt spid="159748"/>
                                        </p:tgtEl>
                                      </p:cBhvr>
                                      <p:to x="100000" y="100000"/>
                                    </p:animScale>
                                    <p:animScale>
                                      <p:cBhvr>
                                        <p:cTn id="138" dur="7">
                                          <p:stCondLst>
                                            <p:cond delay="452"/>
                                          </p:stCondLst>
                                        </p:cTn>
                                        <p:tgtEl>
                                          <p:spTgt spid="159748"/>
                                        </p:tgtEl>
                                      </p:cBhvr>
                                      <p:to x="100000" y="95000"/>
                                    </p:animScale>
                                    <p:animScale>
                                      <p:cBhvr>
                                        <p:cTn id="139" dur="41" decel="50000">
                                          <p:stCondLst>
                                            <p:cond delay="458"/>
                                          </p:stCondLst>
                                        </p:cTn>
                                        <p:tgtEl>
                                          <p:spTgt spid="159748"/>
                                        </p:tgtEl>
                                      </p:cBhvr>
                                      <p:to x="100000" y="100000"/>
                                    </p:animScale>
                                  </p:childTnLst>
                                </p:cTn>
                              </p:par>
                            </p:childTnLst>
                          </p:cTn>
                        </p:par>
                        <p:par>
                          <p:cTn id="140" fill="hold">
                            <p:stCondLst>
                              <p:cond delay="4000"/>
                            </p:stCondLst>
                            <p:childTnLst>
                              <p:par>
                                <p:cTn id="141" presetID="26" presetClass="entr" presetSubtype="0" fill="hold" grpId="0" nodeType="afterEffect">
                                  <p:stCondLst>
                                    <p:cond delay="0"/>
                                  </p:stCondLst>
                                  <p:childTnLst>
                                    <p:set>
                                      <p:cBhvr>
                                        <p:cTn id="142" dur="1" fill="hold">
                                          <p:stCondLst>
                                            <p:cond delay="0"/>
                                          </p:stCondLst>
                                        </p:cTn>
                                        <p:tgtEl>
                                          <p:spTgt spid="159756"/>
                                        </p:tgtEl>
                                        <p:attrNameLst>
                                          <p:attrName>style.visibility</p:attrName>
                                        </p:attrNameLst>
                                      </p:cBhvr>
                                      <p:to>
                                        <p:strVal val="visible"/>
                                      </p:to>
                                    </p:set>
                                    <p:animEffect transition="in" filter="wipe(down)">
                                      <p:cBhvr>
                                        <p:cTn id="143" dur="145">
                                          <p:stCondLst>
                                            <p:cond delay="0"/>
                                          </p:stCondLst>
                                        </p:cTn>
                                        <p:tgtEl>
                                          <p:spTgt spid="159756"/>
                                        </p:tgtEl>
                                      </p:cBhvr>
                                    </p:animEffect>
                                    <p:anim calcmode="lin" valueType="num">
                                      <p:cBhvr>
                                        <p:cTn id="144" dur="456" tmFilter="0,0; 0.14,0.36; 0.43,0.73; 0.71,0.91; 1.0,1.0">
                                          <p:stCondLst>
                                            <p:cond delay="0"/>
                                          </p:stCondLst>
                                        </p:cTn>
                                        <p:tgtEl>
                                          <p:spTgt spid="159756"/>
                                        </p:tgtEl>
                                        <p:attrNameLst>
                                          <p:attrName>ppt_x</p:attrName>
                                        </p:attrNameLst>
                                      </p:cBhvr>
                                      <p:tavLst>
                                        <p:tav tm="0">
                                          <p:val>
                                            <p:strVal val="#ppt_x-0.25"/>
                                          </p:val>
                                        </p:tav>
                                        <p:tav tm="100000">
                                          <p:val>
                                            <p:strVal val="#ppt_x"/>
                                          </p:val>
                                        </p:tav>
                                      </p:tavLst>
                                    </p:anim>
                                    <p:anim calcmode="lin" valueType="num">
                                      <p:cBhvr>
                                        <p:cTn id="145" dur="166" tmFilter="0.0,0.0; 0.25,0.07; 0.50,0.2; 0.75,0.467; 1.0,1.0">
                                          <p:stCondLst>
                                            <p:cond delay="0"/>
                                          </p:stCondLst>
                                        </p:cTn>
                                        <p:tgtEl>
                                          <p:spTgt spid="159756"/>
                                        </p:tgtEl>
                                        <p:attrNameLst>
                                          <p:attrName>ppt_y</p:attrName>
                                        </p:attrNameLst>
                                      </p:cBhvr>
                                      <p:tavLst>
                                        <p:tav tm="0" fmla="#ppt_y-sin(pi*$)/3">
                                          <p:val>
                                            <p:fltVal val="0.5"/>
                                          </p:val>
                                        </p:tav>
                                        <p:tav tm="100000">
                                          <p:val>
                                            <p:fltVal val="1"/>
                                          </p:val>
                                        </p:tav>
                                      </p:tavLst>
                                    </p:anim>
                                    <p:anim calcmode="lin" valueType="num">
                                      <p:cBhvr>
                                        <p:cTn id="146" dur="166" tmFilter="0, 0; 0.125,0.2665; 0.25,0.4; 0.375,0.465; 0.5,0.5;  0.625,0.535; 0.75,0.6; 0.875,0.7335; 1,1">
                                          <p:stCondLst>
                                            <p:cond delay="166"/>
                                          </p:stCondLst>
                                        </p:cTn>
                                        <p:tgtEl>
                                          <p:spTgt spid="159756"/>
                                        </p:tgtEl>
                                        <p:attrNameLst>
                                          <p:attrName>ppt_y</p:attrName>
                                        </p:attrNameLst>
                                      </p:cBhvr>
                                      <p:tavLst>
                                        <p:tav tm="0" fmla="#ppt_y-sin(pi*$)/9">
                                          <p:val>
                                            <p:fltVal val="0"/>
                                          </p:val>
                                        </p:tav>
                                        <p:tav tm="100000">
                                          <p:val>
                                            <p:fltVal val="1"/>
                                          </p:val>
                                        </p:tav>
                                      </p:tavLst>
                                    </p:anim>
                                    <p:anim calcmode="lin" valueType="num">
                                      <p:cBhvr>
                                        <p:cTn id="147" dur="83" tmFilter="0, 0; 0.125,0.2665; 0.25,0.4; 0.375,0.465; 0.5,0.5;  0.625,0.535; 0.75,0.6; 0.875,0.7335; 1,1">
                                          <p:stCondLst>
                                            <p:cond delay="331"/>
                                          </p:stCondLst>
                                        </p:cTn>
                                        <p:tgtEl>
                                          <p:spTgt spid="159756"/>
                                        </p:tgtEl>
                                        <p:attrNameLst>
                                          <p:attrName>ppt_y</p:attrName>
                                        </p:attrNameLst>
                                      </p:cBhvr>
                                      <p:tavLst>
                                        <p:tav tm="0" fmla="#ppt_y-sin(pi*$)/27">
                                          <p:val>
                                            <p:fltVal val="0"/>
                                          </p:val>
                                        </p:tav>
                                        <p:tav tm="100000">
                                          <p:val>
                                            <p:fltVal val="1"/>
                                          </p:val>
                                        </p:tav>
                                      </p:tavLst>
                                    </p:anim>
                                    <p:anim calcmode="lin" valueType="num">
                                      <p:cBhvr>
                                        <p:cTn id="148" dur="41" tmFilter="0, 0; 0.125,0.2665; 0.25,0.4; 0.375,0.465; 0.5,0.5;  0.625,0.535; 0.75,0.6; 0.875,0.7335; 1,1">
                                          <p:stCondLst>
                                            <p:cond delay="414"/>
                                          </p:stCondLst>
                                        </p:cTn>
                                        <p:tgtEl>
                                          <p:spTgt spid="159756"/>
                                        </p:tgtEl>
                                        <p:attrNameLst>
                                          <p:attrName>ppt_y</p:attrName>
                                        </p:attrNameLst>
                                      </p:cBhvr>
                                      <p:tavLst>
                                        <p:tav tm="0" fmla="#ppt_y-sin(pi*$)/81">
                                          <p:val>
                                            <p:fltVal val="0"/>
                                          </p:val>
                                        </p:tav>
                                        <p:tav tm="100000">
                                          <p:val>
                                            <p:fltVal val="1"/>
                                          </p:val>
                                        </p:tav>
                                      </p:tavLst>
                                    </p:anim>
                                    <p:animScale>
                                      <p:cBhvr>
                                        <p:cTn id="149" dur="7">
                                          <p:stCondLst>
                                            <p:cond delay="162"/>
                                          </p:stCondLst>
                                        </p:cTn>
                                        <p:tgtEl>
                                          <p:spTgt spid="159756"/>
                                        </p:tgtEl>
                                      </p:cBhvr>
                                      <p:to x="100000" y="60000"/>
                                    </p:animScale>
                                    <p:animScale>
                                      <p:cBhvr>
                                        <p:cTn id="150" dur="41" decel="50000">
                                          <p:stCondLst>
                                            <p:cond delay="169"/>
                                          </p:stCondLst>
                                        </p:cTn>
                                        <p:tgtEl>
                                          <p:spTgt spid="159756"/>
                                        </p:tgtEl>
                                      </p:cBhvr>
                                      <p:to x="100000" y="100000"/>
                                    </p:animScale>
                                    <p:animScale>
                                      <p:cBhvr>
                                        <p:cTn id="151" dur="7">
                                          <p:stCondLst>
                                            <p:cond delay="328"/>
                                          </p:stCondLst>
                                        </p:cTn>
                                        <p:tgtEl>
                                          <p:spTgt spid="159756"/>
                                        </p:tgtEl>
                                      </p:cBhvr>
                                      <p:to x="100000" y="80000"/>
                                    </p:animScale>
                                    <p:animScale>
                                      <p:cBhvr>
                                        <p:cTn id="152" dur="41" decel="50000">
                                          <p:stCondLst>
                                            <p:cond delay="335"/>
                                          </p:stCondLst>
                                        </p:cTn>
                                        <p:tgtEl>
                                          <p:spTgt spid="159756"/>
                                        </p:tgtEl>
                                      </p:cBhvr>
                                      <p:to x="100000" y="100000"/>
                                    </p:animScale>
                                    <p:animScale>
                                      <p:cBhvr>
                                        <p:cTn id="153" dur="7">
                                          <p:stCondLst>
                                            <p:cond delay="410"/>
                                          </p:stCondLst>
                                        </p:cTn>
                                        <p:tgtEl>
                                          <p:spTgt spid="159756"/>
                                        </p:tgtEl>
                                      </p:cBhvr>
                                      <p:to x="100000" y="90000"/>
                                    </p:animScale>
                                    <p:animScale>
                                      <p:cBhvr>
                                        <p:cTn id="154" dur="41" decel="50000">
                                          <p:stCondLst>
                                            <p:cond delay="417"/>
                                          </p:stCondLst>
                                        </p:cTn>
                                        <p:tgtEl>
                                          <p:spTgt spid="159756"/>
                                        </p:tgtEl>
                                      </p:cBhvr>
                                      <p:to x="100000" y="100000"/>
                                    </p:animScale>
                                    <p:animScale>
                                      <p:cBhvr>
                                        <p:cTn id="155" dur="7">
                                          <p:stCondLst>
                                            <p:cond delay="452"/>
                                          </p:stCondLst>
                                        </p:cTn>
                                        <p:tgtEl>
                                          <p:spTgt spid="159756"/>
                                        </p:tgtEl>
                                      </p:cBhvr>
                                      <p:to x="100000" y="95000"/>
                                    </p:animScale>
                                    <p:animScale>
                                      <p:cBhvr>
                                        <p:cTn id="156" dur="41" decel="50000">
                                          <p:stCondLst>
                                            <p:cond delay="458"/>
                                          </p:stCondLst>
                                        </p:cTn>
                                        <p:tgtEl>
                                          <p:spTgt spid="159756"/>
                                        </p:tgtEl>
                                      </p:cBhvr>
                                      <p:to x="100000" y="100000"/>
                                    </p:animScale>
                                  </p:childTnLst>
                                </p:cTn>
                              </p:par>
                            </p:childTnLst>
                          </p:cTn>
                        </p:par>
                        <p:par>
                          <p:cTn id="157" fill="hold">
                            <p:stCondLst>
                              <p:cond delay="4500"/>
                            </p:stCondLst>
                            <p:childTnLst>
                              <p:par>
                                <p:cTn id="158" presetID="26" presetClass="entr" presetSubtype="0" fill="hold" grpId="0" nodeType="afterEffect">
                                  <p:stCondLst>
                                    <p:cond delay="0"/>
                                  </p:stCondLst>
                                  <p:childTnLst>
                                    <p:set>
                                      <p:cBhvr>
                                        <p:cTn id="159" dur="1" fill="hold">
                                          <p:stCondLst>
                                            <p:cond delay="0"/>
                                          </p:stCondLst>
                                        </p:cTn>
                                        <p:tgtEl>
                                          <p:spTgt spid="159750"/>
                                        </p:tgtEl>
                                        <p:attrNameLst>
                                          <p:attrName>style.visibility</p:attrName>
                                        </p:attrNameLst>
                                      </p:cBhvr>
                                      <p:to>
                                        <p:strVal val="visible"/>
                                      </p:to>
                                    </p:set>
                                    <p:animEffect transition="in" filter="wipe(down)">
                                      <p:cBhvr>
                                        <p:cTn id="160" dur="145">
                                          <p:stCondLst>
                                            <p:cond delay="0"/>
                                          </p:stCondLst>
                                        </p:cTn>
                                        <p:tgtEl>
                                          <p:spTgt spid="159750"/>
                                        </p:tgtEl>
                                      </p:cBhvr>
                                    </p:animEffect>
                                    <p:anim calcmode="lin" valueType="num">
                                      <p:cBhvr>
                                        <p:cTn id="161" dur="456" tmFilter="0,0; 0.14,0.36; 0.43,0.73; 0.71,0.91; 1.0,1.0">
                                          <p:stCondLst>
                                            <p:cond delay="0"/>
                                          </p:stCondLst>
                                        </p:cTn>
                                        <p:tgtEl>
                                          <p:spTgt spid="159750"/>
                                        </p:tgtEl>
                                        <p:attrNameLst>
                                          <p:attrName>ppt_x</p:attrName>
                                        </p:attrNameLst>
                                      </p:cBhvr>
                                      <p:tavLst>
                                        <p:tav tm="0">
                                          <p:val>
                                            <p:strVal val="#ppt_x-0.25"/>
                                          </p:val>
                                        </p:tav>
                                        <p:tav tm="100000">
                                          <p:val>
                                            <p:strVal val="#ppt_x"/>
                                          </p:val>
                                        </p:tav>
                                      </p:tavLst>
                                    </p:anim>
                                    <p:anim calcmode="lin" valueType="num">
                                      <p:cBhvr>
                                        <p:cTn id="162" dur="166" tmFilter="0.0,0.0; 0.25,0.07; 0.50,0.2; 0.75,0.467; 1.0,1.0">
                                          <p:stCondLst>
                                            <p:cond delay="0"/>
                                          </p:stCondLst>
                                        </p:cTn>
                                        <p:tgtEl>
                                          <p:spTgt spid="159750"/>
                                        </p:tgtEl>
                                        <p:attrNameLst>
                                          <p:attrName>ppt_y</p:attrName>
                                        </p:attrNameLst>
                                      </p:cBhvr>
                                      <p:tavLst>
                                        <p:tav tm="0" fmla="#ppt_y-sin(pi*$)/3">
                                          <p:val>
                                            <p:fltVal val="0.5"/>
                                          </p:val>
                                        </p:tav>
                                        <p:tav tm="100000">
                                          <p:val>
                                            <p:fltVal val="1"/>
                                          </p:val>
                                        </p:tav>
                                      </p:tavLst>
                                    </p:anim>
                                    <p:anim calcmode="lin" valueType="num">
                                      <p:cBhvr>
                                        <p:cTn id="163" dur="166" tmFilter="0, 0; 0.125,0.2665; 0.25,0.4; 0.375,0.465; 0.5,0.5;  0.625,0.535; 0.75,0.6; 0.875,0.7335; 1,1">
                                          <p:stCondLst>
                                            <p:cond delay="166"/>
                                          </p:stCondLst>
                                        </p:cTn>
                                        <p:tgtEl>
                                          <p:spTgt spid="159750"/>
                                        </p:tgtEl>
                                        <p:attrNameLst>
                                          <p:attrName>ppt_y</p:attrName>
                                        </p:attrNameLst>
                                      </p:cBhvr>
                                      <p:tavLst>
                                        <p:tav tm="0" fmla="#ppt_y-sin(pi*$)/9">
                                          <p:val>
                                            <p:fltVal val="0"/>
                                          </p:val>
                                        </p:tav>
                                        <p:tav tm="100000">
                                          <p:val>
                                            <p:fltVal val="1"/>
                                          </p:val>
                                        </p:tav>
                                      </p:tavLst>
                                    </p:anim>
                                    <p:anim calcmode="lin" valueType="num">
                                      <p:cBhvr>
                                        <p:cTn id="164" dur="83" tmFilter="0, 0; 0.125,0.2665; 0.25,0.4; 0.375,0.465; 0.5,0.5;  0.625,0.535; 0.75,0.6; 0.875,0.7335; 1,1">
                                          <p:stCondLst>
                                            <p:cond delay="331"/>
                                          </p:stCondLst>
                                        </p:cTn>
                                        <p:tgtEl>
                                          <p:spTgt spid="159750"/>
                                        </p:tgtEl>
                                        <p:attrNameLst>
                                          <p:attrName>ppt_y</p:attrName>
                                        </p:attrNameLst>
                                      </p:cBhvr>
                                      <p:tavLst>
                                        <p:tav tm="0" fmla="#ppt_y-sin(pi*$)/27">
                                          <p:val>
                                            <p:fltVal val="0"/>
                                          </p:val>
                                        </p:tav>
                                        <p:tav tm="100000">
                                          <p:val>
                                            <p:fltVal val="1"/>
                                          </p:val>
                                        </p:tav>
                                      </p:tavLst>
                                    </p:anim>
                                    <p:anim calcmode="lin" valueType="num">
                                      <p:cBhvr>
                                        <p:cTn id="165" dur="41" tmFilter="0, 0; 0.125,0.2665; 0.25,0.4; 0.375,0.465; 0.5,0.5;  0.625,0.535; 0.75,0.6; 0.875,0.7335; 1,1">
                                          <p:stCondLst>
                                            <p:cond delay="414"/>
                                          </p:stCondLst>
                                        </p:cTn>
                                        <p:tgtEl>
                                          <p:spTgt spid="159750"/>
                                        </p:tgtEl>
                                        <p:attrNameLst>
                                          <p:attrName>ppt_y</p:attrName>
                                        </p:attrNameLst>
                                      </p:cBhvr>
                                      <p:tavLst>
                                        <p:tav tm="0" fmla="#ppt_y-sin(pi*$)/81">
                                          <p:val>
                                            <p:fltVal val="0"/>
                                          </p:val>
                                        </p:tav>
                                        <p:tav tm="100000">
                                          <p:val>
                                            <p:fltVal val="1"/>
                                          </p:val>
                                        </p:tav>
                                      </p:tavLst>
                                    </p:anim>
                                    <p:animScale>
                                      <p:cBhvr>
                                        <p:cTn id="166" dur="7">
                                          <p:stCondLst>
                                            <p:cond delay="162"/>
                                          </p:stCondLst>
                                        </p:cTn>
                                        <p:tgtEl>
                                          <p:spTgt spid="159750"/>
                                        </p:tgtEl>
                                      </p:cBhvr>
                                      <p:to x="100000" y="60000"/>
                                    </p:animScale>
                                    <p:animScale>
                                      <p:cBhvr>
                                        <p:cTn id="167" dur="41" decel="50000">
                                          <p:stCondLst>
                                            <p:cond delay="169"/>
                                          </p:stCondLst>
                                        </p:cTn>
                                        <p:tgtEl>
                                          <p:spTgt spid="159750"/>
                                        </p:tgtEl>
                                      </p:cBhvr>
                                      <p:to x="100000" y="100000"/>
                                    </p:animScale>
                                    <p:animScale>
                                      <p:cBhvr>
                                        <p:cTn id="168" dur="7">
                                          <p:stCondLst>
                                            <p:cond delay="328"/>
                                          </p:stCondLst>
                                        </p:cTn>
                                        <p:tgtEl>
                                          <p:spTgt spid="159750"/>
                                        </p:tgtEl>
                                      </p:cBhvr>
                                      <p:to x="100000" y="80000"/>
                                    </p:animScale>
                                    <p:animScale>
                                      <p:cBhvr>
                                        <p:cTn id="169" dur="41" decel="50000">
                                          <p:stCondLst>
                                            <p:cond delay="335"/>
                                          </p:stCondLst>
                                        </p:cTn>
                                        <p:tgtEl>
                                          <p:spTgt spid="159750"/>
                                        </p:tgtEl>
                                      </p:cBhvr>
                                      <p:to x="100000" y="100000"/>
                                    </p:animScale>
                                    <p:animScale>
                                      <p:cBhvr>
                                        <p:cTn id="170" dur="7">
                                          <p:stCondLst>
                                            <p:cond delay="410"/>
                                          </p:stCondLst>
                                        </p:cTn>
                                        <p:tgtEl>
                                          <p:spTgt spid="159750"/>
                                        </p:tgtEl>
                                      </p:cBhvr>
                                      <p:to x="100000" y="90000"/>
                                    </p:animScale>
                                    <p:animScale>
                                      <p:cBhvr>
                                        <p:cTn id="171" dur="41" decel="50000">
                                          <p:stCondLst>
                                            <p:cond delay="417"/>
                                          </p:stCondLst>
                                        </p:cTn>
                                        <p:tgtEl>
                                          <p:spTgt spid="159750"/>
                                        </p:tgtEl>
                                      </p:cBhvr>
                                      <p:to x="100000" y="100000"/>
                                    </p:animScale>
                                    <p:animScale>
                                      <p:cBhvr>
                                        <p:cTn id="172" dur="7">
                                          <p:stCondLst>
                                            <p:cond delay="452"/>
                                          </p:stCondLst>
                                        </p:cTn>
                                        <p:tgtEl>
                                          <p:spTgt spid="159750"/>
                                        </p:tgtEl>
                                      </p:cBhvr>
                                      <p:to x="100000" y="95000"/>
                                    </p:animScale>
                                    <p:animScale>
                                      <p:cBhvr>
                                        <p:cTn id="173" dur="41" decel="50000">
                                          <p:stCondLst>
                                            <p:cond delay="458"/>
                                          </p:stCondLst>
                                        </p:cTn>
                                        <p:tgtEl>
                                          <p:spTgt spid="159750"/>
                                        </p:tgtEl>
                                      </p:cBhvr>
                                      <p:to x="100000" y="100000"/>
                                    </p:animScale>
                                  </p:childTnLst>
                                </p:cTn>
                              </p:par>
                            </p:childTnLst>
                          </p:cTn>
                        </p:par>
                        <p:par>
                          <p:cTn id="174" fill="hold">
                            <p:stCondLst>
                              <p:cond delay="5000"/>
                            </p:stCondLst>
                            <p:childTnLst>
                              <p:par>
                                <p:cTn id="175" presetID="26" presetClass="entr" presetSubtype="0" fill="hold" grpId="0" nodeType="afterEffect">
                                  <p:stCondLst>
                                    <p:cond delay="0"/>
                                  </p:stCondLst>
                                  <p:childTnLst>
                                    <p:set>
                                      <p:cBhvr>
                                        <p:cTn id="176" dur="1" fill="hold">
                                          <p:stCondLst>
                                            <p:cond delay="0"/>
                                          </p:stCondLst>
                                        </p:cTn>
                                        <p:tgtEl>
                                          <p:spTgt spid="159747"/>
                                        </p:tgtEl>
                                        <p:attrNameLst>
                                          <p:attrName>style.visibility</p:attrName>
                                        </p:attrNameLst>
                                      </p:cBhvr>
                                      <p:to>
                                        <p:strVal val="visible"/>
                                      </p:to>
                                    </p:set>
                                    <p:animEffect transition="in" filter="wipe(down)">
                                      <p:cBhvr>
                                        <p:cTn id="177" dur="145">
                                          <p:stCondLst>
                                            <p:cond delay="0"/>
                                          </p:stCondLst>
                                        </p:cTn>
                                        <p:tgtEl>
                                          <p:spTgt spid="159747"/>
                                        </p:tgtEl>
                                      </p:cBhvr>
                                    </p:animEffect>
                                    <p:anim calcmode="lin" valueType="num">
                                      <p:cBhvr>
                                        <p:cTn id="178" dur="456" tmFilter="0,0; 0.14,0.36; 0.43,0.73; 0.71,0.91; 1.0,1.0">
                                          <p:stCondLst>
                                            <p:cond delay="0"/>
                                          </p:stCondLst>
                                        </p:cTn>
                                        <p:tgtEl>
                                          <p:spTgt spid="159747"/>
                                        </p:tgtEl>
                                        <p:attrNameLst>
                                          <p:attrName>ppt_x</p:attrName>
                                        </p:attrNameLst>
                                      </p:cBhvr>
                                      <p:tavLst>
                                        <p:tav tm="0">
                                          <p:val>
                                            <p:strVal val="#ppt_x-0.25"/>
                                          </p:val>
                                        </p:tav>
                                        <p:tav tm="100000">
                                          <p:val>
                                            <p:strVal val="#ppt_x"/>
                                          </p:val>
                                        </p:tav>
                                      </p:tavLst>
                                    </p:anim>
                                    <p:anim calcmode="lin" valueType="num">
                                      <p:cBhvr>
                                        <p:cTn id="179" dur="166" tmFilter="0.0,0.0; 0.25,0.07; 0.50,0.2; 0.75,0.467; 1.0,1.0">
                                          <p:stCondLst>
                                            <p:cond delay="0"/>
                                          </p:stCondLst>
                                        </p:cTn>
                                        <p:tgtEl>
                                          <p:spTgt spid="159747"/>
                                        </p:tgtEl>
                                        <p:attrNameLst>
                                          <p:attrName>ppt_y</p:attrName>
                                        </p:attrNameLst>
                                      </p:cBhvr>
                                      <p:tavLst>
                                        <p:tav tm="0" fmla="#ppt_y-sin(pi*$)/3">
                                          <p:val>
                                            <p:fltVal val="0.5"/>
                                          </p:val>
                                        </p:tav>
                                        <p:tav tm="100000">
                                          <p:val>
                                            <p:fltVal val="1"/>
                                          </p:val>
                                        </p:tav>
                                      </p:tavLst>
                                    </p:anim>
                                    <p:anim calcmode="lin" valueType="num">
                                      <p:cBhvr>
                                        <p:cTn id="180" dur="166" tmFilter="0, 0; 0.125,0.2665; 0.25,0.4; 0.375,0.465; 0.5,0.5;  0.625,0.535; 0.75,0.6; 0.875,0.7335; 1,1">
                                          <p:stCondLst>
                                            <p:cond delay="166"/>
                                          </p:stCondLst>
                                        </p:cTn>
                                        <p:tgtEl>
                                          <p:spTgt spid="159747"/>
                                        </p:tgtEl>
                                        <p:attrNameLst>
                                          <p:attrName>ppt_y</p:attrName>
                                        </p:attrNameLst>
                                      </p:cBhvr>
                                      <p:tavLst>
                                        <p:tav tm="0" fmla="#ppt_y-sin(pi*$)/9">
                                          <p:val>
                                            <p:fltVal val="0"/>
                                          </p:val>
                                        </p:tav>
                                        <p:tav tm="100000">
                                          <p:val>
                                            <p:fltVal val="1"/>
                                          </p:val>
                                        </p:tav>
                                      </p:tavLst>
                                    </p:anim>
                                    <p:anim calcmode="lin" valueType="num">
                                      <p:cBhvr>
                                        <p:cTn id="181" dur="83" tmFilter="0, 0; 0.125,0.2665; 0.25,0.4; 0.375,0.465; 0.5,0.5;  0.625,0.535; 0.75,0.6; 0.875,0.7335; 1,1">
                                          <p:stCondLst>
                                            <p:cond delay="331"/>
                                          </p:stCondLst>
                                        </p:cTn>
                                        <p:tgtEl>
                                          <p:spTgt spid="159747"/>
                                        </p:tgtEl>
                                        <p:attrNameLst>
                                          <p:attrName>ppt_y</p:attrName>
                                        </p:attrNameLst>
                                      </p:cBhvr>
                                      <p:tavLst>
                                        <p:tav tm="0" fmla="#ppt_y-sin(pi*$)/27">
                                          <p:val>
                                            <p:fltVal val="0"/>
                                          </p:val>
                                        </p:tav>
                                        <p:tav tm="100000">
                                          <p:val>
                                            <p:fltVal val="1"/>
                                          </p:val>
                                        </p:tav>
                                      </p:tavLst>
                                    </p:anim>
                                    <p:anim calcmode="lin" valueType="num">
                                      <p:cBhvr>
                                        <p:cTn id="182" dur="41" tmFilter="0, 0; 0.125,0.2665; 0.25,0.4; 0.375,0.465; 0.5,0.5;  0.625,0.535; 0.75,0.6; 0.875,0.7335; 1,1">
                                          <p:stCondLst>
                                            <p:cond delay="414"/>
                                          </p:stCondLst>
                                        </p:cTn>
                                        <p:tgtEl>
                                          <p:spTgt spid="159747"/>
                                        </p:tgtEl>
                                        <p:attrNameLst>
                                          <p:attrName>ppt_y</p:attrName>
                                        </p:attrNameLst>
                                      </p:cBhvr>
                                      <p:tavLst>
                                        <p:tav tm="0" fmla="#ppt_y-sin(pi*$)/81">
                                          <p:val>
                                            <p:fltVal val="0"/>
                                          </p:val>
                                        </p:tav>
                                        <p:tav tm="100000">
                                          <p:val>
                                            <p:fltVal val="1"/>
                                          </p:val>
                                        </p:tav>
                                      </p:tavLst>
                                    </p:anim>
                                    <p:animScale>
                                      <p:cBhvr>
                                        <p:cTn id="183" dur="7">
                                          <p:stCondLst>
                                            <p:cond delay="162"/>
                                          </p:stCondLst>
                                        </p:cTn>
                                        <p:tgtEl>
                                          <p:spTgt spid="159747"/>
                                        </p:tgtEl>
                                      </p:cBhvr>
                                      <p:to x="100000" y="60000"/>
                                    </p:animScale>
                                    <p:animScale>
                                      <p:cBhvr>
                                        <p:cTn id="184" dur="41" decel="50000">
                                          <p:stCondLst>
                                            <p:cond delay="169"/>
                                          </p:stCondLst>
                                        </p:cTn>
                                        <p:tgtEl>
                                          <p:spTgt spid="159747"/>
                                        </p:tgtEl>
                                      </p:cBhvr>
                                      <p:to x="100000" y="100000"/>
                                    </p:animScale>
                                    <p:animScale>
                                      <p:cBhvr>
                                        <p:cTn id="185" dur="7">
                                          <p:stCondLst>
                                            <p:cond delay="328"/>
                                          </p:stCondLst>
                                        </p:cTn>
                                        <p:tgtEl>
                                          <p:spTgt spid="159747"/>
                                        </p:tgtEl>
                                      </p:cBhvr>
                                      <p:to x="100000" y="80000"/>
                                    </p:animScale>
                                    <p:animScale>
                                      <p:cBhvr>
                                        <p:cTn id="186" dur="41" decel="50000">
                                          <p:stCondLst>
                                            <p:cond delay="335"/>
                                          </p:stCondLst>
                                        </p:cTn>
                                        <p:tgtEl>
                                          <p:spTgt spid="159747"/>
                                        </p:tgtEl>
                                      </p:cBhvr>
                                      <p:to x="100000" y="100000"/>
                                    </p:animScale>
                                    <p:animScale>
                                      <p:cBhvr>
                                        <p:cTn id="187" dur="7">
                                          <p:stCondLst>
                                            <p:cond delay="410"/>
                                          </p:stCondLst>
                                        </p:cTn>
                                        <p:tgtEl>
                                          <p:spTgt spid="159747"/>
                                        </p:tgtEl>
                                      </p:cBhvr>
                                      <p:to x="100000" y="90000"/>
                                    </p:animScale>
                                    <p:animScale>
                                      <p:cBhvr>
                                        <p:cTn id="188" dur="41" decel="50000">
                                          <p:stCondLst>
                                            <p:cond delay="417"/>
                                          </p:stCondLst>
                                        </p:cTn>
                                        <p:tgtEl>
                                          <p:spTgt spid="159747"/>
                                        </p:tgtEl>
                                      </p:cBhvr>
                                      <p:to x="100000" y="100000"/>
                                    </p:animScale>
                                    <p:animScale>
                                      <p:cBhvr>
                                        <p:cTn id="189" dur="7">
                                          <p:stCondLst>
                                            <p:cond delay="452"/>
                                          </p:stCondLst>
                                        </p:cTn>
                                        <p:tgtEl>
                                          <p:spTgt spid="159747"/>
                                        </p:tgtEl>
                                      </p:cBhvr>
                                      <p:to x="100000" y="95000"/>
                                    </p:animScale>
                                    <p:animScale>
                                      <p:cBhvr>
                                        <p:cTn id="190" dur="41" decel="50000">
                                          <p:stCondLst>
                                            <p:cond delay="458"/>
                                          </p:stCondLst>
                                        </p:cTn>
                                        <p:tgtEl>
                                          <p:spTgt spid="1597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animBg="1"/>
      <p:bldP spid="159747" grpId="0" animBg="1"/>
      <p:bldP spid="159748" grpId="0" animBg="1"/>
      <p:bldP spid="159749" grpId="0" animBg="1"/>
      <p:bldP spid="159750" grpId="0" animBg="1"/>
      <p:bldP spid="159751" grpId="0" animBg="1"/>
      <p:bldP spid="159752" grpId="0" animBg="1"/>
      <p:bldP spid="159753" grpId="0" animBg="1"/>
      <p:bldP spid="159754" grpId="0" animBg="1"/>
      <p:bldP spid="159755" grpId="0" animBg="1"/>
      <p:bldP spid="1597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r>
              <a:rPr lang="ru-RU" sz="2400" dirty="0" smtClean="0">
                <a:solidFill>
                  <a:srgbClr val="CC3300"/>
                </a:solidFill>
              </a:rPr>
              <a:t>Какие бывают витамины и где они живут?</a:t>
            </a:r>
          </a:p>
        </p:txBody>
      </p:sp>
      <p:pic>
        <p:nvPicPr>
          <p:cNvPr id="36869" name="Picture 5" descr="http://steshka.ru/wp-content/uploads/2012/09/ov4-300x198.jpg"/>
          <p:cNvPicPr>
            <a:picLocks noChangeAspect="1" noChangeArrowheads="1"/>
          </p:cNvPicPr>
          <p:nvPr/>
        </p:nvPicPr>
        <p:blipFill>
          <a:blip r:embed="rId2" cstate="print"/>
          <a:srcRect/>
          <a:stretch>
            <a:fillRect/>
          </a:stretch>
        </p:blipFill>
        <p:spPr bwMode="auto">
          <a:xfrm>
            <a:off x="2843808" y="1412776"/>
            <a:ext cx="4032448" cy="2661416"/>
          </a:xfrm>
          <a:prstGeom prst="rect">
            <a:avLst/>
          </a:prstGeom>
          <a:noFill/>
        </p:spPr>
      </p:pic>
      <p:pic>
        <p:nvPicPr>
          <p:cNvPr id="36870" name="Picture 6" descr="C:\Users\асус\Desktop\фрукты\wsxw_m.png"/>
          <p:cNvPicPr>
            <a:picLocks noChangeAspect="1" noChangeArrowheads="1"/>
          </p:cNvPicPr>
          <p:nvPr/>
        </p:nvPicPr>
        <p:blipFill>
          <a:blip r:embed="rId3" cstate="print"/>
          <a:srcRect/>
          <a:stretch>
            <a:fillRect/>
          </a:stretch>
        </p:blipFill>
        <p:spPr bwMode="auto">
          <a:xfrm>
            <a:off x="4788024" y="2492896"/>
            <a:ext cx="3748321" cy="3635871"/>
          </a:xfrm>
          <a:prstGeom prst="rect">
            <a:avLst/>
          </a:prstGeom>
          <a:noFill/>
        </p:spPr>
      </p:pic>
      <p:pic>
        <p:nvPicPr>
          <p:cNvPr id="5" name="Picture 1" descr="C:\Users\асус\Desktop\фрукты\wsxh_m.jpeg"/>
          <p:cNvPicPr>
            <a:picLocks noChangeAspect="1" noChangeArrowheads="1"/>
          </p:cNvPicPr>
          <p:nvPr/>
        </p:nvPicPr>
        <p:blipFill>
          <a:blip r:embed="rId4" cstate="print"/>
          <a:srcRect/>
          <a:stretch>
            <a:fillRect/>
          </a:stretch>
        </p:blipFill>
        <p:spPr bwMode="auto">
          <a:xfrm>
            <a:off x="323528" y="3789040"/>
            <a:ext cx="3742241" cy="244827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331640" y="188640"/>
            <a:ext cx="3565277" cy="1216025"/>
          </a:xfrm>
        </p:spPr>
        <p:txBody>
          <a:bodyPr/>
          <a:lstStyle/>
          <a:p>
            <a:r>
              <a:rPr lang="ru-RU" dirty="0" smtClean="0">
                <a:solidFill>
                  <a:srgbClr val="CC3300"/>
                </a:solidFill>
              </a:rPr>
              <a:t>Витамин  «А»</a:t>
            </a:r>
          </a:p>
        </p:txBody>
      </p:sp>
      <p:sp>
        <p:nvSpPr>
          <p:cNvPr id="57347" name="Rectangle 3"/>
          <p:cNvSpPr>
            <a:spLocks noGrp="1" noChangeArrowheads="1"/>
          </p:cNvSpPr>
          <p:nvPr>
            <p:ph type="body" sz="half" idx="1"/>
          </p:nvPr>
        </p:nvSpPr>
        <p:spPr>
          <a:xfrm>
            <a:off x="323528" y="1556792"/>
            <a:ext cx="8640763" cy="1892424"/>
          </a:xfrm>
        </p:spPr>
        <p:txBody>
          <a:bodyPr/>
          <a:lstStyle/>
          <a:p>
            <a:pPr>
              <a:buFont typeface="Wingdings" pitchFamily="2" charset="2"/>
              <a:buNone/>
            </a:pPr>
            <a:r>
              <a:rPr lang="ru-RU" sz="2000" dirty="0" smtClean="0">
                <a:solidFill>
                  <a:srgbClr val="CC3300"/>
                </a:solidFill>
                <a:latin typeface="Times New Roman" pitchFamily="18" charset="0"/>
                <a:cs typeface="Times New Roman" pitchFamily="18" charset="0"/>
              </a:rPr>
              <a:t> Первой буквой, как и в нашем алфавите, стоит буква А – это главный </a:t>
            </a:r>
          </a:p>
          <a:p>
            <a:pPr>
              <a:buFont typeface="Wingdings" pitchFamily="2" charset="2"/>
              <a:buNone/>
            </a:pPr>
            <a:r>
              <a:rPr lang="ru-RU" sz="2000" dirty="0" smtClean="0">
                <a:solidFill>
                  <a:srgbClr val="CC3300"/>
                </a:solidFill>
                <a:latin typeface="Times New Roman" pitchFamily="18" charset="0"/>
                <a:cs typeface="Times New Roman" pitchFamily="18" charset="0"/>
              </a:rPr>
              <a:t>витамин, потому что   он обеспечивает нормальное состояние кожи и </a:t>
            </a:r>
          </a:p>
          <a:p>
            <a:pPr>
              <a:buFont typeface="Wingdings" pitchFamily="2" charset="2"/>
              <a:buNone/>
            </a:pPr>
            <a:r>
              <a:rPr lang="ru-RU" sz="2000" dirty="0" smtClean="0">
                <a:solidFill>
                  <a:srgbClr val="CC3300"/>
                </a:solidFill>
                <a:latin typeface="Times New Roman" pitchFamily="18" charset="0"/>
                <a:cs typeface="Times New Roman" pitchFamily="18" charset="0"/>
              </a:rPr>
              <a:t>слизистых оболочек, улучшает зрение, помогает  сопротивляться </a:t>
            </a:r>
          </a:p>
          <a:p>
            <a:pPr>
              <a:buFont typeface="Wingdings" pitchFamily="2" charset="2"/>
              <a:buNone/>
            </a:pPr>
            <a:r>
              <a:rPr lang="ru-RU" sz="2000" dirty="0" smtClean="0">
                <a:solidFill>
                  <a:srgbClr val="CC3300"/>
                </a:solidFill>
                <a:latin typeface="Times New Roman" pitchFamily="18" charset="0"/>
                <a:cs typeface="Times New Roman" pitchFamily="18" charset="0"/>
              </a:rPr>
              <a:t>заболеваниям и помогает расти и развиваться нашему организму.</a:t>
            </a:r>
          </a:p>
          <a:p>
            <a:pPr>
              <a:buFont typeface="Wingdings" pitchFamily="2" charset="2"/>
              <a:buNone/>
            </a:pPr>
            <a:endParaRPr lang="ru-RU" sz="2800" dirty="0" smtClean="0">
              <a:solidFill>
                <a:srgbClr val="CC3300"/>
              </a:solidFill>
            </a:endParaRPr>
          </a:p>
        </p:txBody>
      </p:sp>
      <p:pic>
        <p:nvPicPr>
          <p:cNvPr id="57348" name="Picture 4" descr="AG00129_"/>
          <p:cNvPicPr>
            <a:picLocks noGrp="1" noChangeAspect="1" noChangeArrowheads="1" noCrop="1"/>
          </p:cNvPicPr>
          <p:nvPr>
            <p:ph sz="half" idx="2"/>
          </p:nvPr>
        </p:nvPicPr>
        <p:blipFill>
          <a:blip r:embed="rId2" cstate="print"/>
          <a:srcRect/>
          <a:stretch>
            <a:fillRect/>
          </a:stretch>
        </p:blipFill>
        <p:spPr>
          <a:xfrm>
            <a:off x="179512" y="332656"/>
            <a:ext cx="719138" cy="719137"/>
          </a:xfrm>
          <a:noFill/>
          <a:ln>
            <a:noFill/>
          </a:ln>
        </p:spPr>
      </p:pic>
      <p:sp>
        <p:nvSpPr>
          <p:cNvPr id="57350" name="Rectangle 6"/>
          <p:cNvSpPr>
            <a:spLocks noChangeArrowheads="1"/>
          </p:cNvSpPr>
          <p:nvPr/>
        </p:nvSpPr>
        <p:spPr bwMode="auto">
          <a:xfrm>
            <a:off x="323528" y="404664"/>
            <a:ext cx="431800" cy="579438"/>
          </a:xfrm>
          <a:prstGeom prst="rect">
            <a:avLst/>
          </a:prstGeom>
          <a:noFill/>
          <a:ln w="9525">
            <a:noFill/>
            <a:miter lim="800000"/>
            <a:headEnd/>
            <a:tailEnd/>
          </a:ln>
          <a:effectLst/>
        </p:spPr>
        <p:txBody>
          <a:bodyPr>
            <a:spAutoFit/>
          </a:bodyPr>
          <a:lstStyle/>
          <a:p>
            <a:pPr algn="l"/>
            <a:r>
              <a:rPr lang="ru-RU" sz="3200" b="1" dirty="0">
                <a:solidFill>
                  <a:srgbClr val="CC3300"/>
                </a:solidFill>
              </a:rPr>
              <a:t>А</a:t>
            </a:r>
          </a:p>
        </p:txBody>
      </p:sp>
      <p:pic>
        <p:nvPicPr>
          <p:cNvPr id="35842" name="Picture 2" descr="Детские картинки - Морковь"/>
          <p:cNvPicPr>
            <a:picLocks noChangeAspect="1" noChangeArrowheads="1"/>
          </p:cNvPicPr>
          <p:nvPr/>
        </p:nvPicPr>
        <p:blipFill>
          <a:blip r:embed="rId3" cstate="print"/>
          <a:srcRect/>
          <a:stretch>
            <a:fillRect/>
          </a:stretch>
        </p:blipFill>
        <p:spPr bwMode="auto">
          <a:xfrm>
            <a:off x="2195736" y="3212976"/>
            <a:ext cx="4536504" cy="30213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348">
                                            <p:bg/>
                                          </p:spTgt>
                                        </p:tgtEl>
                                        <p:attrNameLst>
                                          <p:attrName>style.visibility</p:attrName>
                                        </p:attrNameLst>
                                      </p:cBhvr>
                                      <p:to>
                                        <p:strVal val="visible"/>
                                      </p:to>
                                    </p:set>
                                    <p:animEffect transition="in" filter="wipe(left)">
                                      <p:cBhvr>
                                        <p:cTn id="7" dur="500"/>
                                        <p:tgtEl>
                                          <p:spTgt spid="5734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Rectangle 5"/>
          <p:cNvSpPr>
            <a:spLocks noChangeArrowheads="1"/>
          </p:cNvSpPr>
          <p:nvPr/>
        </p:nvSpPr>
        <p:spPr bwMode="auto">
          <a:xfrm>
            <a:off x="683568" y="980728"/>
            <a:ext cx="7561263" cy="3785652"/>
          </a:xfrm>
          <a:prstGeom prst="rect">
            <a:avLst/>
          </a:prstGeom>
          <a:noFill/>
          <a:ln w="9525">
            <a:noFill/>
            <a:miter lim="800000"/>
            <a:headEnd/>
            <a:tailEnd/>
          </a:ln>
          <a:effectLst/>
        </p:spPr>
        <p:txBody>
          <a:bodyPr wrap="square">
            <a:spAutoFit/>
          </a:bodyPr>
          <a:lstStyle/>
          <a:p>
            <a:pPr algn="l"/>
            <a:r>
              <a:rPr lang="ru-RU" sz="2400" dirty="0" smtClean="0">
                <a:solidFill>
                  <a:srgbClr val="CC3300"/>
                </a:solidFill>
              </a:rPr>
              <a:t>Витамин </a:t>
            </a:r>
            <a:r>
              <a:rPr lang="ru-RU" sz="2400" dirty="0">
                <a:solidFill>
                  <a:srgbClr val="CC3300"/>
                </a:solidFill>
              </a:rPr>
              <a:t>А — содержится в животных продуктах, имеющих в своем составе жир: в масле, сыре, молоке, в рыбе, печени. Кроме того, морковь, плоды шиповника, салат, сладкий перец в большом количестве содержит провитамин А (</a:t>
            </a:r>
            <a:r>
              <a:rPr lang="ru-RU" sz="2400" dirty="0" err="1">
                <a:solidFill>
                  <a:srgbClr val="CC3300"/>
                </a:solidFill>
              </a:rPr>
              <a:t>ретинол</a:t>
            </a:r>
            <a:r>
              <a:rPr lang="ru-RU" sz="2400" dirty="0">
                <a:solidFill>
                  <a:srgbClr val="CC3300"/>
                </a:solidFill>
              </a:rPr>
              <a:t>), который в организме в сочетании с жиром превращается в витамин А.</a:t>
            </a:r>
          </a:p>
          <a:p>
            <a:pPr algn="l"/>
            <a:r>
              <a:rPr lang="ru-RU" sz="2400" dirty="0">
                <a:solidFill>
                  <a:srgbClr val="CC3300"/>
                </a:solidFill>
              </a:rPr>
              <a:t>Поэтому морковь рекомендуется употреблять с ложечкой сметаны, а если вы съели морковку прямо с грядки, то пользы от нее будет мало .</a:t>
            </a:r>
          </a:p>
        </p:txBody>
      </p:sp>
      <p:pic>
        <p:nvPicPr>
          <p:cNvPr id="103433" name="Picture 9" descr="AG00129_"/>
          <p:cNvPicPr>
            <a:picLocks noChangeAspect="1" noChangeArrowheads="1" noCrop="1"/>
          </p:cNvPicPr>
          <p:nvPr/>
        </p:nvPicPr>
        <p:blipFill>
          <a:blip r:embed="rId2" cstate="print"/>
          <a:srcRect/>
          <a:stretch>
            <a:fillRect/>
          </a:stretch>
        </p:blipFill>
        <p:spPr bwMode="auto">
          <a:xfrm>
            <a:off x="7812088" y="188913"/>
            <a:ext cx="720725" cy="720725"/>
          </a:xfrm>
          <a:prstGeom prst="rect">
            <a:avLst/>
          </a:prstGeom>
          <a:noFill/>
          <a:ln w="9525">
            <a:noFill/>
            <a:miter lim="800000"/>
            <a:headEnd/>
            <a:tailEnd/>
          </a:ln>
        </p:spPr>
      </p:pic>
      <p:sp>
        <p:nvSpPr>
          <p:cNvPr id="103434" name="Rectangle 10"/>
          <p:cNvSpPr>
            <a:spLocks noChangeArrowheads="1"/>
          </p:cNvSpPr>
          <p:nvPr/>
        </p:nvSpPr>
        <p:spPr bwMode="auto">
          <a:xfrm>
            <a:off x="7881938" y="206375"/>
            <a:ext cx="577850" cy="701675"/>
          </a:xfrm>
          <a:prstGeom prst="rect">
            <a:avLst/>
          </a:prstGeom>
          <a:noFill/>
          <a:ln w="9525">
            <a:noFill/>
            <a:miter lim="800000"/>
            <a:headEnd/>
            <a:tailEnd/>
          </a:ln>
          <a:effectLst/>
        </p:spPr>
        <p:txBody>
          <a:bodyPr wrap="none">
            <a:spAutoFit/>
          </a:bodyPr>
          <a:lstStyle/>
          <a:p>
            <a:pPr algn="l"/>
            <a:r>
              <a:rPr lang="ru-RU" sz="4000" b="1">
                <a:solidFill>
                  <a:srgbClr val="CC3300"/>
                </a:solidFill>
              </a:rPr>
              <a:t>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433">
                                            <p:bg/>
                                          </p:spTgt>
                                        </p:tgtEl>
                                        <p:attrNameLst>
                                          <p:attrName>style.visibility</p:attrName>
                                        </p:attrNameLst>
                                      </p:cBhvr>
                                      <p:to>
                                        <p:strVal val="visible"/>
                                      </p:to>
                                    </p:set>
                                    <p:animEffect transition="in" filter="wipe(left)">
                                      <p:cBhvr>
                                        <p:cTn id="7" dur="500"/>
                                        <p:tgtEl>
                                          <p:spTgt spid="10343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248</TotalTime>
  <Words>1420</Words>
  <Application>Microsoft Office PowerPoint</Application>
  <PresentationFormat>Экран (4:3)</PresentationFormat>
  <Paragraphs>241</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Трек</vt:lpstr>
      <vt:lpstr>      </vt:lpstr>
      <vt:lpstr>Слайд 2</vt:lpstr>
      <vt:lpstr>Слайд 3</vt:lpstr>
      <vt:lpstr>И тогда возникают следующие вопросы:  </vt:lpstr>
      <vt:lpstr>Слайд 5</vt:lpstr>
      <vt:lpstr>Слайд 6</vt:lpstr>
      <vt:lpstr>Какие бывают витамины и где они живут?</vt:lpstr>
      <vt:lpstr>Витамин  «А»</vt:lpstr>
      <vt:lpstr>Слайд 9</vt:lpstr>
      <vt:lpstr>Продукты, где содержится витамин А</vt:lpstr>
      <vt:lpstr>Витамин В1</vt:lpstr>
      <vt:lpstr>Продукты, где содержится витамин В1</vt:lpstr>
      <vt:lpstr>Где искать витамин «В1»?</vt:lpstr>
      <vt:lpstr>Витамин В2</vt:lpstr>
      <vt:lpstr>Продукты, которые содержат витамин В2</vt:lpstr>
      <vt:lpstr>Слайд 16</vt:lpstr>
      <vt:lpstr>Витамин С</vt:lpstr>
      <vt:lpstr>Этот витамин находится в следующих продуктах:</vt:lpstr>
      <vt:lpstr>Витамин D</vt:lpstr>
      <vt:lpstr>Где же содержится этот витамин?</vt:lpstr>
      <vt:lpstr>Витамин Е</vt:lpstr>
      <vt:lpstr>Что необходимо съесть?</vt:lpstr>
      <vt:lpstr>Что же разрушает витамины?</vt:lpstr>
      <vt:lpstr>Храните  нас правильно!</vt:lpstr>
      <vt:lpstr>Овощи и фрукты – музыка питания.</vt:lpstr>
      <vt:lpstr>Народная мудрость:</vt:lpstr>
      <vt:lpstr>Морковь</vt:lpstr>
      <vt:lpstr>Помидор</vt:lpstr>
      <vt:lpstr>Свекла</vt:lpstr>
      <vt:lpstr>Капуста</vt:lpstr>
      <vt:lpstr>            Спор овощей</vt:lpstr>
      <vt:lpstr>полезные и вредные продукты?</vt:lpstr>
      <vt:lpstr>Недаром в народе говорят:</vt:lpstr>
      <vt:lpstr>Итак, мы сегодня познакомились с очень полезными для нашего организма веществами – витаминами.</vt:lpstr>
      <vt:lpstr>И помните народную мудрость: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Школа</dc:creator>
  <cp:lastModifiedBy>Хозяин</cp:lastModifiedBy>
  <cp:revision>28</cp:revision>
  <dcterms:created xsi:type="dcterms:W3CDTF">2010-12-07T09:39:28Z</dcterms:created>
  <dcterms:modified xsi:type="dcterms:W3CDTF">2013-10-16T16:36:45Z</dcterms:modified>
</cp:coreProperties>
</file>