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67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5" r:id="rId11"/>
    <p:sldId id="271" r:id="rId12"/>
    <p:sldId id="275" r:id="rId13"/>
    <p:sldId id="281" r:id="rId14"/>
    <p:sldId id="279" r:id="rId15"/>
    <p:sldId id="280" r:id="rId16"/>
    <p:sldId id="278" r:id="rId17"/>
    <p:sldId id="263" r:id="rId18"/>
    <p:sldId id="272" r:id="rId19"/>
    <p:sldId id="277" r:id="rId20"/>
    <p:sldId id="273" r:id="rId21"/>
    <p:sldId id="285" r:id="rId22"/>
    <p:sldId id="274" r:id="rId23"/>
    <p:sldId id="268" r:id="rId24"/>
    <p:sldId id="270" r:id="rId25"/>
    <p:sldId id="266" r:id="rId26"/>
    <p:sldId id="269" r:id="rId27"/>
    <p:sldId id="284" r:id="rId28"/>
    <p:sldId id="276" r:id="rId29"/>
    <p:sldId id="282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CDBC8-C349-43AB-A8F0-06C08EB95EF7}" type="datetimeFigureOut">
              <a:rPr lang="ru-RU" smtClean="0"/>
              <a:t>19.01.2017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CD425-8C18-4677-88C0-44528AFC4A58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CDBC8-C349-43AB-A8F0-06C08EB95EF7}" type="datetimeFigureOut">
              <a:rPr lang="ru-RU" smtClean="0"/>
              <a:t>19.01.2017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CD425-8C18-4677-88C0-44528AFC4A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CDBC8-C349-43AB-A8F0-06C08EB95EF7}" type="datetimeFigureOut">
              <a:rPr lang="ru-RU" smtClean="0"/>
              <a:t>19.01.2017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CD425-8C18-4677-88C0-44528AFC4A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CDBC8-C349-43AB-A8F0-06C08EB95EF7}" type="datetimeFigureOut">
              <a:rPr lang="ru-RU" smtClean="0"/>
              <a:t>19.01.2017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CD425-8C18-4677-88C0-44528AFC4A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CDBC8-C349-43AB-A8F0-06C08EB95EF7}" type="datetimeFigureOut">
              <a:rPr lang="ru-RU" smtClean="0"/>
              <a:t>19.01.2017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CD425-8C18-4677-88C0-44528AFC4A58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CDBC8-C349-43AB-A8F0-06C08EB95EF7}" type="datetimeFigureOut">
              <a:rPr lang="ru-RU" smtClean="0"/>
              <a:t>19.01.2017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CD425-8C18-4677-88C0-44528AFC4A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CDBC8-C349-43AB-A8F0-06C08EB95EF7}" type="datetimeFigureOut">
              <a:rPr lang="ru-RU" smtClean="0"/>
              <a:t>19.01.2017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CD425-8C18-4677-88C0-44528AFC4A58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CDBC8-C349-43AB-A8F0-06C08EB95EF7}" type="datetimeFigureOut">
              <a:rPr lang="ru-RU" smtClean="0"/>
              <a:t>19.01.2017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CD425-8C18-4677-88C0-44528AFC4A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CDBC8-C349-43AB-A8F0-06C08EB95EF7}" type="datetimeFigureOut">
              <a:rPr lang="ru-RU" smtClean="0"/>
              <a:t>19.01.2017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CD425-8C18-4677-88C0-44528AFC4A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CDBC8-C349-43AB-A8F0-06C08EB95EF7}" type="datetimeFigureOut">
              <a:rPr lang="ru-RU" smtClean="0"/>
              <a:t>19.01.2017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CD425-8C18-4677-88C0-44528AFC4A58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CDBC8-C349-43AB-A8F0-06C08EB95EF7}" type="datetimeFigureOut">
              <a:rPr lang="ru-RU" smtClean="0"/>
              <a:t>19.01.2017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CD425-8C18-4677-88C0-44528AFC4A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28DCDBC8-C349-43AB-A8F0-06C08EB95EF7}" type="datetimeFigureOut">
              <a:rPr lang="ru-RU" smtClean="0"/>
              <a:t>19.01.2017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738CD425-8C18-4677-88C0-44528AFC4A5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63688" y="5301208"/>
            <a:ext cx="7272808" cy="1440160"/>
          </a:xfrm>
        </p:spPr>
        <p:txBody>
          <a:bodyPr/>
          <a:lstStyle/>
          <a:p>
            <a:pPr algn="just"/>
            <a:r>
              <a:rPr lang="ru-RU" sz="9600" dirty="0" smtClean="0">
                <a:solidFill>
                  <a:srgbClr val="FF0000"/>
                </a:solidFill>
              </a:rPr>
              <a:t>К</a:t>
            </a:r>
            <a:r>
              <a:rPr lang="ru-RU" sz="9600" dirty="0" smtClean="0">
                <a:solidFill>
                  <a:srgbClr val="FFFF00"/>
                </a:solidFill>
              </a:rPr>
              <a:t>Ъ</a:t>
            </a:r>
            <a:r>
              <a:rPr lang="ru-RU" sz="9600" dirty="0" smtClean="0">
                <a:solidFill>
                  <a:srgbClr val="00B050"/>
                </a:solidFill>
              </a:rPr>
              <a:t>Ы</a:t>
            </a:r>
            <a:r>
              <a:rPr lang="ru-RU" sz="9600" dirty="0" smtClean="0">
                <a:solidFill>
                  <a:srgbClr val="00B0F0"/>
                </a:solidFill>
              </a:rPr>
              <a:t>Р</a:t>
            </a:r>
            <a:r>
              <a:rPr lang="ru-RU" sz="9600" dirty="0" smtClean="0">
                <a:solidFill>
                  <a:srgbClr val="7030A0"/>
                </a:solidFill>
              </a:rPr>
              <a:t>Ы</a:t>
            </a:r>
            <a:r>
              <a:rPr lang="ru-RU" sz="9600" dirty="0" smtClean="0">
                <a:solidFill>
                  <a:srgbClr val="FFC000"/>
                </a:solidFill>
              </a:rPr>
              <a:t>М</a:t>
            </a:r>
            <a:endParaRPr lang="ru-RU" sz="9600" dirty="0">
              <a:solidFill>
                <a:srgbClr val="FFC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8278688" cy="1752600"/>
          </a:xfrm>
        </p:spPr>
        <p:txBody>
          <a:bodyPr/>
          <a:lstStyle/>
          <a:p>
            <a:r>
              <a:rPr lang="ru-RU" dirty="0" err="1" smtClean="0"/>
              <a:t>ден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8680"/>
            <a:ext cx="5904656" cy="4118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0564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17740" y="476673"/>
            <a:ext cx="4086436" cy="1872207"/>
          </a:xfrm>
        </p:spPr>
        <p:txBody>
          <a:bodyPr/>
          <a:lstStyle/>
          <a:p>
            <a:r>
              <a:rPr lang="ru-RU" sz="4800" b="1" dirty="0" err="1" smtClean="0">
                <a:solidFill>
                  <a:srgbClr val="0070C0"/>
                </a:solidFill>
              </a:rPr>
              <a:t>Учансув</a:t>
            </a:r>
            <a:r>
              <a:rPr lang="ru-RU" sz="4800" b="1" dirty="0" smtClean="0">
                <a:solidFill>
                  <a:srgbClr val="0070C0"/>
                </a:solidFill>
              </a:rPr>
              <a:t/>
            </a:r>
            <a:br>
              <a:rPr lang="ru-RU" sz="4800" b="1" dirty="0" smtClean="0">
                <a:solidFill>
                  <a:srgbClr val="0070C0"/>
                </a:solidFill>
              </a:rPr>
            </a:br>
            <a:r>
              <a:rPr lang="ru-RU" sz="4800" b="1" dirty="0" err="1" smtClean="0">
                <a:solidFill>
                  <a:srgbClr val="0070C0"/>
                </a:solidFill>
              </a:rPr>
              <a:t>джур-джур</a:t>
            </a:r>
            <a:endParaRPr lang="ru-RU" sz="4800" b="1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664"/>
            <a:ext cx="4517740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48880"/>
            <a:ext cx="6948264" cy="4509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4739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664"/>
            <a:ext cx="4374232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374232" y="566678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4000" b="1" dirty="0" err="1" smtClean="0">
                <a:solidFill>
                  <a:srgbClr val="FF0000"/>
                </a:solidFill>
              </a:rPr>
              <a:t>Акъмесджит-Къырымнынъ</a:t>
            </a:r>
            <a:r>
              <a:rPr lang="ru-RU" sz="4000" b="1" dirty="0" smtClean="0">
                <a:solidFill>
                  <a:srgbClr val="FF0000"/>
                </a:solidFill>
              </a:rPr>
              <a:t> </a:t>
            </a:r>
            <a:r>
              <a:rPr lang="ru-RU" sz="4000" b="1" dirty="0" err="1" smtClean="0">
                <a:solidFill>
                  <a:srgbClr val="FF0000"/>
                </a:solidFill>
              </a:rPr>
              <a:t>меркез</a:t>
            </a:r>
            <a:r>
              <a:rPr lang="ru-RU" sz="4000" b="1" dirty="0" smtClean="0">
                <a:solidFill>
                  <a:srgbClr val="FF0000"/>
                </a:solidFill>
              </a:rPr>
              <a:t> </a:t>
            </a:r>
            <a:r>
              <a:rPr lang="ru-RU" sz="4000" b="1" dirty="0" err="1" smtClean="0">
                <a:solidFill>
                  <a:srgbClr val="FF0000"/>
                </a:solidFill>
              </a:rPr>
              <a:t>шеэри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724" y="2476100"/>
            <a:ext cx="9144000" cy="4883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914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6000" b="1" dirty="0" smtClean="0">
                <a:solidFill>
                  <a:srgbClr val="92D050"/>
                </a:solidFill>
              </a:rPr>
              <a:t>    </a:t>
            </a:r>
            <a:endParaRPr lang="ru-RU" sz="6000" b="1" dirty="0">
              <a:solidFill>
                <a:srgbClr val="92D050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 </a:t>
            </a:r>
            <a:r>
              <a:rPr lang="ru-RU" sz="5400" dirty="0" err="1" smtClean="0"/>
              <a:t>Судакъ</a:t>
            </a:r>
            <a:endParaRPr lang="ru-RU" sz="5400" dirty="0"/>
          </a:p>
        </p:txBody>
      </p:sp>
      <p:sp>
        <p:nvSpPr>
          <p:cNvPr id="9" name="Объект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47" y="332656"/>
            <a:ext cx="4517740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" y="2438400"/>
            <a:ext cx="9144000" cy="6437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851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ln>
            <a:solidFill>
              <a:srgbClr val="0070C0"/>
            </a:solidFill>
          </a:ln>
        </p:spPr>
        <p:txBody>
          <a:bodyPr/>
          <a:lstStyle/>
          <a:p>
            <a:r>
              <a:rPr lang="ru-RU" dirty="0" err="1" smtClean="0"/>
              <a:t>КЪк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5400" dirty="0" err="1" smtClean="0">
                <a:solidFill>
                  <a:srgbClr val="92D050"/>
                </a:solidFill>
              </a:rPr>
              <a:t>Къарасувбазар</a:t>
            </a:r>
            <a:endParaRPr lang="ru-RU" sz="5400" dirty="0">
              <a:solidFill>
                <a:srgbClr val="92D050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9864" y="536265"/>
            <a:ext cx="4517740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903" y="2857901"/>
            <a:ext cx="6096000" cy="404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035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56176" y="391659"/>
            <a:ext cx="2987824" cy="6466341"/>
          </a:xfrm>
        </p:spPr>
        <p:txBody>
          <a:bodyPr/>
          <a:lstStyle/>
          <a:p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664"/>
            <a:ext cx="4517740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276" y="3505200"/>
            <a:ext cx="4282752" cy="271461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3201" y="2571750"/>
            <a:ext cx="571500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920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16016" y="404664"/>
            <a:ext cx="4427984" cy="2152798"/>
          </a:xfrm>
        </p:spPr>
        <p:txBody>
          <a:bodyPr/>
          <a:lstStyle/>
          <a:p>
            <a:r>
              <a:rPr lang="ru-RU" sz="3200" b="1" dirty="0" smtClean="0">
                <a:solidFill>
                  <a:schemeClr val="tx1"/>
                </a:solidFill>
              </a:rPr>
              <a:t> </a:t>
            </a:r>
            <a:r>
              <a:rPr lang="ru-RU" sz="4000" b="1" dirty="0" err="1" smtClean="0">
                <a:solidFill>
                  <a:srgbClr val="92D050"/>
                </a:solidFill>
              </a:rPr>
              <a:t>Багъчасарай</a:t>
            </a:r>
            <a:endParaRPr lang="ru-RU" sz="4000" b="1" dirty="0">
              <a:solidFill>
                <a:srgbClr val="92D05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664"/>
            <a:ext cx="4517740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44" y="3286125"/>
            <a:ext cx="4762500" cy="35718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944" y="3474420"/>
            <a:ext cx="6381750" cy="295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803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3140968"/>
            <a:ext cx="4338228" cy="36004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 </a:t>
            </a:r>
            <a:endParaRPr lang="ru-RU" sz="2800" b="1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16832" y="0"/>
            <a:ext cx="4517740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036" y="1144072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086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60032" y="404664"/>
            <a:ext cx="4283968" cy="2152799"/>
          </a:xfrm>
        </p:spPr>
        <p:txBody>
          <a:bodyPr/>
          <a:lstStyle/>
          <a:p>
            <a:r>
              <a:rPr lang="ru-RU" sz="3200" b="1" dirty="0" err="1" smtClean="0">
                <a:solidFill>
                  <a:srgbClr val="92D050"/>
                </a:solidFill>
              </a:rPr>
              <a:t>Кезлев</a:t>
            </a:r>
            <a:r>
              <a:rPr lang="ru-RU" sz="3200" b="1" dirty="0" smtClean="0">
                <a:solidFill>
                  <a:schemeClr val="tx1"/>
                </a:solidFill>
              </a:rPr>
              <a:t/>
            </a:r>
            <a:br>
              <a:rPr lang="ru-RU" sz="3200" b="1" dirty="0" smtClean="0">
                <a:solidFill>
                  <a:schemeClr val="tx1"/>
                </a:solidFill>
              </a:rPr>
            </a:br>
            <a:r>
              <a:rPr lang="ru-RU" sz="3200" b="1" dirty="0" err="1" smtClean="0">
                <a:solidFill>
                  <a:srgbClr val="0070C0"/>
                </a:solidFill>
              </a:rPr>
              <a:t>ДжУма-джами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654" y="0"/>
            <a:ext cx="4626260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6552" y="2557463"/>
            <a:ext cx="9144000" cy="6245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361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4000" dirty="0" err="1" smtClean="0">
                <a:solidFill>
                  <a:srgbClr val="00B050"/>
                </a:solidFill>
              </a:rPr>
              <a:t>Озьбек</a:t>
            </a:r>
            <a:r>
              <a:rPr lang="ru-RU" sz="4000" dirty="0" smtClean="0">
                <a:solidFill>
                  <a:srgbClr val="00B050"/>
                </a:solidFill>
              </a:rPr>
              <a:t> </a:t>
            </a:r>
            <a:r>
              <a:rPr lang="ru-RU" sz="4000" dirty="0" err="1" smtClean="0">
                <a:solidFill>
                  <a:srgbClr val="00B050"/>
                </a:solidFill>
              </a:rPr>
              <a:t>Джами</a:t>
            </a:r>
            <a:endParaRPr lang="ru-RU" sz="4000" dirty="0">
              <a:solidFill>
                <a:srgbClr val="00B05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60" y="853965"/>
            <a:ext cx="4517740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517740" y="404664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6000" b="1" dirty="0" err="1" smtClean="0">
                <a:solidFill>
                  <a:srgbClr val="00B0F0"/>
                </a:solidFill>
              </a:rPr>
              <a:t>Эски</a:t>
            </a:r>
            <a:r>
              <a:rPr lang="ru-RU" sz="6000" b="1" dirty="0" smtClean="0">
                <a:solidFill>
                  <a:srgbClr val="00B0F0"/>
                </a:solidFill>
              </a:rPr>
              <a:t> </a:t>
            </a:r>
            <a:r>
              <a:rPr lang="ru-RU" sz="6000" b="1" dirty="0" err="1" smtClean="0">
                <a:solidFill>
                  <a:srgbClr val="00B0F0"/>
                </a:solidFill>
              </a:rPr>
              <a:t>Къырым</a:t>
            </a:r>
            <a:endParaRPr lang="ru-RU" sz="6000" b="1" dirty="0">
              <a:solidFill>
                <a:srgbClr val="00B0F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0132" y="2514600"/>
            <a:ext cx="3800475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287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Ялта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3068960"/>
            <a:ext cx="4517740" cy="3789040"/>
          </a:xfrm>
        </p:spPr>
        <p:txBody>
          <a:bodyPr>
            <a:normAutofit/>
          </a:bodyPr>
          <a:lstStyle/>
          <a:p>
            <a:endParaRPr lang="ru-RU" sz="5400" b="1" dirty="0" smtClean="0">
              <a:solidFill>
                <a:srgbClr val="7030A0"/>
              </a:solidFill>
            </a:endParaRPr>
          </a:p>
          <a:p>
            <a:r>
              <a:rPr lang="ru-RU" sz="5400" b="1" dirty="0" err="1" smtClean="0">
                <a:solidFill>
                  <a:srgbClr val="7030A0"/>
                </a:solidFill>
              </a:rPr>
              <a:t>Къарылгъач</a:t>
            </a:r>
            <a:r>
              <a:rPr lang="ru-RU" sz="5400" b="1" dirty="0" smtClean="0">
                <a:solidFill>
                  <a:srgbClr val="7030A0"/>
                </a:solidFill>
              </a:rPr>
              <a:t>  </a:t>
            </a:r>
            <a:r>
              <a:rPr lang="ru-RU" sz="5400" b="1" dirty="0" err="1" smtClean="0">
                <a:solidFill>
                  <a:srgbClr val="7030A0"/>
                </a:solidFill>
              </a:rPr>
              <a:t>ювасы</a:t>
            </a:r>
            <a:endParaRPr lang="ru-RU" sz="5400" b="1" dirty="0">
              <a:solidFill>
                <a:srgbClr val="7030A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08" y="137220"/>
            <a:ext cx="4517740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7740" y="404664"/>
            <a:ext cx="4626259" cy="6453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088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95936" y="620688"/>
            <a:ext cx="4896544" cy="3528392"/>
          </a:xfrm>
        </p:spPr>
        <p:txBody>
          <a:bodyPr/>
          <a:lstStyle/>
          <a:p>
            <a:r>
              <a:rPr lang="ru-RU" dirty="0"/>
              <a:t>20 января – День </a:t>
            </a:r>
            <a:r>
              <a:rPr lang="ru-RU" dirty="0" smtClean="0"/>
              <a:t>Республики </a:t>
            </a:r>
            <a:r>
              <a:rPr lang="ru-RU" dirty="0"/>
              <a:t>Крым.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3933056"/>
            <a:ext cx="6400800" cy="2664296"/>
          </a:xfrm>
        </p:spPr>
        <p:txBody>
          <a:bodyPr>
            <a:normAutofit fontScale="85000" lnSpcReduction="10000"/>
          </a:bodyPr>
          <a:lstStyle/>
          <a:p>
            <a:pPr marL="228600" algn="just">
              <a:lnSpc>
                <a:spcPct val="150000"/>
              </a:lnSpc>
              <a:spcAft>
                <a:spcPts val="0"/>
              </a:spcAft>
              <a:tabLst>
                <a:tab pos="114300" algn="l"/>
              </a:tabLst>
            </a:pPr>
            <a:r>
              <a:rPr lang="ru-RU" sz="3200" b="1" dirty="0" err="1" smtClean="0">
                <a:solidFill>
                  <a:srgbClr val="00B0F0"/>
                </a:solidFill>
                <a:latin typeface="Times New Roman"/>
                <a:ea typeface="Calibri"/>
                <a:cs typeface="Times New Roman"/>
              </a:rPr>
              <a:t>Севем</a:t>
            </a:r>
            <a:r>
              <a:rPr lang="ru-RU" sz="3200" b="1" dirty="0" smtClean="0">
                <a:solidFill>
                  <a:srgbClr val="00B0F0"/>
                </a:solidFill>
                <a:latin typeface="Times New Roman"/>
                <a:ea typeface="Calibri"/>
                <a:cs typeface="Times New Roman"/>
              </a:rPr>
              <a:t> сени, </a:t>
            </a:r>
            <a:r>
              <a:rPr lang="ru-RU" sz="3200" b="1" dirty="0" err="1" smtClean="0">
                <a:solidFill>
                  <a:srgbClr val="00B0F0"/>
                </a:solidFill>
                <a:latin typeface="Times New Roman"/>
                <a:ea typeface="Calibri"/>
                <a:cs typeface="Times New Roman"/>
              </a:rPr>
              <a:t>гузель</a:t>
            </a:r>
            <a:r>
              <a:rPr lang="ru-RU" sz="3200" b="1" dirty="0" smtClean="0">
                <a:solidFill>
                  <a:srgbClr val="00B0F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3200" b="1" dirty="0" err="1" smtClean="0">
                <a:solidFill>
                  <a:srgbClr val="00B0F0"/>
                </a:solidFill>
                <a:latin typeface="Times New Roman"/>
                <a:ea typeface="Calibri"/>
                <a:cs typeface="Times New Roman"/>
              </a:rPr>
              <a:t>Къырым</a:t>
            </a:r>
            <a:r>
              <a:rPr lang="ru-RU" sz="3200" b="1" dirty="0" smtClean="0">
                <a:solidFill>
                  <a:srgbClr val="00B0F0"/>
                </a:solidFill>
                <a:latin typeface="Times New Roman"/>
                <a:ea typeface="Calibri"/>
                <a:cs typeface="Times New Roman"/>
              </a:rPr>
              <a:t>!</a:t>
            </a:r>
          </a:p>
          <a:p>
            <a:pPr marL="228600" algn="just">
              <a:lnSpc>
                <a:spcPct val="150000"/>
              </a:lnSpc>
              <a:spcAft>
                <a:spcPts val="0"/>
              </a:spcAft>
              <a:tabLst>
                <a:tab pos="114300" algn="l"/>
              </a:tabLst>
            </a:pPr>
            <a:r>
              <a:rPr lang="ru-RU" sz="3200" b="1" dirty="0" err="1" smtClean="0">
                <a:solidFill>
                  <a:srgbClr val="00B0F0"/>
                </a:solidFill>
                <a:latin typeface="Times New Roman"/>
                <a:ea typeface="Calibri"/>
                <a:cs typeface="Times New Roman"/>
              </a:rPr>
              <a:t>Табиатынъ</a:t>
            </a:r>
            <a:r>
              <a:rPr lang="ru-RU" sz="3200" b="1" dirty="0" smtClean="0">
                <a:solidFill>
                  <a:srgbClr val="00B0F0"/>
                </a:solidFill>
                <a:latin typeface="Times New Roman"/>
                <a:ea typeface="Calibri"/>
                <a:cs typeface="Times New Roman"/>
              </a:rPr>
              <a:t> пек </a:t>
            </a:r>
            <a:r>
              <a:rPr lang="ru-RU" sz="3200" b="1" dirty="0" err="1" smtClean="0">
                <a:solidFill>
                  <a:srgbClr val="00B0F0"/>
                </a:solidFill>
                <a:latin typeface="Times New Roman"/>
                <a:ea typeface="Calibri"/>
                <a:cs typeface="Times New Roman"/>
              </a:rPr>
              <a:t>дюльбер</a:t>
            </a:r>
            <a:r>
              <a:rPr lang="ru-RU" sz="3200" b="1" dirty="0" smtClean="0">
                <a:solidFill>
                  <a:srgbClr val="00B0F0"/>
                </a:solidFill>
                <a:latin typeface="Times New Roman"/>
                <a:ea typeface="Calibri"/>
                <a:cs typeface="Times New Roman"/>
              </a:rPr>
              <a:t>!</a:t>
            </a:r>
          </a:p>
          <a:p>
            <a:pPr marL="228600" algn="just">
              <a:lnSpc>
                <a:spcPct val="150000"/>
              </a:lnSpc>
              <a:spcAft>
                <a:spcPts val="0"/>
              </a:spcAft>
              <a:tabLst>
                <a:tab pos="114300" algn="l"/>
              </a:tabLst>
            </a:pPr>
            <a:r>
              <a:rPr lang="ru-RU" sz="3200" b="1" dirty="0" err="1" smtClean="0">
                <a:solidFill>
                  <a:srgbClr val="00B0F0"/>
                </a:solidFill>
                <a:latin typeface="Times New Roman"/>
                <a:ea typeface="Calibri"/>
                <a:cs typeface="Times New Roman"/>
              </a:rPr>
              <a:t>Юксек</a:t>
            </a:r>
            <a:r>
              <a:rPr lang="ru-RU" sz="3200" b="1" dirty="0" smtClean="0">
                <a:solidFill>
                  <a:srgbClr val="00B0F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3200" b="1" dirty="0" err="1" smtClean="0">
                <a:solidFill>
                  <a:srgbClr val="00B0F0"/>
                </a:solidFill>
                <a:latin typeface="Times New Roman"/>
                <a:ea typeface="Calibri"/>
                <a:cs typeface="Times New Roman"/>
              </a:rPr>
              <a:t>дагълар</a:t>
            </a:r>
            <a:r>
              <a:rPr lang="ru-RU" sz="3200" b="1" dirty="0" smtClean="0">
                <a:solidFill>
                  <a:srgbClr val="00B0F0"/>
                </a:solidFill>
                <a:latin typeface="Times New Roman"/>
                <a:ea typeface="Calibri"/>
                <a:cs typeface="Times New Roman"/>
              </a:rPr>
              <a:t>, </a:t>
            </a:r>
            <a:r>
              <a:rPr lang="ru-RU" sz="3200" b="1" dirty="0" err="1" smtClean="0">
                <a:solidFill>
                  <a:srgbClr val="00B0F0"/>
                </a:solidFill>
                <a:latin typeface="Times New Roman"/>
                <a:ea typeface="Calibri"/>
                <a:cs typeface="Times New Roman"/>
              </a:rPr>
              <a:t>ешиль</a:t>
            </a:r>
            <a:r>
              <a:rPr lang="ru-RU" sz="3200" b="1" dirty="0" smtClean="0">
                <a:solidFill>
                  <a:srgbClr val="00B0F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3200" b="1" dirty="0" err="1" smtClean="0">
                <a:solidFill>
                  <a:srgbClr val="00B0F0"/>
                </a:solidFill>
                <a:latin typeface="Times New Roman"/>
                <a:ea typeface="Calibri"/>
                <a:cs typeface="Times New Roman"/>
              </a:rPr>
              <a:t>багълар</a:t>
            </a:r>
            <a:r>
              <a:rPr lang="ru-RU" sz="3200" b="1" dirty="0" smtClean="0">
                <a:solidFill>
                  <a:srgbClr val="00B0F0"/>
                </a:solidFill>
                <a:latin typeface="Times New Roman"/>
                <a:ea typeface="Calibri"/>
                <a:cs typeface="Times New Roman"/>
              </a:rPr>
              <a:t>,</a:t>
            </a:r>
          </a:p>
          <a:p>
            <a:pPr marL="228600" algn="just">
              <a:lnSpc>
                <a:spcPct val="150000"/>
              </a:lnSpc>
              <a:spcAft>
                <a:spcPts val="0"/>
              </a:spcAft>
              <a:tabLst>
                <a:tab pos="114300" algn="l"/>
              </a:tabLst>
            </a:pPr>
            <a:r>
              <a:rPr lang="ru-RU" sz="3200" b="1" dirty="0" err="1" smtClean="0">
                <a:solidFill>
                  <a:srgbClr val="00B0F0"/>
                </a:solidFill>
                <a:latin typeface="Times New Roman"/>
                <a:ea typeface="Calibri"/>
                <a:cs typeface="Times New Roman"/>
              </a:rPr>
              <a:t>Эски</a:t>
            </a:r>
            <a:r>
              <a:rPr lang="ru-RU" sz="3200" b="1" dirty="0" smtClean="0">
                <a:solidFill>
                  <a:srgbClr val="00B0F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3200" b="1" dirty="0" err="1" smtClean="0">
                <a:solidFill>
                  <a:srgbClr val="00B0F0"/>
                </a:solidFill>
                <a:latin typeface="Times New Roman"/>
                <a:ea typeface="Calibri"/>
                <a:cs typeface="Times New Roman"/>
              </a:rPr>
              <a:t>шеэр</a:t>
            </a:r>
            <a:r>
              <a:rPr lang="ru-RU" sz="3200" b="1" dirty="0" smtClean="0">
                <a:solidFill>
                  <a:srgbClr val="00B0F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3200" b="1" dirty="0" err="1" smtClean="0">
                <a:solidFill>
                  <a:srgbClr val="00B0F0"/>
                </a:solidFill>
                <a:latin typeface="Times New Roman"/>
                <a:ea typeface="Calibri"/>
                <a:cs typeface="Times New Roman"/>
              </a:rPr>
              <a:t>ве</a:t>
            </a:r>
            <a:r>
              <a:rPr lang="ru-RU" sz="3200" b="1" dirty="0" smtClean="0">
                <a:solidFill>
                  <a:srgbClr val="00B0F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3200" b="1" dirty="0" err="1" smtClean="0">
                <a:solidFill>
                  <a:srgbClr val="00B0F0"/>
                </a:solidFill>
                <a:latin typeface="Times New Roman"/>
                <a:ea typeface="Calibri"/>
                <a:cs typeface="Times New Roman"/>
              </a:rPr>
              <a:t>койлер</a:t>
            </a:r>
            <a:r>
              <a:rPr lang="ru-RU" sz="3200" b="1" dirty="0" smtClean="0">
                <a:solidFill>
                  <a:srgbClr val="00B0F0"/>
                </a:solidFill>
                <a:latin typeface="Times New Roman"/>
                <a:ea typeface="Calibri"/>
                <a:cs typeface="Times New Roman"/>
              </a:rPr>
              <a:t>.</a:t>
            </a:r>
          </a:p>
          <a:p>
            <a:pPr marL="228600" algn="just">
              <a:lnSpc>
                <a:spcPct val="150000"/>
              </a:lnSpc>
              <a:spcAft>
                <a:spcPts val="0"/>
              </a:spcAft>
              <a:tabLst>
                <a:tab pos="114300" algn="l"/>
              </a:tabLst>
            </a:pPr>
            <a:endParaRPr lang="ru-RU" sz="3200" b="1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664"/>
            <a:ext cx="3779912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053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434451" y="404664"/>
            <a:ext cx="4626260" cy="2952328"/>
          </a:xfrm>
        </p:spPr>
        <p:txBody>
          <a:bodyPr/>
          <a:lstStyle/>
          <a:p>
            <a:r>
              <a:rPr lang="ru-RU" sz="6600" dirty="0" smtClean="0">
                <a:solidFill>
                  <a:srgbClr val="00B050"/>
                </a:solidFill>
              </a:rPr>
              <a:t>     </a:t>
            </a:r>
            <a:r>
              <a:rPr lang="ru-RU" sz="6600" dirty="0" err="1" smtClean="0">
                <a:solidFill>
                  <a:srgbClr val="00B050"/>
                </a:solidFill>
              </a:rPr>
              <a:t>Кефе</a:t>
            </a:r>
            <a:r>
              <a:rPr lang="ru-RU" sz="6600" dirty="0">
                <a:solidFill>
                  <a:srgbClr val="00B050"/>
                </a:solidFill>
              </a:rPr>
              <a:t/>
            </a:r>
            <a:br>
              <a:rPr lang="ru-RU" sz="6600" dirty="0">
                <a:solidFill>
                  <a:srgbClr val="00B050"/>
                </a:solidFill>
              </a:rPr>
            </a:br>
            <a:endParaRPr lang="ru-RU" sz="6600" dirty="0">
              <a:solidFill>
                <a:srgbClr val="00B05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664"/>
            <a:ext cx="4517740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996952"/>
            <a:ext cx="7488832" cy="3744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5433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6000" dirty="0" smtClean="0"/>
              <a:t>             </a:t>
            </a:r>
            <a:r>
              <a:rPr lang="ru-RU" sz="6000" dirty="0" err="1" smtClean="0"/>
              <a:t>Кефе</a:t>
            </a:r>
            <a:endParaRPr lang="ru-RU" sz="6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524000"/>
            <a:ext cx="8712967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612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16016" y="404665"/>
            <a:ext cx="3818384" cy="1944215"/>
          </a:xfrm>
        </p:spPr>
        <p:txBody>
          <a:bodyPr/>
          <a:lstStyle/>
          <a:p>
            <a:r>
              <a:rPr lang="ru-RU" sz="6600" dirty="0" smtClean="0">
                <a:solidFill>
                  <a:srgbClr val="FFC000"/>
                </a:solidFill>
              </a:rPr>
              <a:t>Керчь</a:t>
            </a:r>
            <a:endParaRPr lang="ru-RU" sz="6600" dirty="0">
              <a:solidFill>
                <a:srgbClr val="FFC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664"/>
            <a:ext cx="4517740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830056"/>
            <a:ext cx="6588223" cy="4005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0911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2852936"/>
            <a:ext cx="6400800" cy="2404864"/>
          </a:xfrm>
        </p:spPr>
        <p:txBody>
          <a:bodyPr>
            <a:normAutofit fontScale="92500" lnSpcReduction="20000"/>
          </a:bodyPr>
          <a:lstStyle/>
          <a:p>
            <a:r>
              <a:rPr lang="ru-RU" sz="3600" dirty="0"/>
              <a:t> </a:t>
            </a:r>
            <a:r>
              <a:rPr lang="ru-RU" sz="3600" b="1" dirty="0" smtClean="0">
                <a:solidFill>
                  <a:schemeClr val="tx1"/>
                </a:solidFill>
              </a:rPr>
              <a:t> </a:t>
            </a:r>
            <a:r>
              <a:rPr lang="ru-RU" sz="4800" b="1" dirty="0" err="1" smtClean="0">
                <a:solidFill>
                  <a:srgbClr val="7030A0"/>
                </a:solidFill>
              </a:rPr>
              <a:t>Къырым</a:t>
            </a:r>
            <a:r>
              <a:rPr lang="ru-RU" sz="4800" b="1" dirty="0" smtClean="0">
                <a:solidFill>
                  <a:srgbClr val="7030A0"/>
                </a:solidFill>
              </a:rPr>
              <a:t> </a:t>
            </a:r>
            <a:r>
              <a:rPr lang="ru-RU" sz="4800" b="1" dirty="0" err="1" smtClean="0">
                <a:solidFill>
                  <a:srgbClr val="7030A0"/>
                </a:solidFill>
              </a:rPr>
              <a:t>нынъ</a:t>
            </a:r>
            <a:r>
              <a:rPr lang="ru-RU" sz="4800" b="1" dirty="0" smtClean="0">
                <a:solidFill>
                  <a:srgbClr val="7030A0"/>
                </a:solidFill>
              </a:rPr>
              <a:t> </a:t>
            </a:r>
            <a:r>
              <a:rPr lang="ru-RU" sz="4800" b="1" dirty="0" err="1" smtClean="0">
                <a:solidFill>
                  <a:srgbClr val="7030A0"/>
                </a:solidFill>
              </a:rPr>
              <a:t>озь</a:t>
            </a:r>
            <a:r>
              <a:rPr lang="ru-RU" sz="4800" b="1" dirty="0" smtClean="0">
                <a:solidFill>
                  <a:srgbClr val="7030A0"/>
                </a:solidFill>
              </a:rPr>
              <a:t> </a:t>
            </a:r>
            <a:r>
              <a:rPr lang="ru-RU" sz="4800" b="1" dirty="0" err="1" smtClean="0">
                <a:solidFill>
                  <a:srgbClr val="7030A0"/>
                </a:solidFill>
              </a:rPr>
              <a:t>тимсаллери</a:t>
            </a:r>
            <a:r>
              <a:rPr lang="ru-RU" sz="4800" b="1" dirty="0" smtClean="0">
                <a:solidFill>
                  <a:srgbClr val="7030A0"/>
                </a:solidFill>
              </a:rPr>
              <a:t> </a:t>
            </a:r>
            <a:r>
              <a:rPr lang="ru-RU" sz="4800" b="1" dirty="0" err="1" smtClean="0">
                <a:solidFill>
                  <a:srgbClr val="7030A0"/>
                </a:solidFill>
              </a:rPr>
              <a:t>бар:байракъ,алем</a:t>
            </a:r>
            <a:r>
              <a:rPr lang="ru-RU" sz="4800" b="1" dirty="0" smtClean="0">
                <a:solidFill>
                  <a:srgbClr val="7030A0"/>
                </a:solidFill>
              </a:rPr>
              <a:t>, </a:t>
            </a:r>
            <a:r>
              <a:rPr lang="ru-RU" sz="4800" b="1" dirty="0">
                <a:solidFill>
                  <a:srgbClr val="7030A0"/>
                </a:solidFill>
              </a:rPr>
              <a:t>гимн.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4517740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0989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43543" y="3356992"/>
            <a:ext cx="4536504" cy="3092152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chemeClr val="tx1"/>
                </a:solidFill>
              </a:rPr>
              <a:t>Гимн республики впервые прозвучал на официальном уровне 20.10.2000 г. по случаю второй годовщины Конституции Автономной Республики Крым</a:t>
            </a:r>
            <a:r>
              <a:rPr lang="ru-RU" sz="3200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330" y="850553"/>
            <a:ext cx="4283968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04664"/>
            <a:ext cx="4860032" cy="6453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9915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" y="3645024"/>
            <a:ext cx="9036494" cy="3096344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chemeClr val="tx1"/>
                </a:solidFill>
              </a:rPr>
              <a:t>19 января – День флага Республики Крым. Синий цвет флага символизирует надежду на благополучное будущее; белый – обозначает равенство всех культур и народов полуострова, стремление к гражданскому миру; красный – героическую и трагическую историю Крыма, память об уроках прошлого</a:t>
            </a:r>
            <a:r>
              <a:rPr lang="ru-RU" b="1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664"/>
            <a:ext cx="4517740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7740" y="404665"/>
            <a:ext cx="4518755" cy="3240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9168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3933056"/>
            <a:ext cx="9036496" cy="2895037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Грифон на гербе, выражает идеи взаимопроникновения культур Крыма. Он хранитель и защитник республики. Варяжский щит – напоминание о торговых путях, проходящих через Крым. Его красный цвет – символ мужества, храбрости и отваги народов Крыма всех веков. Белые колонны – символ прошлых цивилизаций, оставивших свои следы на полуострове. Колонны обвивает сине-бело-красная (цветов флага Крыма) девизная лента с надписью «Процветание в единстве». Над щитом – восходящее золотое солнце – символ возрождения и процветания, тепла и света.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379" y="737369"/>
            <a:ext cx="4517740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04664"/>
            <a:ext cx="4355976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485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4097"/>
            <a:ext cx="4517740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725" y="260648"/>
            <a:ext cx="4626260" cy="3600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12" y="3284984"/>
            <a:ext cx="4517740" cy="3828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8175" y="3501008"/>
            <a:ext cx="4617245" cy="3600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6688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ru-RU" sz="4000" b="1" dirty="0" err="1" smtClean="0">
                <a:solidFill>
                  <a:srgbClr val="00B0F0"/>
                </a:solidFill>
              </a:rPr>
              <a:t>Ана</a:t>
            </a:r>
            <a:r>
              <a:rPr lang="ru-RU" sz="4000" b="1" dirty="0" smtClean="0">
                <a:solidFill>
                  <a:srgbClr val="00B0F0"/>
                </a:solidFill>
              </a:rPr>
              <a:t> </a:t>
            </a:r>
            <a:r>
              <a:rPr lang="ru-RU" sz="4000" b="1" dirty="0" err="1" smtClean="0">
                <a:solidFill>
                  <a:srgbClr val="00B0F0"/>
                </a:solidFill>
              </a:rPr>
              <a:t>киби</a:t>
            </a:r>
            <a:r>
              <a:rPr lang="ru-RU" sz="4000" b="1" dirty="0" smtClean="0">
                <a:solidFill>
                  <a:srgbClr val="00B0F0"/>
                </a:solidFill>
              </a:rPr>
              <a:t> яр </a:t>
            </a:r>
            <a:r>
              <a:rPr lang="ru-RU" sz="4000" b="1" dirty="0" err="1" smtClean="0">
                <a:solidFill>
                  <a:srgbClr val="00B0F0"/>
                </a:solidFill>
              </a:rPr>
              <a:t>олмаз,Ватан</a:t>
            </a:r>
            <a:r>
              <a:rPr lang="ru-RU" sz="4000" b="1" dirty="0" smtClean="0">
                <a:solidFill>
                  <a:srgbClr val="00B0F0"/>
                </a:solidFill>
              </a:rPr>
              <a:t> </a:t>
            </a:r>
            <a:r>
              <a:rPr lang="ru-RU" sz="4000" b="1" dirty="0" err="1" smtClean="0">
                <a:solidFill>
                  <a:srgbClr val="00B0F0"/>
                </a:solidFill>
              </a:rPr>
              <a:t>киби</a:t>
            </a:r>
            <a:r>
              <a:rPr lang="ru-RU" sz="4000" b="1" dirty="0" smtClean="0">
                <a:solidFill>
                  <a:srgbClr val="00B0F0"/>
                </a:solidFill>
              </a:rPr>
              <a:t> ер </a:t>
            </a:r>
            <a:r>
              <a:rPr lang="ru-RU" sz="4000" b="1" dirty="0" err="1" smtClean="0">
                <a:solidFill>
                  <a:srgbClr val="00B0F0"/>
                </a:solidFill>
              </a:rPr>
              <a:t>олмаз</a:t>
            </a:r>
            <a:r>
              <a:rPr lang="ru-RU" sz="4000" b="1" dirty="0" smtClean="0">
                <a:solidFill>
                  <a:srgbClr val="00B0F0"/>
                </a:solidFill>
              </a:rPr>
              <a:t>.</a:t>
            </a:r>
          </a:p>
          <a:p>
            <a:r>
              <a:rPr lang="ru-RU" sz="4000" b="1" dirty="0" err="1" smtClean="0">
                <a:solidFill>
                  <a:srgbClr val="00B0F0"/>
                </a:solidFill>
              </a:rPr>
              <a:t>Догъгъан</a:t>
            </a:r>
            <a:r>
              <a:rPr lang="ru-RU" sz="4000" b="1" dirty="0" smtClean="0">
                <a:solidFill>
                  <a:srgbClr val="00B0F0"/>
                </a:solidFill>
              </a:rPr>
              <a:t> </a:t>
            </a:r>
            <a:r>
              <a:rPr lang="ru-RU" sz="4000" b="1" dirty="0" err="1" smtClean="0">
                <a:solidFill>
                  <a:srgbClr val="00B0F0"/>
                </a:solidFill>
              </a:rPr>
              <a:t>ерин</a:t>
            </a:r>
            <a:r>
              <a:rPr lang="ru-RU" sz="4000" b="1" dirty="0" smtClean="0">
                <a:solidFill>
                  <a:srgbClr val="00B0F0"/>
                </a:solidFill>
              </a:rPr>
              <a:t>-алтын </a:t>
            </a:r>
            <a:r>
              <a:rPr lang="ru-RU" sz="4000" b="1" dirty="0" err="1" smtClean="0">
                <a:solidFill>
                  <a:srgbClr val="00B0F0"/>
                </a:solidFill>
              </a:rPr>
              <a:t>бешик</a:t>
            </a:r>
            <a:r>
              <a:rPr lang="ru-RU" sz="4000" b="1" dirty="0" smtClean="0">
                <a:solidFill>
                  <a:srgbClr val="00B0F0"/>
                </a:solidFill>
              </a:rPr>
              <a:t>.</a:t>
            </a:r>
            <a:endParaRPr lang="ru-RU" sz="4000" b="1" dirty="0">
              <a:solidFill>
                <a:srgbClr val="00B0F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664"/>
            <a:ext cx="4517740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650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9600" dirty="0" smtClean="0">
                <a:solidFill>
                  <a:srgbClr val="00B0F0"/>
                </a:solidFill>
              </a:rPr>
              <a:t>  КЪЫРЫМ</a:t>
            </a:r>
            <a:endParaRPr lang="ru-RU" sz="9600" dirty="0">
              <a:solidFill>
                <a:srgbClr val="00B0F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372200" y="6237312"/>
            <a:ext cx="2717540" cy="620688"/>
          </a:xfrm>
        </p:spPr>
        <p:txBody>
          <a:bodyPr/>
          <a:lstStyle/>
          <a:p>
            <a:pPr algn="r"/>
            <a:r>
              <a:rPr lang="ru-RU" dirty="0" smtClean="0">
                <a:solidFill>
                  <a:schemeClr val="tx1"/>
                </a:solidFill>
              </a:rPr>
              <a:t>20января 2016г.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3222" y="3298825"/>
            <a:ext cx="5237956" cy="3957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872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20688"/>
            <a:ext cx="4626260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2" descr="Картинки по запросу карта крым  картин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32656"/>
            <a:ext cx="9299574" cy="643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5724128" y="836712"/>
            <a:ext cx="33123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err="1" smtClean="0">
                <a:solidFill>
                  <a:srgbClr val="FFFF00"/>
                </a:solidFill>
              </a:rPr>
              <a:t>Къырым</a:t>
            </a:r>
            <a:r>
              <a:rPr lang="ru-RU" sz="3200" b="1" dirty="0" smtClean="0">
                <a:solidFill>
                  <a:srgbClr val="FFFF00"/>
                </a:solidFill>
              </a:rPr>
              <a:t> </a:t>
            </a:r>
            <a:r>
              <a:rPr lang="ru-RU" sz="3200" b="1" dirty="0" smtClean="0">
                <a:solidFill>
                  <a:srgbClr val="FFFF00"/>
                </a:solidFill>
              </a:rPr>
              <a:t>– </a:t>
            </a:r>
            <a:r>
              <a:rPr lang="ru-RU" sz="3200" b="1" dirty="0" err="1" smtClean="0">
                <a:solidFill>
                  <a:srgbClr val="FFFF00"/>
                </a:solidFill>
              </a:rPr>
              <a:t>бу</a:t>
            </a:r>
            <a:r>
              <a:rPr lang="ru-RU" sz="3200" b="1" dirty="0" smtClean="0">
                <a:solidFill>
                  <a:srgbClr val="FFFF00"/>
                </a:solidFill>
              </a:rPr>
              <a:t> </a:t>
            </a:r>
            <a:r>
              <a:rPr lang="ru-RU" sz="3200" b="1" dirty="0" err="1" smtClean="0">
                <a:solidFill>
                  <a:srgbClr val="FFFF00"/>
                </a:solidFill>
              </a:rPr>
              <a:t>ярымада</a:t>
            </a:r>
            <a:r>
              <a:rPr lang="ru-RU" sz="3200" b="1" dirty="0" smtClean="0">
                <a:solidFill>
                  <a:srgbClr val="FFFF00"/>
                </a:solidFill>
              </a:rPr>
              <a:t>. 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560458" y="5149934"/>
            <a:ext cx="471601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err="1" smtClean="0">
                <a:solidFill>
                  <a:srgbClr val="0070C0"/>
                </a:solidFill>
              </a:rPr>
              <a:t>Ярымаданынъ</a:t>
            </a:r>
            <a:r>
              <a:rPr lang="ru-RU" sz="3200" b="1" dirty="0" smtClean="0">
                <a:solidFill>
                  <a:srgbClr val="0070C0"/>
                </a:solidFill>
              </a:rPr>
              <a:t> </a:t>
            </a:r>
            <a:r>
              <a:rPr lang="ru-RU" sz="3200" b="1" dirty="0" err="1" smtClean="0">
                <a:solidFill>
                  <a:srgbClr val="0070C0"/>
                </a:solidFill>
              </a:rPr>
              <a:t>чевре</a:t>
            </a:r>
            <a:r>
              <a:rPr lang="ru-RU" sz="3200" b="1" dirty="0" smtClean="0">
                <a:solidFill>
                  <a:srgbClr val="0070C0"/>
                </a:solidFill>
              </a:rPr>
              <a:t> </a:t>
            </a:r>
            <a:r>
              <a:rPr lang="ru-RU" sz="3200" b="1" dirty="0" err="1" smtClean="0">
                <a:solidFill>
                  <a:srgbClr val="0070C0"/>
                </a:solidFill>
              </a:rPr>
              <a:t>сызыгъы</a:t>
            </a:r>
            <a:r>
              <a:rPr lang="ru-RU" sz="3200" b="1" dirty="0" smtClean="0">
                <a:solidFill>
                  <a:srgbClr val="0070C0"/>
                </a:solidFill>
              </a:rPr>
              <a:t> </a:t>
            </a:r>
            <a:r>
              <a:rPr lang="ru-RU" sz="3200" b="1" dirty="0" err="1" smtClean="0">
                <a:solidFill>
                  <a:srgbClr val="0070C0"/>
                </a:solidFill>
              </a:rPr>
              <a:t>учкъан</a:t>
            </a:r>
            <a:r>
              <a:rPr lang="ru-RU" sz="3200" b="1" dirty="0" smtClean="0">
                <a:solidFill>
                  <a:srgbClr val="0070C0"/>
                </a:solidFill>
              </a:rPr>
              <a:t> </a:t>
            </a:r>
            <a:r>
              <a:rPr lang="ru-RU" sz="3200" b="1" dirty="0" err="1" smtClean="0">
                <a:solidFill>
                  <a:srgbClr val="0070C0"/>
                </a:solidFill>
              </a:rPr>
              <a:t>къушкъа</a:t>
            </a:r>
            <a:r>
              <a:rPr lang="ru-RU" sz="3200" b="1" dirty="0" smtClean="0">
                <a:solidFill>
                  <a:srgbClr val="0070C0"/>
                </a:solidFill>
              </a:rPr>
              <a:t> </a:t>
            </a:r>
            <a:r>
              <a:rPr lang="ru-RU" sz="3200" b="1" dirty="0" err="1" smtClean="0">
                <a:solidFill>
                  <a:srgbClr val="0070C0"/>
                </a:solidFill>
              </a:rPr>
              <a:t>бенъзей</a:t>
            </a:r>
            <a:r>
              <a:rPr lang="ru-RU" sz="3200" b="1" dirty="0" smtClean="0">
                <a:solidFill>
                  <a:srgbClr val="0070C0"/>
                </a:solidFill>
              </a:rPr>
              <a:t>.</a:t>
            </a:r>
            <a:endParaRPr lang="ru-RU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1823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052736"/>
            <a:ext cx="8062664" cy="518457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404664"/>
            <a:ext cx="4626260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 descr="http://img.tourister.ru/files/1/4/8/9/1/9/6/1489196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2780" y="404664"/>
            <a:ext cx="9361039" cy="645333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2286000" y="282883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Крым омывается водами Чёрного и Азовского морей и мог бы быть островом, но </a:t>
            </a:r>
            <a:r>
              <a:rPr lang="ru-RU" dirty="0" err="1" smtClean="0"/>
              <a:t>Перекопский</a:t>
            </a:r>
            <a:r>
              <a:rPr lang="ru-RU" dirty="0" smtClean="0"/>
              <a:t> перешеек соединяет его с большой землёй.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8775" y="428471"/>
            <a:ext cx="4572000" cy="501675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b="1" dirty="0" err="1" smtClean="0">
                <a:solidFill>
                  <a:srgbClr val="FFFF00"/>
                </a:solidFill>
              </a:rPr>
              <a:t>Кърымнынъ</a:t>
            </a:r>
            <a:r>
              <a:rPr lang="ru-RU" sz="3200" b="1" dirty="0" smtClean="0">
                <a:solidFill>
                  <a:srgbClr val="FFFF00"/>
                </a:solidFill>
              </a:rPr>
              <a:t> </a:t>
            </a:r>
            <a:r>
              <a:rPr lang="ru-RU" sz="3200" b="1" dirty="0" err="1" smtClean="0">
                <a:solidFill>
                  <a:srgbClr val="FFFF00"/>
                </a:solidFill>
              </a:rPr>
              <a:t>учь</a:t>
            </a:r>
            <a:r>
              <a:rPr lang="ru-RU" sz="3200" b="1" dirty="0" smtClean="0">
                <a:solidFill>
                  <a:srgbClr val="FFFF00"/>
                </a:solidFill>
              </a:rPr>
              <a:t> тарафы </a:t>
            </a:r>
            <a:r>
              <a:rPr lang="ru-RU" sz="3200" b="1" dirty="0" err="1" smtClean="0">
                <a:solidFill>
                  <a:srgbClr val="FFFF00"/>
                </a:solidFill>
              </a:rPr>
              <a:t>сув:шаркътанАзак</a:t>
            </a:r>
            <a:r>
              <a:rPr lang="ru-RU" sz="3200" b="1" dirty="0" smtClean="0">
                <a:solidFill>
                  <a:srgbClr val="FFFF00"/>
                </a:solidFill>
              </a:rPr>
              <a:t> </a:t>
            </a:r>
            <a:r>
              <a:rPr lang="ru-RU" sz="3200" b="1" dirty="0" err="1" smtClean="0">
                <a:solidFill>
                  <a:srgbClr val="FFFF00"/>
                </a:solidFill>
              </a:rPr>
              <a:t>денъизнинъ,гъарпта</a:t>
            </a:r>
            <a:r>
              <a:rPr lang="ru-RU" sz="3200" b="1" dirty="0" smtClean="0">
                <a:solidFill>
                  <a:srgbClr val="FFFF00"/>
                </a:solidFill>
              </a:rPr>
              <a:t> </a:t>
            </a:r>
            <a:r>
              <a:rPr lang="ru-RU" sz="3200" b="1" dirty="0" err="1" smtClean="0">
                <a:solidFill>
                  <a:srgbClr val="FFFF00"/>
                </a:solidFill>
              </a:rPr>
              <a:t>исе</a:t>
            </a:r>
            <a:r>
              <a:rPr lang="ru-RU" sz="3200" b="1" dirty="0" smtClean="0">
                <a:solidFill>
                  <a:srgbClr val="FFFF00"/>
                </a:solidFill>
              </a:rPr>
              <a:t> </a:t>
            </a:r>
            <a:r>
              <a:rPr lang="ru-RU" sz="3200" b="1" dirty="0" err="1" smtClean="0">
                <a:solidFill>
                  <a:srgbClr val="FFFF00"/>
                </a:solidFill>
              </a:rPr>
              <a:t>Къара</a:t>
            </a:r>
            <a:r>
              <a:rPr lang="ru-RU" sz="3200" b="1" dirty="0" smtClean="0">
                <a:solidFill>
                  <a:srgbClr val="FFFF00"/>
                </a:solidFill>
              </a:rPr>
              <a:t> </a:t>
            </a:r>
            <a:r>
              <a:rPr lang="ru-RU" sz="3200" b="1" dirty="0" err="1" smtClean="0">
                <a:solidFill>
                  <a:srgbClr val="FFFF00"/>
                </a:solidFill>
              </a:rPr>
              <a:t>денизнинъ</a:t>
            </a:r>
            <a:r>
              <a:rPr lang="ru-RU" sz="3200" b="1" dirty="0" smtClean="0">
                <a:solidFill>
                  <a:srgbClr val="FFFF00"/>
                </a:solidFill>
              </a:rPr>
              <a:t> </a:t>
            </a:r>
            <a:r>
              <a:rPr lang="ru-RU" sz="3200" b="1" dirty="0" err="1" smtClean="0">
                <a:solidFill>
                  <a:srgbClr val="FFFF00"/>
                </a:solidFill>
              </a:rPr>
              <a:t>тузлу</a:t>
            </a:r>
            <a:r>
              <a:rPr lang="ru-RU" sz="3200" b="1" dirty="0" smtClean="0">
                <a:solidFill>
                  <a:srgbClr val="FFFF00"/>
                </a:solidFill>
              </a:rPr>
              <a:t> </a:t>
            </a:r>
            <a:r>
              <a:rPr lang="ru-RU" sz="3200" b="1" dirty="0" err="1" smtClean="0">
                <a:solidFill>
                  <a:srgbClr val="FFFF00"/>
                </a:solidFill>
              </a:rPr>
              <a:t>сувлары</a:t>
            </a:r>
            <a:r>
              <a:rPr lang="ru-RU" sz="3200" b="1" dirty="0" smtClean="0">
                <a:solidFill>
                  <a:srgbClr val="FFFF00"/>
                </a:solidFill>
              </a:rPr>
              <a:t>. </a:t>
            </a:r>
            <a:r>
              <a:rPr lang="ru-RU" sz="3200" b="1" dirty="0" err="1" smtClean="0">
                <a:solidFill>
                  <a:srgbClr val="FFFF00"/>
                </a:solidFill>
              </a:rPr>
              <a:t>Шимальде</a:t>
            </a:r>
            <a:r>
              <a:rPr lang="ru-RU" sz="3200" b="1" dirty="0" smtClean="0">
                <a:solidFill>
                  <a:srgbClr val="FFFF00"/>
                </a:solidFill>
              </a:rPr>
              <a:t> </a:t>
            </a:r>
            <a:r>
              <a:rPr lang="ru-RU" sz="3200" b="1" dirty="0" err="1" smtClean="0">
                <a:solidFill>
                  <a:srgbClr val="FFFF00"/>
                </a:solidFill>
              </a:rPr>
              <a:t>Къырым</a:t>
            </a:r>
            <a:r>
              <a:rPr lang="ru-RU" sz="3200" b="1" dirty="0" smtClean="0">
                <a:solidFill>
                  <a:srgbClr val="FFFF00"/>
                </a:solidFill>
              </a:rPr>
              <a:t> </a:t>
            </a:r>
            <a:r>
              <a:rPr lang="ru-RU" sz="3200" b="1" dirty="0" err="1" smtClean="0">
                <a:solidFill>
                  <a:srgbClr val="FFFF00"/>
                </a:solidFill>
              </a:rPr>
              <a:t>буюк</a:t>
            </a:r>
            <a:r>
              <a:rPr lang="ru-RU" sz="3200" b="1" dirty="0" smtClean="0">
                <a:solidFill>
                  <a:srgbClr val="FFFF00"/>
                </a:solidFill>
              </a:rPr>
              <a:t> </a:t>
            </a:r>
            <a:r>
              <a:rPr lang="ru-RU" sz="3200" b="1" dirty="0" err="1" smtClean="0">
                <a:solidFill>
                  <a:srgbClr val="FFFF00"/>
                </a:solidFill>
              </a:rPr>
              <a:t>топракънен</a:t>
            </a:r>
            <a:r>
              <a:rPr lang="ru-RU" sz="3200" b="1" dirty="0" smtClean="0">
                <a:solidFill>
                  <a:srgbClr val="FFFF00"/>
                </a:solidFill>
              </a:rPr>
              <a:t> </a:t>
            </a:r>
            <a:r>
              <a:rPr lang="ru-RU" sz="3200" b="1" dirty="0" err="1" smtClean="0">
                <a:solidFill>
                  <a:srgbClr val="FFFF00"/>
                </a:solidFill>
              </a:rPr>
              <a:t>багълы</a:t>
            </a:r>
            <a:r>
              <a:rPr lang="ru-RU" sz="3200" b="1" dirty="0" smtClean="0"/>
              <a:t>.</a:t>
            </a:r>
          </a:p>
          <a:p>
            <a:r>
              <a:rPr lang="ru-RU" sz="3200" b="1" dirty="0" smtClean="0">
                <a:solidFill>
                  <a:srgbClr val="FFFF00"/>
                </a:solidFill>
              </a:rPr>
              <a:t>О- Ор </a:t>
            </a:r>
            <a:r>
              <a:rPr lang="ru-RU" sz="3200" b="1" dirty="0" err="1" smtClean="0">
                <a:solidFill>
                  <a:srgbClr val="FFFF00"/>
                </a:solidFill>
              </a:rPr>
              <a:t>къапу</a:t>
            </a:r>
            <a:endParaRPr lang="ru-RU" sz="3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927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139952" y="548680"/>
            <a:ext cx="4754488" cy="6453336"/>
          </a:xfrm>
        </p:spPr>
        <p:txBody>
          <a:bodyPr/>
          <a:lstStyle/>
          <a:p>
            <a:r>
              <a:rPr lang="ru-RU" sz="3000" b="1" dirty="0" err="1" smtClean="0">
                <a:solidFill>
                  <a:srgbClr val="92D050"/>
                </a:solidFill>
              </a:rPr>
              <a:t>Къырым</a:t>
            </a:r>
            <a:r>
              <a:rPr lang="ru-RU" sz="3000" b="1" dirty="0" smtClean="0">
                <a:solidFill>
                  <a:srgbClr val="92D050"/>
                </a:solidFill>
              </a:rPr>
              <a:t> </a:t>
            </a:r>
            <a:r>
              <a:rPr lang="ru-RU" sz="3000" b="1" dirty="0" err="1" smtClean="0">
                <a:solidFill>
                  <a:srgbClr val="92D050"/>
                </a:solidFill>
              </a:rPr>
              <a:t>эвель</a:t>
            </a:r>
            <a:r>
              <a:rPr lang="ru-RU" sz="3000" b="1" dirty="0" smtClean="0">
                <a:solidFill>
                  <a:srgbClr val="92D050"/>
                </a:solidFill>
              </a:rPr>
              <a:t> -</a:t>
            </a:r>
            <a:r>
              <a:rPr lang="ru-RU" sz="3000" b="1" dirty="0" err="1" smtClean="0">
                <a:solidFill>
                  <a:srgbClr val="92D050"/>
                </a:solidFill>
              </a:rPr>
              <a:t>эзельден</a:t>
            </a:r>
            <a:r>
              <a:rPr lang="ru-RU" sz="3000" b="1" dirty="0" smtClean="0">
                <a:solidFill>
                  <a:srgbClr val="92D050"/>
                </a:solidFill>
              </a:rPr>
              <a:t> </a:t>
            </a:r>
            <a:r>
              <a:rPr lang="ru-RU" sz="3000" b="1" dirty="0" smtClean="0">
                <a:solidFill>
                  <a:srgbClr val="92D050"/>
                </a:solidFill>
              </a:rPr>
              <a:t>«ада», </a:t>
            </a:r>
            <a:r>
              <a:rPr lang="ru-RU" sz="3000" b="1" dirty="0" err="1" smtClean="0">
                <a:solidFill>
                  <a:srgbClr val="92D050"/>
                </a:solidFill>
              </a:rPr>
              <a:t>деп</a:t>
            </a:r>
            <a:r>
              <a:rPr lang="ru-RU" sz="3000" b="1" dirty="0" smtClean="0">
                <a:solidFill>
                  <a:srgbClr val="92D050"/>
                </a:solidFill>
              </a:rPr>
              <a:t> </a:t>
            </a:r>
            <a:r>
              <a:rPr lang="ru-RU" sz="3000" b="1" dirty="0" err="1" smtClean="0">
                <a:solidFill>
                  <a:srgbClr val="92D050"/>
                </a:solidFill>
              </a:rPr>
              <a:t>адландыргъан</a:t>
            </a:r>
            <a:r>
              <a:rPr lang="ru-RU" sz="3000" b="1" dirty="0" smtClean="0">
                <a:solidFill>
                  <a:srgbClr val="92D050"/>
                </a:solidFill>
              </a:rPr>
              <a:t> </a:t>
            </a:r>
            <a:r>
              <a:rPr lang="ru-RU" sz="3000" b="1" dirty="0" err="1" smtClean="0">
                <a:solidFill>
                  <a:srgbClr val="92D050"/>
                </a:solidFill>
              </a:rPr>
              <a:t>эди</a:t>
            </a:r>
            <a:r>
              <a:rPr lang="ru-RU" sz="3000" b="1" dirty="0" smtClean="0">
                <a:solidFill>
                  <a:srgbClr val="92D050"/>
                </a:solidFill>
              </a:rPr>
              <a:t> </a:t>
            </a:r>
            <a:br>
              <a:rPr lang="ru-RU" sz="3000" b="1" dirty="0" smtClean="0">
                <a:solidFill>
                  <a:srgbClr val="92D050"/>
                </a:solidFill>
              </a:rPr>
            </a:br>
            <a:r>
              <a:rPr lang="ru-RU" sz="3000" b="1" dirty="0" err="1" smtClean="0">
                <a:solidFill>
                  <a:srgbClr val="92D050"/>
                </a:solidFill>
              </a:rPr>
              <a:t>Масалларда.эфсане-лерде,шиирлерде</a:t>
            </a:r>
            <a:r>
              <a:rPr lang="ru-RU" sz="3000" b="1" dirty="0" smtClean="0">
                <a:solidFill>
                  <a:srgbClr val="92D050"/>
                </a:solidFill>
              </a:rPr>
              <a:t> </a:t>
            </a:r>
            <a:r>
              <a:rPr lang="ru-RU" sz="3000" b="1" dirty="0" err="1" smtClean="0">
                <a:solidFill>
                  <a:srgbClr val="92D050"/>
                </a:solidFill>
              </a:rPr>
              <a:t>онъа</a:t>
            </a:r>
            <a:r>
              <a:rPr lang="ru-RU" sz="3000" b="1" dirty="0" smtClean="0">
                <a:solidFill>
                  <a:srgbClr val="92D050"/>
                </a:solidFill>
              </a:rPr>
              <a:t> «</a:t>
            </a:r>
            <a:r>
              <a:rPr lang="ru-RU" sz="3000" b="1" dirty="0" err="1" smtClean="0">
                <a:solidFill>
                  <a:srgbClr val="92D050"/>
                </a:solidFill>
              </a:rPr>
              <a:t>Ешиль</a:t>
            </a:r>
            <a:r>
              <a:rPr lang="ru-RU" sz="3000" b="1" dirty="0" smtClean="0">
                <a:solidFill>
                  <a:srgbClr val="92D050"/>
                </a:solidFill>
              </a:rPr>
              <a:t> ада» </a:t>
            </a:r>
            <a:r>
              <a:rPr lang="ru-RU" sz="3000" b="1" dirty="0" err="1" smtClean="0">
                <a:solidFill>
                  <a:srgbClr val="92D050"/>
                </a:solidFill>
              </a:rPr>
              <a:t>дей</a:t>
            </a:r>
            <a:r>
              <a:rPr lang="ru-RU" sz="3000" b="1" dirty="0" smtClean="0">
                <a:solidFill>
                  <a:srgbClr val="92D050"/>
                </a:solidFill>
              </a:rPr>
              <a:t> </a:t>
            </a:r>
            <a:r>
              <a:rPr lang="ru-RU" sz="3000" b="1" dirty="0" err="1" smtClean="0">
                <a:solidFill>
                  <a:srgbClr val="92D050"/>
                </a:solidFill>
              </a:rPr>
              <a:t>эдилер.Багъчасарай.Акъмесджит,Эски</a:t>
            </a:r>
            <a:r>
              <a:rPr lang="ru-RU" sz="3000" b="1" dirty="0" smtClean="0">
                <a:solidFill>
                  <a:srgbClr val="92D050"/>
                </a:solidFill>
              </a:rPr>
              <a:t> Къырым,Къарасувбазар,Алушта,СудакъКерчь,Кефе,КезлевДжанкой,Ялта,Акъяр-эски </a:t>
            </a:r>
            <a:r>
              <a:rPr lang="ru-RU" sz="3000" b="1" dirty="0" err="1" smtClean="0">
                <a:solidFill>
                  <a:srgbClr val="92D050"/>
                </a:solidFill>
              </a:rPr>
              <a:t>шеэрлер</a:t>
            </a:r>
            <a:r>
              <a:rPr lang="ru-RU" sz="3000" b="1" dirty="0" smtClean="0">
                <a:solidFill>
                  <a:srgbClr val="92D050"/>
                </a:solidFill>
              </a:rPr>
              <a:t>.</a:t>
            </a:r>
            <a:endParaRPr lang="ru-RU" sz="3000" b="1" dirty="0">
              <a:solidFill>
                <a:srgbClr val="92D05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3528" y="3356992"/>
            <a:ext cx="6400800" cy="17526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404664"/>
            <a:ext cx="4032448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48" y="3068960"/>
            <a:ext cx="3941204" cy="3588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871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8062664" cy="323616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69" y="404664"/>
            <a:ext cx="4626260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76872"/>
            <a:ext cx="8712968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95936" y="908720"/>
            <a:ext cx="464422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rgbClr val="7030A0"/>
                </a:solidFill>
              </a:rPr>
              <a:t>   КЕНИШ ЧЁЛЛЕР</a:t>
            </a:r>
            <a:endParaRPr lang="ru-RU" sz="4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134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44008" y="1371601"/>
            <a:ext cx="3890392" cy="977280"/>
          </a:xfrm>
        </p:spPr>
        <p:txBody>
          <a:bodyPr/>
          <a:lstStyle/>
          <a:p>
            <a:r>
              <a:rPr lang="ru-RU" dirty="0"/>
              <a:t>	</a:t>
            </a:r>
            <a:r>
              <a:rPr lang="ru-RU" sz="4000" dirty="0" err="1" smtClean="0">
                <a:solidFill>
                  <a:srgbClr val="00B050"/>
                </a:solidFill>
              </a:rPr>
              <a:t>Байырлар</a:t>
            </a:r>
            <a:r>
              <a:rPr lang="ru-RU" sz="4000" dirty="0" smtClean="0">
                <a:solidFill>
                  <a:srgbClr val="00B050"/>
                </a:solidFill>
              </a:rPr>
              <a:t> </a:t>
            </a:r>
            <a:r>
              <a:rPr lang="ru-RU" sz="4000" dirty="0" err="1" smtClean="0">
                <a:solidFill>
                  <a:srgbClr val="00B050"/>
                </a:solidFill>
              </a:rPr>
              <a:t>ве</a:t>
            </a:r>
            <a:r>
              <a:rPr lang="ru-RU" sz="4000" dirty="0" smtClean="0">
                <a:solidFill>
                  <a:srgbClr val="00B050"/>
                </a:solidFill>
              </a:rPr>
              <a:t> </a:t>
            </a:r>
            <a:r>
              <a:rPr lang="ru-RU" sz="4000" dirty="0" err="1" smtClean="0">
                <a:solidFill>
                  <a:srgbClr val="00B050"/>
                </a:solidFill>
              </a:rPr>
              <a:t>денъиз</a:t>
            </a:r>
            <a:endParaRPr lang="ru-RU" sz="4000" dirty="0">
              <a:solidFill>
                <a:srgbClr val="00B05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664"/>
            <a:ext cx="4517740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557463"/>
            <a:ext cx="9036496" cy="430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4578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4"/>
            <a:ext cx="7848600" cy="2894161"/>
          </a:xfrm>
        </p:spPr>
        <p:txBody>
          <a:bodyPr/>
          <a:lstStyle/>
          <a:p>
            <a:r>
              <a:rPr lang="ru-RU" dirty="0" err="1" smtClean="0"/>
              <a:t>Дагълар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32040" y="3789040"/>
            <a:ext cx="4104456" cy="2808311"/>
          </a:xfrm>
        </p:spPr>
        <p:txBody>
          <a:bodyPr>
            <a:normAutofit/>
          </a:bodyPr>
          <a:lstStyle/>
          <a:p>
            <a:r>
              <a:rPr lang="ru-RU" sz="3200" b="1" dirty="0" err="1" smtClean="0">
                <a:solidFill>
                  <a:srgbClr val="00B050"/>
                </a:solidFill>
              </a:rPr>
              <a:t>Аюв-Дагъ</a:t>
            </a:r>
            <a:endParaRPr lang="ru-RU" sz="3200" b="1" dirty="0" smtClean="0">
              <a:solidFill>
                <a:srgbClr val="00B050"/>
              </a:solidFill>
            </a:endParaRPr>
          </a:p>
          <a:p>
            <a:r>
              <a:rPr lang="ru-RU" sz="3200" b="1" dirty="0" err="1" smtClean="0">
                <a:solidFill>
                  <a:srgbClr val="00B050"/>
                </a:solidFill>
              </a:rPr>
              <a:t>Демирджи</a:t>
            </a:r>
            <a:endParaRPr lang="ru-RU" sz="3200" b="1" dirty="0">
              <a:solidFill>
                <a:srgbClr val="00B050"/>
              </a:solidFill>
            </a:endParaRPr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10293"/>
            <a:ext cx="4932040" cy="425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1" y="404665"/>
            <a:ext cx="4104455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796" y="-85551"/>
            <a:ext cx="4032448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1474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17740" y="548681"/>
            <a:ext cx="4446748" cy="2016224"/>
          </a:xfrm>
        </p:spPr>
        <p:txBody>
          <a:bodyPr/>
          <a:lstStyle/>
          <a:p>
            <a:r>
              <a:rPr lang="ru-RU" sz="3200" b="1" dirty="0" err="1" smtClean="0"/>
              <a:t>Къобалар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err="1" smtClean="0"/>
              <a:t>Эмине-байыр-хосар</a:t>
            </a:r>
            <a:endParaRPr lang="ru-RU" sz="32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664"/>
            <a:ext cx="4517740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64904"/>
            <a:ext cx="9036496" cy="4293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0378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сность">
  <a:themeElements>
    <a:clrScheme name="Ясность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Ясност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362</TotalTime>
  <Words>305</Words>
  <Application>Microsoft Office PowerPoint</Application>
  <PresentationFormat>Экран (4:3)</PresentationFormat>
  <Paragraphs>44</Paragraphs>
  <Slides>29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3" baseType="lpstr">
      <vt:lpstr>Arial</vt:lpstr>
      <vt:lpstr>Calibri</vt:lpstr>
      <vt:lpstr>Times New Roman</vt:lpstr>
      <vt:lpstr>Ясность</vt:lpstr>
      <vt:lpstr>КЪЫРЫМ</vt:lpstr>
      <vt:lpstr>20 января – День Республики Крым.</vt:lpstr>
      <vt:lpstr>Презентация PowerPoint</vt:lpstr>
      <vt:lpstr>Презентация PowerPoint</vt:lpstr>
      <vt:lpstr>Къырым эвель -эзельден «ада», деп адландыргъан эди  Масалларда.эфсане-лерде,шиирлерде онъа «Ешиль ада» дей эдилер.Багъчасарай.Акъмесджит,Эски Къырым,Къарасувбазар,Алушта,СудакъКерчь,Кефе,КезлевДжанкой,Ялта,Акъяр-эски шеэрлер.</vt:lpstr>
      <vt:lpstr>Презентация PowerPoint</vt:lpstr>
      <vt:lpstr> Байырлар ве денъиз</vt:lpstr>
      <vt:lpstr>Дагълар</vt:lpstr>
      <vt:lpstr>Къобалар Эмине-байыр-хосар</vt:lpstr>
      <vt:lpstr>Учансув джур-джур</vt:lpstr>
      <vt:lpstr>Презентация PowerPoint</vt:lpstr>
      <vt:lpstr>    </vt:lpstr>
      <vt:lpstr>КЪк</vt:lpstr>
      <vt:lpstr>Презентация PowerPoint</vt:lpstr>
      <vt:lpstr> Багъчасарай</vt:lpstr>
      <vt:lpstr>Презентация PowerPoint</vt:lpstr>
      <vt:lpstr>Кезлев ДжУма-джами</vt:lpstr>
      <vt:lpstr>Презентация PowerPoint</vt:lpstr>
      <vt:lpstr>Ялта</vt:lpstr>
      <vt:lpstr>     Кефе </vt:lpstr>
      <vt:lpstr>             Кефе</vt:lpstr>
      <vt:lpstr>Керчь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КЪЫРЫМ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Elena</dc:creator>
  <cp:lastModifiedBy>Пользователь Windows</cp:lastModifiedBy>
  <cp:revision>52</cp:revision>
  <dcterms:created xsi:type="dcterms:W3CDTF">2016-01-17T09:43:55Z</dcterms:created>
  <dcterms:modified xsi:type="dcterms:W3CDTF">2017-01-19T18:21:00Z</dcterms:modified>
</cp:coreProperties>
</file>