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FE5"/>
    <a:srgbClr val="DDD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D464E-1931-4B98-91BF-791D38C81C8D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F301E-6216-4487-BD0D-AEA73DDFC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B19FD-5D2A-4C00-BD35-A01DB11C987F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481C-C3D5-40ED-8BC0-F5F2685A6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5678E-5734-4A30-9876-008B6E088D28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7BE25-6A15-4BB4-83A4-F4B9B17BCE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36B36-28C1-487D-BC4B-6258D7F0EA06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DBEFC-9CF4-43A8-9A51-9FCFAD938D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3930D-5C44-40FA-9DB9-18A04CFC7767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7BBBA-819A-4237-9BB4-90A72F1FF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0FBC3-85EC-4B26-8E08-54802236AA89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D46DD-FD23-4E69-B8D2-629BC3E03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1F43A-B334-439F-A15A-4BC8A4CA9F40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D9057-3D94-4C28-BA63-0DD028C307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6D220-2909-4621-BCF8-11C621885837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004DC-3AE3-40D9-B2C1-68C8D2699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DDC32-53A3-4F7A-B3D0-661B1B9A6AE9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07F72-2131-48BC-B080-BC7E8E9C31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74B4F-7545-4B79-94AF-395932FA8B1B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E03A4-06F6-4323-B240-BE80A79676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3883C-656F-45F7-ADE7-90D1B8EE78CC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6FE01-C2EC-49DA-B8DC-0D80B0C8ED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ACA57B8-E949-4E36-848D-9A8E82FF2DED}" type="datetimeFigureOut">
              <a:rPr lang="ru-RU" smtClean="0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0A2EB56-D686-4347-93E2-8860A41574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image" Target="../media/image28.emf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emf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8.wmf"/><Relationship Id="rId19" Type="http://schemas.openxmlformats.org/officeDocument/2006/relationships/image" Target="../media/image23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emf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emf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e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16891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08050"/>
            <a:ext cx="7772400" cy="2741613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Обобщающий урок в 10 классе по алгебре </a:t>
            </a:r>
            <a:br>
              <a:rPr lang="ru-RU" dirty="0" smtClean="0"/>
            </a:br>
            <a:r>
              <a:rPr lang="ru-RU" dirty="0" smtClean="0"/>
              <a:t>по теме:</a:t>
            </a:r>
            <a:br>
              <a:rPr lang="ru-RU" dirty="0" smtClean="0"/>
            </a:br>
            <a:r>
              <a:rPr lang="ru-RU" dirty="0" smtClean="0"/>
              <a:t>«Производная»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Программированный контроль.</a:t>
            </a:r>
          </a:p>
        </p:txBody>
      </p:sp>
      <p:graphicFrame>
        <p:nvGraphicFramePr>
          <p:cNvPr id="18435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8437" name="Группа 10"/>
          <p:cNvGrpSpPr>
            <a:grpSpLocks/>
          </p:cNvGrpSpPr>
          <p:nvPr/>
        </p:nvGrpSpPr>
        <p:grpSpPr bwMode="auto">
          <a:xfrm>
            <a:off x="179388" y="1484313"/>
            <a:ext cx="8731250" cy="4537075"/>
            <a:chOff x="179512" y="1484784"/>
            <a:chExt cx="8731455" cy="453650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5"/>
            <a:srcRect r="29503" b="3391"/>
            <a:stretch>
              <a:fillRect/>
            </a:stretch>
          </p:blipFill>
          <p:spPr bwMode="auto">
            <a:xfrm>
              <a:off x="179512" y="1484784"/>
              <a:ext cx="8731455" cy="453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Овал 2"/>
            <p:cNvSpPr/>
            <p:nvPr/>
          </p:nvSpPr>
          <p:spPr>
            <a:xfrm>
              <a:off x="5580314" y="2205418"/>
              <a:ext cx="287344" cy="215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3491115" y="2708592"/>
              <a:ext cx="433397" cy="5761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8028296" y="3753036"/>
              <a:ext cx="720742" cy="252381"/>
            </a:xfrm>
            <a:prstGeom prst="ellipse">
              <a:avLst/>
            </a:prstGeom>
            <a:solidFill>
              <a:srgbClr val="E3DFE5"/>
            </a:solidFill>
            <a:ln>
              <a:solidFill>
                <a:srgbClr val="E3DF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80581" y="4292718"/>
              <a:ext cx="287344" cy="2158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16961" y="4653035"/>
              <a:ext cx="215905" cy="288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488088" y="5229225"/>
              <a:ext cx="444510" cy="576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8438" name="Прямоугольник 11"/>
          <p:cNvSpPr>
            <a:spLocks noChangeArrowheads="1"/>
          </p:cNvSpPr>
          <p:nvPr/>
        </p:nvSpPr>
        <p:spPr bwMode="auto">
          <a:xfrm>
            <a:off x="5580063" y="220503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75038" y="2676525"/>
            <a:ext cx="4064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75600" y="3687763"/>
            <a:ext cx="82708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2" name="Прямоугольник 13"/>
          <p:cNvSpPr>
            <a:spLocks noChangeArrowheads="1"/>
          </p:cNvSpPr>
          <p:nvPr/>
        </p:nvSpPr>
        <p:spPr bwMode="auto">
          <a:xfrm>
            <a:off x="7367588" y="428307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8443" name="Прямоугольник 14"/>
          <p:cNvSpPr>
            <a:spLocks noChangeArrowheads="1"/>
          </p:cNvSpPr>
          <p:nvPr/>
        </p:nvSpPr>
        <p:spPr bwMode="auto">
          <a:xfrm>
            <a:off x="6516688" y="4613275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8444" name="Прямоугольник 15"/>
          <p:cNvSpPr>
            <a:spLocks noChangeArrowheads="1"/>
          </p:cNvSpPr>
          <p:nvPr/>
        </p:nvSpPr>
        <p:spPr bwMode="auto">
          <a:xfrm>
            <a:off x="4487863" y="530066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8" grpId="0"/>
      <p:bldP spid="18442" grpId="0"/>
      <p:bldP spid="18443" grpId="0"/>
      <p:bldP spid="184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19459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1" name="Прямоугольник 2"/>
          <p:cNvSpPr>
            <a:spLocks noChangeArrowheads="1"/>
          </p:cNvSpPr>
          <p:nvPr/>
        </p:nvSpPr>
        <p:spPr bwMode="auto">
          <a:xfrm>
            <a:off x="3348038" y="908050"/>
            <a:ext cx="2160587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№1-куб;</a:t>
            </a:r>
          </a:p>
          <a:p>
            <a:r>
              <a:rPr lang="ru-RU" sz="2800" b="1"/>
              <a:t>№2- луч;</a:t>
            </a:r>
          </a:p>
          <a:p>
            <a:r>
              <a:rPr lang="ru-RU" sz="2800" b="1"/>
              <a:t>№3-час; </a:t>
            </a:r>
          </a:p>
          <a:p>
            <a:r>
              <a:rPr lang="ru-RU" sz="2800" b="1"/>
              <a:t>№4-шар; </a:t>
            </a:r>
          </a:p>
          <a:p>
            <a:r>
              <a:rPr lang="ru-RU" sz="2800" b="1"/>
              <a:t>№5-знак; </a:t>
            </a:r>
          </a:p>
          <a:p>
            <a:r>
              <a:rPr lang="ru-RU" sz="2800" b="1"/>
              <a:t>№6-метр; </a:t>
            </a:r>
          </a:p>
          <a:p>
            <a:r>
              <a:rPr lang="ru-RU" sz="2800" b="1"/>
              <a:t>№7-угол; </a:t>
            </a:r>
          </a:p>
          <a:p>
            <a:r>
              <a:rPr lang="ru-RU" sz="2800" b="1"/>
              <a:t>№8-плюс;</a:t>
            </a:r>
          </a:p>
          <a:p>
            <a:r>
              <a:rPr lang="ru-RU" sz="2800" b="1"/>
              <a:t>№9-тело; </a:t>
            </a:r>
          </a:p>
          <a:p>
            <a:r>
              <a:rPr lang="ru-RU" sz="2800" b="1"/>
              <a:t>№ 10-конус; </a:t>
            </a:r>
          </a:p>
          <a:p>
            <a:r>
              <a:rPr lang="ru-RU" sz="2800" b="1"/>
              <a:t>№11-точка; </a:t>
            </a:r>
          </a:p>
          <a:p>
            <a:r>
              <a:rPr lang="ru-RU" sz="2800" b="1"/>
              <a:t>№12-число; </a:t>
            </a:r>
          </a:p>
          <a:p>
            <a:r>
              <a:rPr lang="ru-RU" sz="2800" b="1"/>
              <a:t>№13-минус.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52400"/>
            <a:ext cx="8291513" cy="6842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Дополнительные задания.</a:t>
            </a: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0" y="966788"/>
            <a:ext cx="8964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Установите соответствия между функцией, записанной в строке </a:t>
            </a:r>
            <a:r>
              <a:rPr lang="ru-RU" b="1" i="1"/>
              <a:t>А</a:t>
            </a:r>
            <a:r>
              <a:rPr lang="ru-RU" b="1"/>
              <a:t>, её изображение в строке </a:t>
            </a:r>
            <a:r>
              <a:rPr lang="ru-RU" b="1" i="1"/>
              <a:t>Б</a:t>
            </a:r>
            <a:r>
              <a:rPr lang="ru-RU" b="1"/>
              <a:t>, производной функции в строке </a:t>
            </a:r>
            <a:r>
              <a:rPr lang="ru-RU" b="1" i="1"/>
              <a:t>В</a:t>
            </a:r>
            <a:r>
              <a:rPr lang="ru-RU" b="1"/>
              <a:t> и графиком производной в строке </a:t>
            </a:r>
            <a:r>
              <a:rPr lang="ru-RU" b="1" i="1"/>
              <a:t>Г</a:t>
            </a:r>
            <a:r>
              <a:rPr lang="ru-RU" b="1"/>
              <a:t>.</a:t>
            </a:r>
          </a:p>
        </p:txBody>
      </p:sp>
      <p:pic>
        <p:nvPicPr>
          <p:cNvPr id="20485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13" y="1577975"/>
            <a:ext cx="8936037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21507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1557338"/>
          <a:ext cx="7559672" cy="38877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944596"/>
                <a:gridCol w="944596"/>
                <a:gridCol w="944596"/>
                <a:gridCol w="944596"/>
                <a:gridCol w="945322"/>
                <a:gridCol w="945322"/>
                <a:gridCol w="945322"/>
                <a:gridCol w="945322"/>
              </a:tblGrid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А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Б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В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  <a:tr h="97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Г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7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3600" dirty="0">
                          <a:effectLst/>
                        </a:rPr>
                        <a:t>3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9" marR="68569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Домашнее </a:t>
            </a:r>
            <a:r>
              <a:rPr lang="ru-RU" dirty="0"/>
              <a:t>задание: </a:t>
            </a:r>
          </a:p>
        </p:txBody>
      </p:sp>
      <p:graphicFrame>
        <p:nvGraphicFramePr>
          <p:cNvPr id="22531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3" name="Прямоугольник 2"/>
          <p:cNvSpPr>
            <a:spLocks noChangeArrowheads="1"/>
          </p:cNvSpPr>
          <p:nvPr/>
        </p:nvSpPr>
        <p:spPr bwMode="auto">
          <a:xfrm>
            <a:off x="2124075" y="2541588"/>
            <a:ext cx="5280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уч. стр.171, работа №3.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513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Подведение итогов урока. </a:t>
            </a:r>
          </a:p>
        </p:txBody>
      </p:sp>
      <p:graphicFrame>
        <p:nvGraphicFramePr>
          <p:cNvPr id="23555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684213" y="1916113"/>
            <a:ext cx="7488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Выставление оценок. </a:t>
            </a:r>
          </a:p>
          <a:p>
            <a:r>
              <a:rPr lang="ru-RU" sz="3200"/>
              <a:t> </a:t>
            </a:r>
          </a:p>
          <a:p>
            <a:r>
              <a:rPr lang="ru-RU" sz="3200"/>
              <a:t>Примечание: все записи решения заданий выполняются в рабочих тетрадях, а баллы выставляются в оценочный лист (оценочный лист для каждой группы).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9816939">
            <a:off x="407851" y="1483920"/>
            <a:ext cx="7992888" cy="363176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st="508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1500" b="1" spc="50" dirty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Цели и задачи: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/>
              <a:t>закрепление и обобщение знаний по данной  </a:t>
            </a:r>
            <a:r>
              <a:rPr lang="ru-RU" sz="2800" dirty="0" smtClean="0"/>
              <a:t>теме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 smtClean="0"/>
              <a:t>повторение  </a:t>
            </a:r>
            <a:r>
              <a:rPr lang="ru-RU" sz="2800" dirty="0"/>
              <a:t>определения производной, правила нахождения производной;</a:t>
            </a:r>
          </a:p>
          <a:p>
            <a:pPr eaLnBrk="1" fontAlgn="auto" hangingPunct="1">
              <a:buFont typeface="Wingdings" pitchFamily="2" charset="2"/>
              <a:buChar char="§"/>
              <a:defRPr/>
            </a:pPr>
            <a:r>
              <a:rPr lang="ru-RU" sz="2800" dirty="0" smtClean="0"/>
              <a:t>закрепление </a:t>
            </a:r>
            <a:r>
              <a:rPr lang="ru-RU" sz="2800" dirty="0"/>
              <a:t>умения нахождения производной суммы, произведения и частного функции,  производной степенной и тригонометрических функций. </a:t>
            </a:r>
          </a:p>
          <a:p>
            <a:pPr marL="0" indent="0" eaLnBrk="1" fontAlgn="auto" hangingPunct="1"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Ход урока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/>
            <a:r>
              <a:rPr lang="ru-RU" sz="3200" smtClean="0"/>
              <a:t>1. Организационный момент.</a:t>
            </a:r>
          </a:p>
          <a:p>
            <a:pPr marL="0" indent="0" eaLnBrk="1" hangingPunct="1"/>
            <a:r>
              <a:rPr lang="ru-RU" sz="3200" smtClean="0"/>
              <a:t>2. Фронтальная работа.</a:t>
            </a:r>
          </a:p>
          <a:p>
            <a:pPr marL="0" indent="0" eaLnBrk="1" hangingPunct="1"/>
            <a:r>
              <a:rPr lang="ru-RU" sz="3200" smtClean="0"/>
              <a:t>3. Групповая работа.</a:t>
            </a:r>
          </a:p>
          <a:p>
            <a:pPr marL="0" indent="0" eaLnBrk="1" hangingPunct="1"/>
            <a:r>
              <a:rPr lang="ru-RU" sz="3200" smtClean="0"/>
              <a:t>4. Программированный контроль.</a:t>
            </a:r>
          </a:p>
          <a:p>
            <a:pPr marL="0" indent="0" eaLnBrk="1" hangingPunct="1"/>
            <a:r>
              <a:rPr lang="ru-RU" sz="3200" smtClean="0"/>
              <a:t>5. Дополнительные задания.</a:t>
            </a:r>
          </a:p>
          <a:p>
            <a:pPr marL="0" indent="0" eaLnBrk="1" hangingPunct="1"/>
            <a:r>
              <a:rPr lang="ru-RU" sz="3200" smtClean="0"/>
              <a:t>6.Домашнее задание.  </a:t>
            </a:r>
          </a:p>
          <a:p>
            <a:pPr marL="0" indent="0" eaLnBrk="1" hangingPunct="1"/>
            <a:r>
              <a:rPr lang="ru-RU" sz="3200" smtClean="0"/>
              <a:t>7. Подведение итогов урока. </a:t>
            </a:r>
          </a:p>
          <a:p>
            <a:pPr marL="0" indent="0" eaLnBrk="1" hangingPunct="1"/>
            <a:endParaRPr lang="ru-RU" sz="3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Фронтальная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468313" y="981075"/>
            <a:ext cx="299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Найти производную</a:t>
            </a:r>
            <a:endParaRPr lang="ru-RU" sz="2400"/>
          </a:p>
        </p:txBody>
      </p:sp>
      <p:graphicFrame>
        <p:nvGraphicFramePr>
          <p:cNvPr id="12292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Прямоугольник 11"/>
          <p:cNvSpPr>
            <a:spLocks noChangeArrowheads="1"/>
          </p:cNvSpPr>
          <p:nvPr/>
        </p:nvSpPr>
        <p:spPr bwMode="auto">
          <a:xfrm>
            <a:off x="179388" y="1628775"/>
            <a:ext cx="88566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1)</a:t>
            </a:r>
            <a:r>
              <a:rPr lang="ru-RU" sz="2800"/>
              <a:t>Что называется производной функции  </a:t>
            </a:r>
            <a:r>
              <a:rPr lang="en-US" sz="2800" i="1"/>
              <a:t>f</a:t>
            </a:r>
            <a:r>
              <a:rPr lang="ru-RU" sz="2800" i="1"/>
              <a:t>(х) </a:t>
            </a:r>
            <a:r>
              <a:rPr lang="ru-RU" sz="2800"/>
              <a:t>в точке </a:t>
            </a:r>
            <a:r>
              <a:rPr lang="ru-RU" sz="2800" i="1"/>
              <a:t>х</a:t>
            </a:r>
            <a:r>
              <a:rPr lang="ru-RU" sz="2800" i="1" baseline="-25000"/>
              <a:t>0</a:t>
            </a:r>
            <a:r>
              <a:rPr lang="ru-RU" sz="2800"/>
              <a:t>? </a:t>
            </a:r>
          </a:p>
          <a:p>
            <a:r>
              <a:rPr lang="ru-RU" sz="2800" b="1"/>
              <a:t>2)</a:t>
            </a:r>
            <a:r>
              <a:rPr lang="ru-RU" sz="2800"/>
              <a:t>Укажите, для какой из функций 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r>
              <a:rPr lang="ru-RU" sz="2800"/>
              <a:t>Функция                           является производной.</a:t>
            </a:r>
          </a:p>
        </p:txBody>
      </p:sp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1963" y="2562225"/>
            <a:ext cx="238125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3894138"/>
            <a:ext cx="2190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7" name="Picture 10"/>
          <p:cNvPicPr>
            <a:picLocks noChangeAspect="1" noChangeArrowheads="1"/>
          </p:cNvPicPr>
          <p:nvPr/>
        </p:nvPicPr>
        <p:blipFill>
          <a:blip r:embed="rId7"/>
          <a:srcRect r="80316"/>
          <a:stretch>
            <a:fillRect/>
          </a:stretch>
        </p:blipFill>
        <p:spPr bwMode="auto">
          <a:xfrm>
            <a:off x="1476375" y="4578350"/>
            <a:ext cx="56165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/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Фронтальная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88950" y="776288"/>
            <a:ext cx="299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Найти производную</a:t>
            </a:r>
            <a:endParaRPr lang="ru-RU" sz="2400"/>
          </a:p>
        </p:txBody>
      </p:sp>
      <p:sp>
        <p:nvSpPr>
          <p:cNvPr id="13316" name="TextBox 42"/>
          <p:cNvSpPr txBox="1">
            <a:spLocks noChangeArrowheads="1"/>
          </p:cNvSpPr>
          <p:nvPr/>
        </p:nvSpPr>
        <p:spPr bwMode="auto">
          <a:xfrm>
            <a:off x="611188" y="1238250"/>
            <a:ext cx="7848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Функция                                   подсказка	         ответ</a:t>
            </a:r>
          </a:p>
        </p:txBody>
      </p:sp>
      <p:pic>
        <p:nvPicPr>
          <p:cNvPr id="13317" name="Picture 40"/>
          <p:cNvPicPr>
            <a:picLocks noChangeAspect="1" noChangeArrowheads="1"/>
          </p:cNvPicPr>
          <p:nvPr/>
        </p:nvPicPr>
        <p:blipFill>
          <a:blip r:embed="rId2"/>
          <a:srcRect r="89392"/>
          <a:stretch>
            <a:fillRect/>
          </a:stretch>
        </p:blipFill>
        <p:spPr bwMode="auto">
          <a:xfrm>
            <a:off x="468313" y="1646238"/>
            <a:ext cx="18938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41"/>
          <p:cNvPicPr>
            <a:picLocks noChangeAspect="1" noChangeArrowheads="1"/>
          </p:cNvPicPr>
          <p:nvPr/>
        </p:nvPicPr>
        <p:blipFill>
          <a:blip r:embed="rId3"/>
          <a:srcRect r="93723"/>
          <a:stretch>
            <a:fillRect/>
          </a:stretch>
        </p:blipFill>
        <p:spPr bwMode="auto">
          <a:xfrm>
            <a:off x="4560888" y="1814513"/>
            <a:ext cx="1090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9" name="Прямоугольник 43"/>
          <p:cNvSpPr>
            <a:spLocks noChangeArrowheads="1"/>
          </p:cNvSpPr>
          <p:nvPr/>
        </p:nvSpPr>
        <p:spPr bwMode="auto">
          <a:xfrm>
            <a:off x="6443663" y="1768475"/>
            <a:ext cx="172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y´=4x</a:t>
            </a:r>
            <a:r>
              <a:rPr lang="en-US" sz="2400" i="1" baseline="30000"/>
              <a:t>3</a:t>
            </a:r>
            <a:r>
              <a:rPr lang="en-US" sz="2400" i="1"/>
              <a:t>- 3x</a:t>
            </a:r>
            <a:r>
              <a:rPr lang="en-US" sz="2400" i="1" baseline="30000"/>
              <a:t>2</a:t>
            </a:r>
            <a:endParaRPr lang="ru-RU" sz="2400"/>
          </a:p>
        </p:txBody>
      </p:sp>
      <p:pic>
        <p:nvPicPr>
          <p:cNvPr id="13320" name="Picture 45"/>
          <p:cNvPicPr>
            <a:picLocks noChangeAspect="1" noChangeArrowheads="1"/>
          </p:cNvPicPr>
          <p:nvPr/>
        </p:nvPicPr>
        <p:blipFill>
          <a:blip r:embed="rId4"/>
          <a:srcRect r="84921"/>
          <a:stretch>
            <a:fillRect/>
          </a:stretch>
        </p:blipFill>
        <p:spPr bwMode="auto">
          <a:xfrm>
            <a:off x="468313" y="2420938"/>
            <a:ext cx="2997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1" name="Прямоугольник 47"/>
          <p:cNvSpPr>
            <a:spLocks noChangeArrowheads="1"/>
          </p:cNvSpPr>
          <p:nvPr/>
        </p:nvSpPr>
        <p:spPr bwMode="auto">
          <a:xfrm>
            <a:off x="4457700" y="2451100"/>
            <a:ext cx="1296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y=x</a:t>
            </a:r>
            <a:r>
              <a:rPr lang="en-US" sz="2400" i="1" baseline="30000"/>
              <a:t>4</a:t>
            </a:r>
            <a:r>
              <a:rPr lang="en-US" sz="2400" i="1"/>
              <a:t>-</a:t>
            </a:r>
            <a:r>
              <a:rPr lang="en-US" sz="2400"/>
              <a:t>1</a:t>
            </a:r>
            <a:endParaRPr lang="ru-RU" sz="2400"/>
          </a:p>
        </p:txBody>
      </p:sp>
      <p:sp>
        <p:nvSpPr>
          <p:cNvPr id="13322" name="Прямоугольник 48"/>
          <p:cNvSpPr>
            <a:spLocks noChangeArrowheads="1"/>
          </p:cNvSpPr>
          <p:nvPr/>
        </p:nvSpPr>
        <p:spPr bwMode="auto">
          <a:xfrm>
            <a:off x="6804025" y="2451100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y´=4</a:t>
            </a:r>
            <a:r>
              <a:rPr lang="en-US" sz="2400" i="1"/>
              <a:t>x</a:t>
            </a:r>
            <a:r>
              <a:rPr lang="en-US" sz="2400" baseline="30000"/>
              <a:t>3</a:t>
            </a:r>
            <a:endParaRPr lang="ru-RU" sz="2400"/>
          </a:p>
        </p:txBody>
      </p:sp>
      <p:pic>
        <p:nvPicPr>
          <p:cNvPr id="13323" name="Picture 46"/>
          <p:cNvPicPr>
            <a:picLocks noChangeAspect="1" noChangeArrowheads="1"/>
          </p:cNvPicPr>
          <p:nvPr/>
        </p:nvPicPr>
        <p:blipFill>
          <a:blip r:embed="rId5"/>
          <a:srcRect r="89252"/>
          <a:stretch>
            <a:fillRect/>
          </a:stretch>
        </p:blipFill>
        <p:spPr bwMode="auto">
          <a:xfrm>
            <a:off x="468313" y="3014663"/>
            <a:ext cx="1893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4" name="Picture 48"/>
          <p:cNvPicPr>
            <a:picLocks noChangeAspect="1" noChangeArrowheads="1"/>
          </p:cNvPicPr>
          <p:nvPr/>
        </p:nvPicPr>
        <p:blipFill>
          <a:blip r:embed="rId6"/>
          <a:srcRect r="83797"/>
          <a:stretch>
            <a:fillRect/>
          </a:stretch>
        </p:blipFill>
        <p:spPr bwMode="auto">
          <a:xfrm>
            <a:off x="6421438" y="3014663"/>
            <a:ext cx="15843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7"/>
          <a:srcRect r="86179"/>
          <a:stretch>
            <a:fillRect/>
          </a:stretch>
        </p:blipFill>
        <p:spPr bwMode="auto">
          <a:xfrm>
            <a:off x="468313" y="3735388"/>
            <a:ext cx="27352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6" name="Прямоугольник 2"/>
          <p:cNvSpPr>
            <a:spLocks noChangeArrowheads="1"/>
          </p:cNvSpPr>
          <p:nvPr/>
        </p:nvSpPr>
        <p:spPr bwMode="auto">
          <a:xfrm>
            <a:off x="4716463" y="3735388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  <a:r>
              <a:rPr lang="en-US" sz="2400"/>
              <a:t>=1</a:t>
            </a:r>
            <a:endParaRPr lang="ru-RU" sz="2400"/>
          </a:p>
        </p:txBody>
      </p:sp>
      <p:sp>
        <p:nvSpPr>
          <p:cNvPr id="13327" name="Прямоугольник 3"/>
          <p:cNvSpPr>
            <a:spLocks noChangeArrowheads="1"/>
          </p:cNvSpPr>
          <p:nvPr/>
        </p:nvSpPr>
        <p:spPr bwMode="auto">
          <a:xfrm>
            <a:off x="6837363" y="3786188"/>
            <a:ext cx="750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y´</a:t>
            </a:r>
            <a:r>
              <a:rPr lang="en-US" sz="2400"/>
              <a:t>=0</a:t>
            </a:r>
            <a:endParaRPr lang="ru-RU" sz="2400"/>
          </a:p>
        </p:txBody>
      </p:sp>
      <p:pic>
        <p:nvPicPr>
          <p:cNvPr id="13328" name="Picture 14"/>
          <p:cNvPicPr>
            <a:picLocks noChangeAspect="1" noChangeArrowheads="1"/>
          </p:cNvPicPr>
          <p:nvPr/>
        </p:nvPicPr>
        <p:blipFill>
          <a:blip r:embed="rId8"/>
          <a:srcRect r="86458"/>
          <a:stretch>
            <a:fillRect/>
          </a:stretch>
        </p:blipFill>
        <p:spPr bwMode="auto">
          <a:xfrm>
            <a:off x="468313" y="4248150"/>
            <a:ext cx="2590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9" name="Прямоугольник 4"/>
          <p:cNvSpPr>
            <a:spLocks noChangeArrowheads="1"/>
          </p:cNvSpPr>
          <p:nvPr/>
        </p:nvSpPr>
        <p:spPr bwMode="auto">
          <a:xfrm>
            <a:off x="4621213" y="4291013"/>
            <a:ext cx="123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y=cos2x</a:t>
            </a:r>
            <a:endParaRPr lang="ru-RU" sz="2400"/>
          </a:p>
        </p:txBody>
      </p:sp>
      <p:sp>
        <p:nvSpPr>
          <p:cNvPr id="13330" name="Прямоугольник 5"/>
          <p:cNvSpPr>
            <a:spLocks noChangeArrowheads="1"/>
          </p:cNvSpPr>
          <p:nvPr/>
        </p:nvSpPr>
        <p:spPr bwMode="auto">
          <a:xfrm>
            <a:off x="6708775" y="4248150"/>
            <a:ext cx="153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y´=-2sin2x</a:t>
            </a:r>
            <a:endParaRPr lang="ru-RU" sz="2400"/>
          </a:p>
        </p:txBody>
      </p:sp>
      <p:pic>
        <p:nvPicPr>
          <p:cNvPr id="13331" name="Picture 15"/>
          <p:cNvPicPr>
            <a:picLocks noChangeAspect="1" noChangeArrowheads="1"/>
          </p:cNvPicPr>
          <p:nvPr/>
        </p:nvPicPr>
        <p:blipFill>
          <a:blip r:embed="rId9"/>
          <a:srcRect r="82793"/>
          <a:stretch>
            <a:fillRect/>
          </a:stretch>
        </p:blipFill>
        <p:spPr bwMode="auto">
          <a:xfrm>
            <a:off x="468313" y="4702175"/>
            <a:ext cx="33829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2" name="Прямоугольник 6"/>
          <p:cNvSpPr>
            <a:spLocks noChangeArrowheads="1"/>
          </p:cNvSpPr>
          <p:nvPr/>
        </p:nvSpPr>
        <p:spPr bwMode="auto">
          <a:xfrm>
            <a:off x="4705350" y="4752975"/>
            <a:ext cx="1006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  <a:r>
              <a:rPr lang="ru-RU" sz="2400"/>
              <a:t>=</a:t>
            </a:r>
            <a:r>
              <a:rPr lang="en-US" sz="2400" i="1"/>
              <a:t>x</a:t>
            </a:r>
            <a:r>
              <a:rPr lang="ru-RU" sz="2400" baseline="30000"/>
              <a:t>3</a:t>
            </a:r>
            <a:r>
              <a:rPr lang="ru-RU" sz="2400"/>
              <a:t>-8</a:t>
            </a:r>
          </a:p>
        </p:txBody>
      </p:sp>
      <p:sp>
        <p:nvSpPr>
          <p:cNvPr id="13333" name="Прямоугольник 7"/>
          <p:cNvSpPr>
            <a:spLocks noChangeArrowheads="1"/>
          </p:cNvSpPr>
          <p:nvPr/>
        </p:nvSpPr>
        <p:spPr bwMode="auto">
          <a:xfrm>
            <a:off x="6804025" y="4752975"/>
            <a:ext cx="1006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y</a:t>
            </a:r>
            <a:r>
              <a:rPr lang="ru-RU" sz="2400"/>
              <a:t>´=3</a:t>
            </a:r>
            <a:r>
              <a:rPr lang="en-US" sz="2400" i="1"/>
              <a:t>x</a:t>
            </a:r>
            <a:r>
              <a:rPr lang="ru-RU" sz="2400" baseline="30000"/>
              <a:t>2</a:t>
            </a:r>
            <a:endParaRPr lang="ru-RU" sz="2400"/>
          </a:p>
        </p:txBody>
      </p:sp>
      <p:pic>
        <p:nvPicPr>
          <p:cNvPr id="13334" name="Picture 16"/>
          <p:cNvPicPr>
            <a:picLocks noChangeAspect="1" noChangeArrowheads="1"/>
          </p:cNvPicPr>
          <p:nvPr/>
        </p:nvPicPr>
        <p:blipFill>
          <a:blip r:embed="rId10"/>
          <a:srcRect r="92628"/>
          <a:stretch>
            <a:fillRect/>
          </a:stretch>
        </p:blipFill>
        <p:spPr bwMode="auto">
          <a:xfrm>
            <a:off x="468313" y="5168900"/>
            <a:ext cx="1295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5" name="Picture 17"/>
          <p:cNvPicPr>
            <a:picLocks noChangeAspect="1" noChangeArrowheads="1"/>
          </p:cNvPicPr>
          <p:nvPr/>
        </p:nvPicPr>
        <p:blipFill>
          <a:blip r:embed="rId11"/>
          <a:srcRect r="95119"/>
          <a:stretch>
            <a:fillRect/>
          </a:stretch>
        </p:blipFill>
        <p:spPr bwMode="auto">
          <a:xfrm>
            <a:off x="4716463" y="5214938"/>
            <a:ext cx="10287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36" name="Picture 18"/>
          <p:cNvPicPr>
            <a:picLocks noChangeAspect="1" noChangeArrowheads="1"/>
          </p:cNvPicPr>
          <p:nvPr/>
        </p:nvPicPr>
        <p:blipFill>
          <a:blip r:embed="rId12"/>
          <a:srcRect r="94141"/>
          <a:stretch>
            <a:fillRect/>
          </a:stretch>
        </p:blipFill>
        <p:spPr bwMode="auto">
          <a:xfrm>
            <a:off x="6623050" y="5213350"/>
            <a:ext cx="9683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37" name="Прямоугольник 9"/>
          <p:cNvSpPr>
            <a:spLocks noChangeArrowheads="1"/>
          </p:cNvSpPr>
          <p:nvPr/>
        </p:nvSpPr>
        <p:spPr bwMode="auto">
          <a:xfrm>
            <a:off x="287338" y="5932488"/>
            <a:ext cx="849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10) Найдите скорость изменения функции  </a:t>
            </a:r>
            <a:r>
              <a:rPr lang="en-US" sz="2400"/>
              <a:t>h</a:t>
            </a:r>
            <a:r>
              <a:rPr lang="ru-RU" sz="2400"/>
              <a:t>(</a:t>
            </a:r>
            <a:r>
              <a:rPr lang="en-US" sz="2400"/>
              <a:t>x</a:t>
            </a:r>
            <a:r>
              <a:rPr lang="ru-RU" sz="2400"/>
              <a:t>)=4</a:t>
            </a:r>
            <a:r>
              <a:rPr lang="en-US" sz="2400" i="1"/>
              <a:t>x</a:t>
            </a:r>
            <a:r>
              <a:rPr lang="ru-RU" sz="2400" baseline="30000"/>
              <a:t>3</a:t>
            </a:r>
            <a:r>
              <a:rPr lang="ru-RU" sz="2400"/>
              <a:t>-</a:t>
            </a:r>
            <a:r>
              <a:rPr lang="en-US" sz="2400" i="1"/>
              <a:t>x</a:t>
            </a:r>
            <a:r>
              <a:rPr lang="ru-RU" sz="2400" baseline="30000"/>
              <a:t>2    </a:t>
            </a:r>
            <a:r>
              <a:rPr lang="ru-RU" sz="2400"/>
              <a:t>в </a:t>
            </a:r>
            <a:r>
              <a:rPr lang="ru-RU" sz="2400" i="1"/>
              <a:t>х</a:t>
            </a:r>
            <a:r>
              <a:rPr lang="ru-RU" sz="2400" baseline="-25000"/>
              <a:t>0</a:t>
            </a:r>
            <a:r>
              <a:rPr lang="ru-RU" sz="2400"/>
              <a:t>=0</a:t>
            </a:r>
          </a:p>
          <a:p>
            <a:r>
              <a:rPr lang="ru-RU" sz="2400"/>
              <a:t>подсказка          	                         ответ                       </a:t>
            </a:r>
            <a:r>
              <a:rPr lang="ru-RU" sz="2400" i="1"/>
              <a:t>.</a:t>
            </a:r>
            <a:endParaRPr lang="ru-RU" sz="2400"/>
          </a:p>
        </p:txBody>
      </p:sp>
      <p:sp>
        <p:nvSpPr>
          <p:cNvPr id="13338" name="Прямоугольник 10"/>
          <p:cNvSpPr>
            <a:spLocks noChangeArrowheads="1"/>
          </p:cNvSpPr>
          <p:nvPr/>
        </p:nvSpPr>
        <p:spPr bwMode="auto">
          <a:xfrm>
            <a:off x="1855788" y="63293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v</a:t>
            </a:r>
            <a:r>
              <a:rPr lang="ru-RU" sz="2400" i="1"/>
              <a:t>(</a:t>
            </a:r>
            <a:r>
              <a:rPr lang="en-US" sz="2400" i="1"/>
              <a:t>x</a:t>
            </a:r>
            <a:r>
              <a:rPr lang="ru-RU" sz="2400" i="1"/>
              <a:t>)=</a:t>
            </a:r>
            <a:r>
              <a:rPr lang="en-US" sz="2400" i="1"/>
              <a:t>h</a:t>
            </a:r>
            <a:r>
              <a:rPr lang="ru-RU" sz="2400" i="1"/>
              <a:t>´(</a:t>
            </a:r>
            <a:r>
              <a:rPr lang="en-US" sz="2400" i="1"/>
              <a:t>x</a:t>
            </a:r>
            <a:r>
              <a:rPr lang="ru-RU" sz="2400" i="1"/>
              <a:t>)</a:t>
            </a:r>
            <a:r>
              <a:rPr lang="ru-RU" sz="2400"/>
              <a:t>= 12</a:t>
            </a:r>
            <a:r>
              <a:rPr lang="ru-RU" sz="2400" i="1"/>
              <a:t>х</a:t>
            </a:r>
            <a:r>
              <a:rPr lang="ru-RU" sz="2400" baseline="30000"/>
              <a:t>2</a:t>
            </a:r>
            <a:r>
              <a:rPr lang="ru-RU" sz="2400"/>
              <a:t>-2</a:t>
            </a:r>
            <a:r>
              <a:rPr lang="ru-RU" sz="2400" i="1"/>
              <a:t>х</a:t>
            </a:r>
            <a:r>
              <a:rPr lang="ru-RU" sz="2400"/>
              <a:t>;</a:t>
            </a:r>
          </a:p>
        </p:txBody>
      </p:sp>
      <p:sp>
        <p:nvSpPr>
          <p:cNvPr id="13339" name="Прямоугольник 11"/>
          <p:cNvSpPr>
            <a:spLocks noChangeArrowheads="1"/>
          </p:cNvSpPr>
          <p:nvPr/>
        </p:nvSpPr>
        <p:spPr bwMode="auto">
          <a:xfrm>
            <a:off x="6076950" y="6329363"/>
            <a:ext cx="1119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 </a:t>
            </a:r>
            <a:r>
              <a:rPr lang="en-US" sz="2400" i="1"/>
              <a:t>v</a:t>
            </a:r>
            <a:r>
              <a:rPr lang="ru-RU" sz="2400" i="1"/>
              <a:t>(0)=0</a:t>
            </a:r>
            <a:endParaRPr lang="ru-RU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/>
      <p:bldP spid="13321" grpId="0"/>
      <p:bldP spid="13322" grpId="0"/>
      <p:bldP spid="13326" grpId="0"/>
      <p:bldP spid="13327" grpId="0"/>
      <p:bldP spid="13329" grpId="0"/>
      <p:bldP spid="13330" grpId="0"/>
      <p:bldP spid="13332" grpId="0"/>
      <p:bldP spid="13333" grpId="0"/>
      <p:bldP spid="13337" grpId="0"/>
      <p:bldP spid="13338" grpId="0"/>
      <p:bldP spid="133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Составь пару </a:t>
            </a:r>
            <a:endParaRPr lang="ru-RU" dirty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49263" y="836613"/>
            <a:ext cx="83518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u="sng"/>
              <a:t>Объяснение задания: </a:t>
            </a:r>
            <a:r>
              <a:rPr lang="ru-RU" sz="2000"/>
              <a:t>В клетках таблицы  записаны функции. Для каждой функции найдите производную и запишите соответствие клеток. Например: ,  следовательно ответ: 1 – 9; и т.д.</a:t>
            </a:r>
          </a:p>
        </p:txBody>
      </p:sp>
      <p:graphicFrame>
        <p:nvGraphicFramePr>
          <p:cNvPr id="14340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852613"/>
          <a:ext cx="8550274" cy="48895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21978"/>
                <a:gridCol w="2147415"/>
                <a:gridCol w="2138389"/>
                <a:gridCol w="2142492"/>
              </a:tblGrid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11.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х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- 3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17.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cos 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sin x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 sin x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18.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14.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19.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977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10</a:t>
                      </a:r>
                      <a:r>
                        <a:rPr lang="ru-RU" sz="2800" dirty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ах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graphicFrame>
        <p:nvGraphicFramePr>
          <p:cNvPr id="14374" name="Объект 7"/>
          <p:cNvGraphicFramePr>
            <a:graphicFrameLocks noChangeAspect="1"/>
          </p:cNvGraphicFramePr>
          <p:nvPr/>
        </p:nvGraphicFramePr>
        <p:xfrm>
          <a:off x="3132138" y="2133600"/>
          <a:ext cx="4968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Формула" r:id="rId5" imgW="177569" imgH="202936" progId="Equation.3">
                  <p:embed/>
                </p:oleObj>
              </mc:Choice>
              <mc:Fallback>
                <p:oleObj name="Формула" r:id="rId5" imgW="177569" imgH="202936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133600"/>
                        <a:ext cx="496887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5" name="Объект 8"/>
          <p:cNvGraphicFramePr>
            <a:graphicFrameLocks noChangeAspect="1"/>
          </p:cNvGraphicFramePr>
          <p:nvPr/>
        </p:nvGraphicFramePr>
        <p:xfrm>
          <a:off x="5292725" y="2060575"/>
          <a:ext cx="3778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Формула" r:id="rId7" imgW="241300" imgH="457200" progId="Equation.3">
                  <p:embed/>
                </p:oleObj>
              </mc:Choice>
              <mc:Fallback>
                <p:oleObj name="Формула" r:id="rId7" imgW="241300" imgH="457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060575"/>
                        <a:ext cx="37782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6" name="Объект 9"/>
          <p:cNvGraphicFramePr>
            <a:graphicFrameLocks noChangeAspect="1"/>
          </p:cNvGraphicFramePr>
          <p:nvPr/>
        </p:nvGraphicFramePr>
        <p:xfrm>
          <a:off x="3059113" y="3141663"/>
          <a:ext cx="57626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Формула" r:id="rId9" imgW="266469" imgH="253780" progId="Equation.3">
                  <p:embed/>
                </p:oleObj>
              </mc:Choice>
              <mc:Fallback>
                <p:oleObj name="Формула" r:id="rId9" imgW="266469" imgH="25378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141663"/>
                        <a:ext cx="57626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7" name="Объект 10"/>
          <p:cNvGraphicFramePr>
            <a:graphicFrameLocks noChangeAspect="1"/>
          </p:cNvGraphicFramePr>
          <p:nvPr/>
        </p:nvGraphicFramePr>
        <p:xfrm>
          <a:off x="7308850" y="3933825"/>
          <a:ext cx="6302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Формула" r:id="rId11" imgW="393529" imgH="469696" progId="Equation.3">
                  <p:embed/>
                </p:oleObj>
              </mc:Choice>
              <mc:Fallback>
                <p:oleObj name="Формула" r:id="rId11" imgW="393529" imgH="469696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933825"/>
                        <a:ext cx="630238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Объект 12"/>
          <p:cNvGraphicFramePr>
            <a:graphicFrameLocks noChangeAspect="1"/>
          </p:cNvGraphicFramePr>
          <p:nvPr/>
        </p:nvGraphicFramePr>
        <p:xfrm>
          <a:off x="5056188" y="4868863"/>
          <a:ext cx="6683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Формула" r:id="rId13" imgW="368300" imgH="457200" progId="Equation.3">
                  <p:embed/>
                </p:oleObj>
              </mc:Choice>
              <mc:Fallback>
                <p:oleObj name="Формула" r:id="rId13" imgW="368300" imgH="4572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4868863"/>
                        <a:ext cx="668337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9" name="Объект 13"/>
          <p:cNvGraphicFramePr>
            <a:graphicFrameLocks noChangeAspect="1"/>
          </p:cNvGraphicFramePr>
          <p:nvPr/>
        </p:nvGraphicFramePr>
        <p:xfrm>
          <a:off x="2843213" y="6165850"/>
          <a:ext cx="8651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Формула" r:id="rId15" imgW="457002" imgH="215806" progId="Equation.3">
                  <p:embed/>
                </p:oleObj>
              </mc:Choice>
              <mc:Fallback>
                <p:oleObj name="Формула" r:id="rId15" imgW="457002" imgH="215806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6165850"/>
                        <a:ext cx="8651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0" name="Объект 14"/>
          <p:cNvGraphicFramePr>
            <a:graphicFrameLocks noChangeAspect="1"/>
          </p:cNvGraphicFramePr>
          <p:nvPr/>
        </p:nvGraphicFramePr>
        <p:xfrm>
          <a:off x="7164388" y="6165850"/>
          <a:ext cx="7921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Формула" r:id="rId17" imgW="406048" imgH="215713" progId="Equation.3">
                  <p:embed/>
                </p:oleObj>
              </mc:Choice>
              <mc:Fallback>
                <p:oleObj name="Формула" r:id="rId17" imgW="406048" imgH="215713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6165850"/>
                        <a:ext cx="79216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81" name="Picture 2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116013" y="2133600"/>
            <a:ext cx="428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82" name="Picture 28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203575" y="5013325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29499" y="867559"/>
            <a:ext cx="8583433" cy="954107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/>
              <a:t>Ответы: 1-9; 6-3; 11-14; 16-19; 2-4; 7-18; 12-19; 17-13; 3-5; 8-17; 4-19; 5-19; 15-16;10-20.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2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5363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5"/>
          <a:srcRect r="61430" b="11482"/>
          <a:stretch>
            <a:fillRect/>
          </a:stretch>
        </p:blipFill>
        <p:spPr bwMode="auto">
          <a:xfrm>
            <a:off x="179388" y="2276475"/>
            <a:ext cx="8785225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6387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5"/>
          <a:srcRect r="55467" b="2948"/>
          <a:stretch>
            <a:fillRect/>
          </a:stretch>
        </p:blipFill>
        <p:spPr bwMode="auto">
          <a:xfrm>
            <a:off x="1547813" y="836613"/>
            <a:ext cx="5959475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Групповая работа</a:t>
            </a:r>
          </a:p>
        </p:txBody>
      </p:sp>
      <p:graphicFrame>
        <p:nvGraphicFramePr>
          <p:cNvPr id="17411" name="Объект 5"/>
          <p:cNvGraphicFramePr>
            <a:graphicFrameLocks noChangeAspect="1"/>
          </p:cNvGraphicFramePr>
          <p:nvPr/>
        </p:nvGraphicFramePr>
        <p:xfrm>
          <a:off x="0" y="12573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57300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49263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7413" name="Группа 24"/>
          <p:cNvGrpSpPr>
            <a:grpSpLocks/>
          </p:cNvGrpSpPr>
          <p:nvPr/>
        </p:nvGrpSpPr>
        <p:grpSpPr bwMode="auto">
          <a:xfrm>
            <a:off x="107950" y="1844675"/>
            <a:ext cx="8650288" cy="2608263"/>
            <a:chOff x="107504" y="1844824"/>
            <a:chExt cx="8650433" cy="2607992"/>
          </a:xfrm>
        </p:grpSpPr>
        <p:pic>
          <p:nvPicPr>
            <p:cNvPr id="17414" name="Picture 23"/>
            <p:cNvPicPr>
              <a:picLocks noChangeAspect="1" noChangeArrowheads="1"/>
            </p:cNvPicPr>
            <p:nvPr/>
          </p:nvPicPr>
          <p:blipFill>
            <a:blip r:embed="rId5"/>
            <a:srcRect r="38312" b="8789"/>
            <a:stretch>
              <a:fillRect/>
            </a:stretch>
          </p:blipFill>
          <p:spPr bwMode="auto">
            <a:xfrm>
              <a:off x="107504" y="1844824"/>
              <a:ext cx="8650433" cy="2607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4" name="Прямая соединительная линия 23"/>
            <p:cNvCxnSpPr/>
            <p:nvPr/>
          </p:nvCxnSpPr>
          <p:spPr>
            <a:xfrm>
              <a:off x="8757937" y="1844824"/>
              <a:ext cx="0" cy="26079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184</TotalTime>
  <Words>419</Words>
  <Application>Microsoft Office PowerPoint</Application>
  <PresentationFormat>Экран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Воздушный поток</vt:lpstr>
      <vt:lpstr>Формула</vt:lpstr>
      <vt:lpstr>Обобщающий урок в 10 классе по алгебре  по теме: «Производная»</vt:lpstr>
      <vt:lpstr>Цели и задачи: </vt:lpstr>
      <vt:lpstr>Ход урока.</vt:lpstr>
      <vt:lpstr>Фронтальная работа.</vt:lpstr>
      <vt:lpstr>Фронтальная работа.</vt:lpstr>
      <vt:lpstr>Составь пару </vt:lpstr>
      <vt:lpstr>Групповая работа</vt:lpstr>
      <vt:lpstr>Групповая работа</vt:lpstr>
      <vt:lpstr>Групповая работа</vt:lpstr>
      <vt:lpstr>Программированный контроль.</vt:lpstr>
      <vt:lpstr>ответы</vt:lpstr>
      <vt:lpstr>Презентация PowerPoint</vt:lpstr>
      <vt:lpstr>Ответы</vt:lpstr>
      <vt:lpstr>Домашнее задание: </vt:lpstr>
      <vt:lpstr>Подведение итогов урока.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21</cp:revision>
  <dcterms:created xsi:type="dcterms:W3CDTF">2011-04-21T09:09:27Z</dcterms:created>
  <dcterms:modified xsi:type="dcterms:W3CDTF">2017-02-01T07:48:19Z</dcterms:modified>
</cp:coreProperties>
</file>