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02624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Рефлексивная деятельность обучающихся на уроках иностранного языка как условие повышения его продуктивности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776864" cy="46580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Острова</a:t>
            </a:r>
            <a:r>
              <a:rPr lang="ru-RU" dirty="0" smtClean="0"/>
              <a:t> (нарисуй свой кораблик): </a:t>
            </a:r>
          </a:p>
          <a:p>
            <a:r>
              <a:rPr lang="ru-RU" dirty="0" smtClean="0"/>
              <a:t>о. Удовольствия </a:t>
            </a:r>
          </a:p>
          <a:p>
            <a:r>
              <a:rPr lang="ru-RU" dirty="0" smtClean="0"/>
              <a:t>о. Воодушевления</a:t>
            </a:r>
          </a:p>
          <a:p>
            <a:r>
              <a:rPr lang="ru-RU" dirty="0" smtClean="0"/>
              <a:t> о. Скуки </a:t>
            </a:r>
          </a:p>
          <a:p>
            <a:r>
              <a:rPr lang="ru-RU" dirty="0" smtClean="0"/>
              <a:t>о. Наслаждения</a:t>
            </a:r>
          </a:p>
          <a:p>
            <a:r>
              <a:rPr lang="ru-RU" dirty="0" smtClean="0"/>
              <a:t> о. Радости</a:t>
            </a:r>
          </a:p>
          <a:p>
            <a:r>
              <a:rPr lang="ru-RU" dirty="0" smtClean="0"/>
              <a:t> о. Ожидания </a:t>
            </a:r>
          </a:p>
          <a:p>
            <a:r>
              <a:rPr lang="ru-RU" dirty="0" smtClean="0"/>
              <a:t>о. Недоумения</a:t>
            </a:r>
          </a:p>
          <a:p>
            <a:r>
              <a:rPr lang="ru-RU" dirty="0" smtClean="0"/>
              <a:t> о. Грусти Бермудский треугольник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Освоение </a:t>
            </a:r>
            <a:r>
              <a:rPr lang="ru-RU" b="1" dirty="0" smtClean="0"/>
              <a:t>материала происходит, когда используется рефлексия. Данный подход помогает ученикам вспомнить, выявить и осознать основные компоненты деятельности, а затем поставить цель для дальнейшей работы.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Любой этап </a:t>
            </a:r>
            <a:r>
              <a:rPr lang="ru-RU" dirty="0" smtClean="0"/>
              <a:t>урока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</a:t>
            </a:r>
            <a:r>
              <a:rPr lang="ru-RU" sz="4800" dirty="0" smtClean="0"/>
              <a:t>начало, </a:t>
            </a:r>
          </a:p>
          <a:p>
            <a:r>
              <a:rPr lang="ru-RU" sz="4800" dirty="0" smtClean="0"/>
              <a:t>с</a:t>
            </a:r>
            <a:r>
              <a:rPr lang="ru-RU" sz="4800" dirty="0" smtClean="0"/>
              <a:t>ередина</a:t>
            </a:r>
          </a:p>
          <a:p>
            <a:r>
              <a:rPr lang="ru-RU" sz="4800" dirty="0" smtClean="0"/>
              <a:t> конец </a:t>
            </a:r>
            <a:r>
              <a:rPr lang="ru-RU" sz="4800" dirty="0" smtClean="0"/>
              <a:t>урока</a:t>
            </a:r>
            <a:endParaRPr lang="ru-RU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Необходимо </a:t>
            </a:r>
            <a:r>
              <a:rPr lang="ru-RU" u="sng" dirty="0" smtClean="0"/>
              <a:t>учитывать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цель занятия</a:t>
            </a:r>
            <a:r>
              <a:rPr lang="ru-RU" u="sng" dirty="0" smtClean="0"/>
              <a:t>,</a:t>
            </a:r>
          </a:p>
          <a:p>
            <a:r>
              <a:rPr lang="ru-RU" u="sng" dirty="0" smtClean="0"/>
              <a:t> </a:t>
            </a:r>
            <a:r>
              <a:rPr lang="ru-RU" u="sng" dirty="0" smtClean="0"/>
              <a:t>степень сложности учебного материала, способы и методы обучения, </a:t>
            </a:r>
            <a:endParaRPr lang="ru-RU" u="sng" dirty="0" smtClean="0"/>
          </a:p>
          <a:p>
            <a:r>
              <a:rPr lang="ru-RU" u="sng" dirty="0" smtClean="0"/>
              <a:t>возраст </a:t>
            </a:r>
            <a:r>
              <a:rPr lang="ru-RU" u="sng" dirty="0" smtClean="0"/>
              <a:t>учащихся и их психологические особенности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Приемы </a:t>
            </a:r>
            <a:r>
              <a:rPr lang="ru-RU" u="sng" dirty="0" smtClean="0"/>
              <a:t>рефлексии в обучении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тип рефлексии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помогает </a:t>
            </a:r>
            <a:r>
              <a:rPr lang="ru-RU" dirty="0" smtClean="0"/>
              <a:t>ученику обдумывать то, что он сам понял, усвоил и передать это, выделяя основное, т.е. провести самостоятельное оценивание учащимися своей проделанной работы.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№1                     «Дерево </a:t>
            </a:r>
            <a:r>
              <a:rPr lang="ru-RU" dirty="0" smtClean="0"/>
              <a:t>успеха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smtClean="0"/>
              <a:t>зеленый» - все получилось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«желтый» получилось выполнить задание, но с ошибками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«красный» - не смог выполнить задание). Учащиеся размещают листочки таким образом, что строят «дерево успеха», которое наглядно демонстрирует уровень личных достижений.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«</a:t>
            </a:r>
            <a:r>
              <a:rPr lang="ru-RU" dirty="0" smtClean="0"/>
              <a:t>Закончи фразу</a:t>
            </a:r>
            <a:r>
              <a:rPr lang="ru-RU" dirty="0" smtClean="0"/>
              <a:t>!».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Учитель предлагает групповую беседу учащихся о тех знаниях, навыках и умениях, которые они усвоили или проявили в ходе выполнения определенного задания</a:t>
            </a:r>
            <a:r>
              <a:rPr lang="ru-RU" dirty="0" smtClean="0"/>
              <a:t>.</a:t>
            </a:r>
          </a:p>
          <a:p>
            <a:r>
              <a:rPr lang="en-US" dirty="0" smtClean="0"/>
              <a:t>Say how do you improve your skills? »</a:t>
            </a:r>
            <a:endParaRPr lang="ru-RU" dirty="0" smtClean="0"/>
          </a:p>
          <a:p>
            <a:r>
              <a:rPr lang="en-US" dirty="0" smtClean="0"/>
              <a:t>I have just: *practiced phonetics/words/grammar; read the text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</a:t>
            </a:r>
            <a:r>
              <a:rPr lang="ru-RU" b="1" dirty="0" smtClean="0"/>
              <a:t>сознание содержания </a:t>
            </a:r>
            <a:r>
              <a:rPr lang="ru-RU" b="1" dirty="0" smtClean="0"/>
              <a:t>изученного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№2        «Цепочное </a:t>
            </a:r>
            <a:r>
              <a:rPr lang="ru-RU" dirty="0" smtClean="0"/>
              <a:t>построении текста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Учитель задает начальную фразу по пройденной теме, а ученики по цепочке должны составить цельный текст, высказывая по одному предложению.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№3           «Я </a:t>
            </a:r>
            <a:r>
              <a:rPr lang="ru-RU" dirty="0" smtClean="0"/>
              <a:t>не знал, теперь я знаю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Учащиеся подводят итоги проделанной работы по новому или пройденному материалу, говоря при этом, чему они научились, и что могут теперь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I can…………..</a:t>
            </a:r>
          </a:p>
          <a:p>
            <a:pPr>
              <a:buNone/>
            </a:pPr>
            <a:r>
              <a:rPr lang="en-US" dirty="0" smtClean="0"/>
              <a:t>I Know…………….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Настроение </a:t>
            </a:r>
            <a:r>
              <a:rPr lang="ru-RU" b="1" i="1" dirty="0" smtClean="0"/>
              <a:t>и </a:t>
            </a:r>
            <a:r>
              <a:rPr lang="ru-RU" b="1" i="1" dirty="0" smtClean="0"/>
              <a:t>эмоциональное состояние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«Смайлики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Choose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drawing</a:t>
            </a:r>
            <a:r>
              <a:rPr lang="ru-RU" dirty="0" smtClean="0"/>
              <a:t> </a:t>
            </a:r>
            <a:r>
              <a:rPr lang="ru-RU" dirty="0" err="1" smtClean="0"/>
              <a:t>that</a:t>
            </a:r>
            <a:r>
              <a:rPr lang="ru-RU" dirty="0" smtClean="0"/>
              <a:t> </a:t>
            </a:r>
            <a:r>
              <a:rPr lang="ru-RU" dirty="0" err="1" smtClean="0"/>
              <a:t>reflects</a:t>
            </a:r>
            <a:r>
              <a:rPr lang="ru-RU" dirty="0" smtClean="0"/>
              <a:t> </a:t>
            </a:r>
            <a:r>
              <a:rPr lang="ru-RU" dirty="0" err="1" smtClean="0"/>
              <a:t>your</a:t>
            </a:r>
            <a:r>
              <a:rPr lang="ru-RU" dirty="0" smtClean="0"/>
              <a:t> </a:t>
            </a:r>
            <a:r>
              <a:rPr lang="ru-RU" dirty="0" err="1" smtClean="0"/>
              <a:t>spirits</a:t>
            </a:r>
            <a:r>
              <a:rPr lang="ru-RU" dirty="0" smtClean="0"/>
              <a:t>”.</a:t>
            </a:r>
          </a:p>
          <a:p>
            <a:pPr>
              <a:buNone/>
            </a:pPr>
            <a:r>
              <a:rPr lang="ru-RU" dirty="0" smtClean="0"/>
              <a:t>«Ваза настроения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en-US" dirty="0" smtClean="0"/>
              <a:t>«</a:t>
            </a:r>
            <a:r>
              <a:rPr lang="en-US" i="1" dirty="0" smtClean="0"/>
              <a:t>If you liked the lesson and you learned something new, then fix your flower to the vase, the blue one – if you didn’t like the lesson, the red one – if you liked the lesson</a:t>
            </a:r>
            <a:r>
              <a:rPr lang="en-US" dirty="0" smtClean="0"/>
              <a:t>.»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«обращение назад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размышление о своем внутреннем состоянии, самопознание.</a:t>
            </a:r>
          </a:p>
          <a:p>
            <a:r>
              <a:rPr lang="ru-RU" dirty="0" smtClean="0"/>
              <a:t>самоанализ </a:t>
            </a:r>
            <a:r>
              <a:rPr lang="ru-RU" dirty="0" smtClean="0"/>
              <a:t> </a:t>
            </a:r>
            <a:r>
              <a:rPr lang="ru-RU" dirty="0" smtClean="0"/>
              <a:t>или как склонность к анализу своих переживаний, размышлению о своем внутреннем состоянии 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самоанализ деятельности и её результатов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Все</a:t>
            </a:r>
            <a:r>
              <a:rPr lang="ru-RU" dirty="0" smtClean="0"/>
              <a:t>, что делается на уроке по организации рефлексивной деятельности – не самоцель, а подготовка в сознательной внутренней рефлексии развитию очень важных качеств современной личности: </a:t>
            </a:r>
          </a:p>
          <a:p>
            <a:pPr>
              <a:buNone/>
            </a:pPr>
            <a:r>
              <a:rPr lang="ru-RU" b="1" dirty="0" smtClean="0"/>
              <a:t>   самостоятельности</a:t>
            </a:r>
            <a:r>
              <a:rPr lang="ru-RU" b="1" dirty="0" smtClean="0"/>
              <a:t>, предприимчивости и конкурентоспособности.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   Использование </a:t>
            </a:r>
            <a:r>
              <a:rPr lang="ru-RU" sz="4400" dirty="0" smtClean="0"/>
              <a:t>приемов рефлексии на уроках иностранного языка способствует выявлению ответственности у учащихся и сделать обучение иностранного языка более продуктивным.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</a:t>
            </a:r>
            <a:r>
              <a:rPr lang="ru-RU" b="1" dirty="0" smtClean="0"/>
              <a:t>это совместная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деятельность </a:t>
            </a:r>
            <a:r>
              <a:rPr lang="ru-RU" b="1" dirty="0" smtClean="0"/>
              <a:t>учащихся и учителя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позволяющая совершенствовать </a:t>
            </a:r>
            <a:r>
              <a:rPr lang="ru-RU" b="1" dirty="0" smtClean="0"/>
              <a:t>учебный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процесс, ориентируясь на личность </a:t>
            </a:r>
            <a:r>
              <a:rPr lang="ru-RU" b="1" dirty="0" smtClean="0"/>
              <a:t>каждого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ученика.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</a:t>
            </a:r>
            <a:r>
              <a:rPr lang="ru-RU" b="1" dirty="0" smtClean="0"/>
              <a:t>, формы и виды рефлексии.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Типы </a:t>
            </a:r>
            <a:r>
              <a:rPr lang="ru-RU" b="1" dirty="0" smtClean="0"/>
              <a:t>рефлексии: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sz="4800" dirty="0" smtClean="0"/>
              <a:t>личностная</a:t>
            </a:r>
            <a:endParaRPr lang="ru-RU" sz="4800" dirty="0" smtClean="0"/>
          </a:p>
          <a:p>
            <a:r>
              <a:rPr lang="ru-RU" sz="4800" dirty="0" smtClean="0"/>
              <a:t> </a:t>
            </a:r>
            <a:r>
              <a:rPr lang="ru-RU" sz="4800" dirty="0" smtClean="0"/>
              <a:t> </a:t>
            </a:r>
            <a:r>
              <a:rPr lang="ru-RU" sz="4800" dirty="0" smtClean="0"/>
              <a:t>интеллектуальная </a:t>
            </a:r>
          </a:p>
          <a:p>
            <a:r>
              <a:rPr lang="ru-RU" sz="4800" dirty="0" smtClean="0"/>
              <a:t>коммуникативная</a:t>
            </a:r>
            <a:endParaRPr lang="ru-RU" sz="4800" dirty="0" smtClean="0"/>
          </a:p>
          <a:p>
            <a:r>
              <a:rPr lang="ru-RU" sz="4800" dirty="0" smtClean="0"/>
              <a:t> </a:t>
            </a:r>
            <a:r>
              <a:rPr lang="ru-RU" sz="4800" dirty="0" smtClean="0"/>
              <a:t> кооперативная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рефлексии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 ретроспективная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(что я делала? каким образом?);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проспективная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представим себе, что я вот это сделаю, и </a:t>
            </a:r>
            <a:r>
              <a:rPr lang="ru-RU" dirty="0" smtClean="0"/>
              <a:t>что дальше </a:t>
            </a:r>
            <a:r>
              <a:rPr lang="ru-RU" dirty="0" smtClean="0"/>
              <a:t>получиться?); </a:t>
            </a:r>
          </a:p>
          <a:p>
            <a:r>
              <a:rPr lang="ru-RU" dirty="0" smtClean="0"/>
              <a:t> Интроспективная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(что и как я делаю?).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рефлексии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физическая </a:t>
            </a:r>
            <a:r>
              <a:rPr lang="ru-RU" dirty="0" smtClean="0"/>
              <a:t>(успел - не успел);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 сенсорная </a:t>
            </a:r>
            <a:r>
              <a:rPr lang="ru-RU" dirty="0" smtClean="0"/>
              <a:t>(самочувствие: комфортно – дискомфортно); </a:t>
            </a:r>
          </a:p>
          <a:p>
            <a:r>
              <a:rPr lang="ru-RU" dirty="0" smtClean="0"/>
              <a:t> интеллектуальная </a:t>
            </a:r>
            <a:r>
              <a:rPr lang="ru-RU" dirty="0" smtClean="0"/>
              <a:t>(что понял, что осознал, что не понял, какие затруднения испытал); </a:t>
            </a:r>
          </a:p>
          <a:p>
            <a:r>
              <a:rPr lang="ru-RU" dirty="0" smtClean="0"/>
              <a:t> духовная </a:t>
            </a:r>
            <a:r>
              <a:rPr lang="ru-RU" dirty="0" smtClean="0"/>
              <a:t>(стал лучше – хуже, созидал или разрушал себя, других);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9409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Структура педагогической рефлексии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Педагог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Учащийся   </a:t>
            </a:r>
          </a:p>
          <a:p>
            <a:pPr>
              <a:buNone/>
            </a:pPr>
            <a:r>
              <a:rPr lang="ru-RU" b="1" dirty="0" smtClean="0"/>
              <a:t>            Деятельность </a:t>
            </a:r>
            <a:r>
              <a:rPr lang="ru-RU" b="1" dirty="0" smtClean="0"/>
              <a:t>учащегося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Педагогическое </a:t>
            </a:r>
            <a:r>
              <a:rPr lang="ru-RU" b="1" dirty="0" smtClean="0"/>
              <a:t>взаимодействие          </a:t>
            </a:r>
            <a:r>
              <a:rPr lang="ru-RU" b="1" dirty="0" smtClean="0"/>
              <a:t>                   Деятельность </a:t>
            </a:r>
            <a:r>
              <a:rPr lang="ru-RU" b="1" dirty="0" smtClean="0"/>
              <a:t>педагога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рефлексии: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</a:t>
            </a:r>
            <a:r>
              <a:rPr lang="ru-RU" sz="4500" dirty="0" smtClean="0"/>
              <a:t>стимулирует проектирование и моделирование деятельности участников </a:t>
            </a:r>
            <a:r>
              <a:rPr lang="ru-RU" sz="4500" dirty="0" smtClean="0"/>
              <a:t>педагогического </a:t>
            </a:r>
            <a:r>
              <a:rPr lang="ru-RU" sz="4500" dirty="0" smtClean="0"/>
              <a:t>процесса; 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позволяет определить наиболее эффективные способы взаимодействия в современной деятельности; 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выступает условием продуктивного общения субъектов </a:t>
            </a:r>
            <a:r>
              <a:rPr lang="ru-RU" sz="4500" dirty="0" err="1" smtClean="0"/>
              <a:t>пед</a:t>
            </a:r>
            <a:r>
              <a:rPr lang="ru-RU" sz="4500" dirty="0" smtClean="0"/>
              <a:t>. процесса;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формирует осмысленность деятельности и взаимодействия; 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позволяет сформировать мотивы собственной деятельности; 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побуждает к изменению во взаимодействии и деятельности.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Реализация рефлексивного алгоритма: «Я», «МЫ», «ДЕЛО».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Примеры процедуры рефлексии на учебном занятии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err="1" smtClean="0"/>
              <a:t>Постер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Я надеюсь, что этот урок будет… </a:t>
            </a:r>
          </a:p>
          <a:p>
            <a:r>
              <a:rPr lang="ru-RU" dirty="0" smtClean="0">
                <a:sym typeface="Symbol"/>
              </a:rPr>
              <a:t> </a:t>
            </a:r>
            <a:r>
              <a:rPr lang="ru-RU" dirty="0" smtClean="0"/>
              <a:t>Я </a:t>
            </a:r>
            <a:r>
              <a:rPr lang="ru-RU" dirty="0" smtClean="0"/>
              <a:t>ожидаю, что… </a:t>
            </a:r>
          </a:p>
          <a:p>
            <a:r>
              <a:rPr lang="ru-RU" dirty="0" smtClean="0">
                <a:sym typeface="Symbol"/>
              </a:rPr>
              <a:t> </a:t>
            </a:r>
            <a:r>
              <a:rPr lang="ru-RU" dirty="0" smtClean="0"/>
              <a:t> </a:t>
            </a:r>
            <a:r>
              <a:rPr lang="ru-RU" dirty="0" smtClean="0"/>
              <a:t>Я буду разочарован, если…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Я хотел бы унести с собой… </a:t>
            </a:r>
          </a:p>
          <a:p>
            <a:pPr lvl="0">
              <a:buNone/>
            </a:pPr>
            <a:r>
              <a:rPr lang="ru-RU" b="1" dirty="0" smtClean="0"/>
              <a:t>«Бортовой журнал»:</a:t>
            </a:r>
          </a:p>
          <a:p>
            <a:r>
              <a:rPr lang="ru-RU" dirty="0" smtClean="0"/>
              <a:t> Что мне известно по данной теме? </a:t>
            </a:r>
          </a:p>
          <a:p>
            <a:r>
              <a:rPr lang="ru-RU" dirty="0" smtClean="0"/>
              <a:t>Что нового я узнал из текста? </a:t>
            </a:r>
          </a:p>
          <a:p>
            <a:pPr lvl="0">
              <a:buNone/>
            </a:pPr>
            <a:r>
              <a:rPr lang="ru-RU" b="1" dirty="0" smtClean="0"/>
              <a:t>«Оценочное окно»: </a:t>
            </a:r>
          </a:p>
          <a:p>
            <a:r>
              <a:rPr lang="ru-RU" dirty="0" smtClean="0"/>
              <a:t>Сразу могу применить </a:t>
            </a:r>
          </a:p>
          <a:p>
            <a:r>
              <a:rPr lang="ru-RU" dirty="0" smtClean="0"/>
              <a:t>Совсем непонятно</a:t>
            </a:r>
          </a:p>
          <a:p>
            <a:r>
              <a:rPr lang="ru-RU" dirty="0" smtClean="0"/>
              <a:t> Хорошо понятно </a:t>
            </a:r>
          </a:p>
          <a:p>
            <a:r>
              <a:rPr lang="ru-RU" dirty="0" smtClean="0"/>
              <a:t>Никогда не смогу применить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«Лист – </a:t>
            </a:r>
            <a:r>
              <a:rPr lang="ru-RU" b="1" dirty="0" err="1" smtClean="0"/>
              <a:t>опросник</a:t>
            </a:r>
            <a:r>
              <a:rPr lang="ru-RU" b="1" dirty="0" smtClean="0"/>
              <a:t>»: </a:t>
            </a:r>
          </a:p>
          <a:p>
            <a:r>
              <a:rPr lang="ru-RU" dirty="0" smtClean="0"/>
              <a:t> Моё восприятие темы урока (нужное подчеркнуть): </a:t>
            </a:r>
          </a:p>
          <a:p>
            <a:r>
              <a:rPr lang="ru-RU" dirty="0" smtClean="0"/>
              <a:t>- усвоил всё; </a:t>
            </a:r>
          </a:p>
          <a:p>
            <a:r>
              <a:rPr lang="ru-RU" dirty="0" smtClean="0"/>
              <a:t>- усвоил почти всё;</a:t>
            </a:r>
          </a:p>
          <a:p>
            <a:r>
              <a:rPr lang="ru-RU" dirty="0" smtClean="0"/>
              <a:t> -усвоил частично, нуждаюсь в помощи.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Как работал на уроке? (нужное подчеркнуть): </a:t>
            </a:r>
          </a:p>
          <a:p>
            <a:r>
              <a:rPr lang="ru-RU" dirty="0" smtClean="0"/>
              <a:t>- отлично; </a:t>
            </a:r>
          </a:p>
          <a:p>
            <a:r>
              <a:rPr lang="ru-RU" dirty="0" smtClean="0"/>
              <a:t>- хорошо; </a:t>
            </a:r>
          </a:p>
          <a:p>
            <a:r>
              <a:rPr lang="ru-RU" dirty="0" smtClean="0"/>
              <a:t>- удовлетворительно; </a:t>
            </a:r>
          </a:p>
          <a:p>
            <a:r>
              <a:rPr lang="ru-RU" dirty="0" smtClean="0"/>
              <a:t>- неудовлетворительно.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Оцени свои знания по 10-ти балльной системе: 1 2 3 4 5 6 7 8 9 10 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826</Words>
  <Application>Microsoft Office PowerPoint</Application>
  <PresentationFormat>Экран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Рефлексивная деятельность обучающихся на уроках иностранного языка как условие повышения его продуктивности</vt:lpstr>
      <vt:lpstr>рефлексия</vt:lpstr>
      <vt:lpstr>Типы, формы и виды рефлексии.</vt:lpstr>
      <vt:lpstr>Формы рефлексии  </vt:lpstr>
      <vt:lpstr>Виды рефлексии : </vt:lpstr>
      <vt:lpstr>Структура педагогической рефлексии  </vt:lpstr>
      <vt:lpstr>Функции рефлексии:  </vt:lpstr>
      <vt:lpstr>Примеры процедуры рефлексии на учебном занятии</vt:lpstr>
      <vt:lpstr>Слайд 9</vt:lpstr>
      <vt:lpstr>Слайд 10</vt:lpstr>
      <vt:lpstr>Слайд 11</vt:lpstr>
      <vt:lpstr>Организация рефлексии</vt:lpstr>
      <vt:lpstr>Необходимо учитывать</vt:lpstr>
      <vt:lpstr>Приемы рефлексии в обучении иностранного языка</vt:lpstr>
      <vt:lpstr>Приемы</vt:lpstr>
      <vt:lpstr>Слайд 16</vt:lpstr>
      <vt:lpstr>Осознание содержания изученного</vt:lpstr>
      <vt:lpstr>Слайд 18</vt:lpstr>
      <vt:lpstr>Настроение и эмоциональное состояние </vt:lpstr>
      <vt:lpstr>Слайд 20</vt:lpstr>
      <vt:lpstr>Вывод</vt:lpstr>
      <vt:lpstr>Рефлексия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Рефлексивная деятельность обучающихся на уроках иностранного языка как условие повышения его продуктивности</dc:title>
  <dc:creator>Админ</dc:creator>
  <cp:lastModifiedBy>Админ</cp:lastModifiedBy>
  <cp:revision>6</cp:revision>
  <dcterms:created xsi:type="dcterms:W3CDTF">2016-02-27T08:48:23Z</dcterms:created>
  <dcterms:modified xsi:type="dcterms:W3CDTF">2016-02-29T22:24:27Z</dcterms:modified>
</cp:coreProperties>
</file>