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F9B1"/>
    <a:srgbClr val="DDFBC9"/>
    <a:srgbClr val="E2FCD0"/>
    <a:srgbClr val="FFFFFF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302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64518-3F4C-48C6-957D-5900C3C14C67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8E05-8049-482E-8688-48746DBDC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557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1CA48-1F87-49D8-91F4-81285DF95C9F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ACFFA-9467-43D6-BEAE-C05431447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350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3B2BF-740E-40F3-A9F0-9052BF501D67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91661-7A08-4B21-8FE9-234FAE8E5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830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5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5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nstant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11615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9B10C-550E-411A-8072-D2F668504BA1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BF083-9F1D-4843-A773-9C183E67A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170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6AD33-BE90-43ED-A758-55BF14822D15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0C643-E991-4152-96D4-8D61E7178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854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CC6D2-0671-4255-B71F-7AE310EACB02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AD0A7-FB9C-4F3D-8DE9-31FD88C2C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774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ACE26-D75E-4D93-9E34-088549AD51F2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686BA-FE52-4576-A1A6-BE795853B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345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07FAF-F237-407C-B095-5D2E720A9B75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F5E99-005B-4FA7-9D0A-C4483D157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194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ECFC-2AF1-4E79-9CC2-3E293F704C76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27855-6B17-4F15-8BD3-72B975729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44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b5b88658c3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6038" y="5214938"/>
            <a:ext cx="9048750" cy="164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2580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5F23D4-60E6-4A59-9AE1-3DA8A46C4888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EBFAF4-030C-41D6-BC8F-B4A6F32DA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7" descr="0a90d5a235ac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2875" y="214313"/>
            <a:ext cx="1223963" cy="1135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C00000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C00000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C00000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C00000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C00000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764704"/>
            <a:ext cx="6927552" cy="367240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B0F0"/>
                </a:solidFill>
              </a:rPr>
              <a:t>«Моя педагогическая находка</a:t>
            </a:r>
            <a:r>
              <a:rPr lang="ru-RU" sz="3200" dirty="0" smtClean="0">
                <a:solidFill>
                  <a:srgbClr val="00B0F0"/>
                </a:solidFill>
              </a:rPr>
              <a:t>»</a:t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3200" dirty="0">
                <a:solidFill>
                  <a:srgbClr val="00B0F0"/>
                </a:solidFill>
              </a:rPr>
              <a:t/>
            </a:r>
            <a:br>
              <a:rPr lang="ru-RU" sz="3200" dirty="0">
                <a:solidFill>
                  <a:srgbClr val="00B0F0"/>
                </a:solidFill>
              </a:rPr>
            </a:br>
            <a:r>
              <a:rPr lang="ru-RU" sz="2800" dirty="0" smtClean="0"/>
              <a:t>Использование   сказок в </a:t>
            </a:r>
            <a:r>
              <a:rPr lang="ru-RU" sz="2800" smtClean="0"/>
              <a:t>экологическом воспитании </a:t>
            </a:r>
            <a:r>
              <a:rPr lang="ru-RU" sz="2800" dirty="0" smtClean="0"/>
              <a:t>детей старшего дошкольного возраста 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437112"/>
            <a:ext cx="5328592" cy="105496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dirty="0" err="1" smtClean="0">
                <a:solidFill>
                  <a:srgbClr val="7030A0"/>
                </a:solidFill>
              </a:rPr>
              <a:t>Семухина</a:t>
            </a:r>
            <a:r>
              <a:rPr lang="ru-RU" sz="1600" dirty="0" smtClean="0">
                <a:solidFill>
                  <a:srgbClr val="7030A0"/>
                </a:solidFill>
              </a:rPr>
              <a:t> </a:t>
            </a:r>
            <a:r>
              <a:rPr lang="ru-RU" sz="1600" smtClean="0">
                <a:solidFill>
                  <a:srgbClr val="7030A0"/>
                </a:solidFill>
              </a:rPr>
              <a:t>Ольга </a:t>
            </a:r>
            <a:r>
              <a:rPr lang="ru-RU" sz="1600" smtClean="0">
                <a:solidFill>
                  <a:srgbClr val="7030A0"/>
                </a:solidFill>
              </a:rPr>
              <a:t>Васильевна</a:t>
            </a:r>
            <a:r>
              <a:rPr lang="ru-RU" sz="1600" dirty="0">
                <a:solidFill>
                  <a:srgbClr val="7030A0"/>
                </a:solidFill>
              </a:rPr>
              <a:t/>
            </a:r>
            <a:br>
              <a:rPr lang="ru-RU" sz="1600" dirty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>воспитатели МБДОУ»Тальжинский детский сад» комбинированного вида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Новокузнецкий </a:t>
            </a:r>
            <a:r>
              <a:rPr lang="ru-RU" sz="1600" dirty="0" err="1" smtClean="0"/>
              <a:t>р-он</a:t>
            </a: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6455618" cy="346050"/>
          </a:xfrm>
        </p:spPr>
        <p:txBody>
          <a:bodyPr>
            <a:noAutofit/>
          </a:bodyPr>
          <a:lstStyle/>
          <a:p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Сказки  почитаем, а потом сыграем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TurboAdik\Desktop\Новая папка (6)\SAM_59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5976664" cy="4482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4796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urboAdik\Desktop\Новая папка (6)\SAM_5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01006"/>
            <a:ext cx="2736304" cy="198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TurboAdik\Desktop\Новая папка (6)\SAM_59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5" y="404663"/>
            <a:ext cx="2640000" cy="198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TurboAdik\Desktop\Новая папка (6)\SAM_59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744000" cy="280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C:\Users\TurboAdik\Desktop\Новая папка (6)\SAM_59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436" y="2673006"/>
            <a:ext cx="3743999" cy="280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72768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408712" cy="576064"/>
          </a:xfrm>
        </p:spPr>
        <p:txBody>
          <a:bodyPr>
            <a:noAutofit/>
          </a:bodyPr>
          <a:lstStyle/>
          <a:p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Инсценировка экологической сказки 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«Однажды в лесу»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TurboAdik\Desktop\Отчет о индивидуальной работе с детьми Удодова\SAM_53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2646294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urboAdik\Desktop\Отчет о индивидуальной работе с детьми Удодова\SAM_5317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95493"/>
            <a:ext cx="2055113" cy="2519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urboAdik\Desktop\Отчет о индивидуальной работе с детьми Удодова\SAM_53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37542"/>
            <a:ext cx="2556000" cy="191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TurboAdik\Desktop\Отчет о индивидуальной работе с детьми Удодова\SAM_53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8761"/>
            <a:ext cx="2556000" cy="1810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7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6455618" cy="490066"/>
          </a:xfrm>
        </p:spPr>
        <p:txBody>
          <a:bodyPr>
            <a:noAutofit/>
          </a:bodyPr>
          <a:lstStyle/>
          <a:p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Инсценировка экологической сказки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«Лесные жители просят помощи»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TurboAdik\Desktop\Новая папка (6)\SAM_59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188052" cy="2917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urboAdik\Desktop\Новая папка (6)\SAM_59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30783"/>
            <a:ext cx="1998222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TurboAdik\Desktop\Новая папка (6)\SAM_59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31020"/>
            <a:ext cx="3264363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TurboAdik\Desktop\Новая папка (6)\SAM_59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7254" y="1114792"/>
            <a:ext cx="1872208" cy="2496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87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urboAdik\Desktop\Новая папка (6)\SAM_5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1420"/>
            <a:ext cx="3023320" cy="2267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urboAdik\Desktop\Новая папка (6)\SAM_59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1420"/>
            <a:ext cx="3023320" cy="2267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urboAdik\Desktop\Новая папка (6)\SAM_59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9675" y="2708920"/>
            <a:ext cx="3744416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75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6743650" cy="562074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Придумываем и рисуем свою сказку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TurboAdik\Desktop\Новая папка (6)\SAM_59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45105"/>
            <a:ext cx="2880000" cy="216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urboAdik\Desktop\Новая папка (6)\SAM_5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45105"/>
            <a:ext cx="2880000" cy="216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TurboAdik\Desktop\Новая папка (6)\SAM_59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074" y="3390525"/>
            <a:ext cx="2880000" cy="216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TurboAdik\Desktop\Новая папка (6)\SAM_59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4008" y="3400251"/>
            <a:ext cx="2880000" cy="2160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05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904656" cy="634082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124744"/>
            <a:ext cx="72008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v"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научатся видеть прекрасное в природе, любоваться ею, вести себя в различных ситуациях, применяя положительный опыт на примере поведения сказочных героев.</a:t>
            </a:r>
          </a:p>
          <a:p>
            <a:pPr marL="285750" indent="-285750" algn="just" eaLnBrk="1" hangingPunct="1">
              <a:buFont typeface="Wingdings" pitchFamily="2" charset="2"/>
              <a:buChar char="v"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дошкольников будет развит экологический кругозор, наблюдательность, познавательный интерес, логическое и творческое мышление, умение анализировать и синтезировать полученную информацию, они научатся выражать    собственное мнение связными предложениями, пополнят свой  словарный запас  необходимыми терминами.</a:t>
            </a:r>
          </a:p>
          <a:p>
            <a:pPr marL="285750" indent="-285750" algn="just" eaLnBrk="1" hangingPunct="1">
              <a:buFont typeface="Wingdings" pitchFamily="2" charset="2"/>
              <a:buChar char="v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Положительный коммуникативный опыт взаимодействия со сверстниками и взрослыми.</a:t>
            </a:r>
          </a:p>
          <a:p>
            <a:pPr algn="just" eaLnBrk="1" hangingPunct="1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96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426170"/>
          </a:xfrm>
        </p:spPr>
        <p:txBody>
          <a:bodyPr>
            <a:no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TurboAdik\Desktop\Новая папка (6)\SAM_59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0698" y="1688899"/>
            <a:ext cx="4437592" cy="3328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1844825"/>
            <a:ext cx="72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00610"/>
            <a:ext cx="3816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обнял глобус – шар земной.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Один над сушей и водой.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руках моих материки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 тихо шепчут: «Береги».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140968"/>
            <a:ext cx="34563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Я обнял глобус – шар земной,</a:t>
            </a:r>
          </a:p>
          <a:p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 что-то сделалось со мной.</a:t>
            </a:r>
          </a:p>
          <a:p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 вдруг шепнул я:</a:t>
            </a:r>
          </a:p>
          <a:p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«Не солгу. Тебя, родной мой, сберегу»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40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989856"/>
            <a:ext cx="6788590" cy="1503040"/>
          </a:xfrm>
        </p:spPr>
        <p:txBody>
          <a:bodyPr>
            <a:normAutofit/>
          </a:bodyPr>
          <a:lstStyle/>
          <a:p>
            <a:r>
              <a:rPr lang="ru-RU" dirty="0" smtClean="0"/>
              <a:t>Почему  именно экологическая сказка?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9188" y="2204864"/>
            <a:ext cx="43053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926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340768"/>
            <a:ext cx="7499176" cy="4018458"/>
          </a:xfrm>
        </p:spPr>
        <p:txBody>
          <a:bodyPr>
            <a:noAutofit/>
          </a:bodyPr>
          <a:lstStyle/>
          <a:p>
            <a:r>
              <a:rPr lang="ru-RU" sz="3200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«…Сказка неотделима от красоты.</a:t>
            </a:r>
            <a:br>
              <a:rPr lang="ru-RU" sz="3200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Благодаря сказке ребенок познает мир</a:t>
            </a:r>
            <a:br>
              <a:rPr lang="ru-RU" sz="3200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 только умом, но и сердцем. </a:t>
            </a:r>
            <a:br>
              <a:rPr lang="ru-RU" sz="3200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 не только познает,</a:t>
            </a:r>
            <a:br>
              <a:rPr lang="ru-RU" sz="3200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но и откликается на события и явления окружающего мира,</a:t>
            </a:r>
            <a:br>
              <a:rPr lang="ru-RU" sz="3200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выражает свое отношение к добру и злу»</a:t>
            </a:r>
            <a:br>
              <a:rPr lang="ru-RU" sz="3200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В.А. Сухомлинский</a:t>
            </a:r>
            <a:br>
              <a:rPr lang="ru-RU" sz="3200" i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1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632848" cy="453650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00B050"/>
                </a:solidFill>
                <a:effectLst/>
              </a:rPr>
              <a:t>Проблема: 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         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Сказки подаются дошкольникам не достаточно разнообразно и не в полной мере используются  для развития мышления и воспитания добрых чувств.</a:t>
            </a:r>
            <a:r>
              <a:rPr lang="ru-RU" sz="2400" dirty="0" smtClean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Не всегда есть возможность понаблюдать с дошкольниками за жизнью диких животных или отправиться в </a:t>
            </a:r>
            <a:r>
              <a:rPr lang="ru-RU" sz="2400" dirty="0" smtClean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путешествие, или </a:t>
            </a:r>
            <a:r>
              <a:rPr lang="ru-RU" sz="2400" dirty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подводное царство. </a:t>
            </a:r>
            <a:r>
              <a:rPr lang="ru-RU" sz="2400" dirty="0" smtClean="0"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А экологическая сказка дает такую возможность благодаря хорошо развитому  у детей воображению. Также через сказки удается привить не только  любовь к природе, но и осознание  необходимости ее охраны.  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30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7272808" cy="4752528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b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1. Показать нестандартные методы и приемы работы с экологическими сказками. 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1.Развивать 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умение с помощью воспитателя инсценировать и драматизировать 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сказки. </a:t>
            </a:r>
            <a:b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2.Посредством 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экологических сказок прививать детям экологическую культуру поведения;</a:t>
            </a:r>
            <a:b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3.Формировать первоначальные умения и навыки экологически </a:t>
            </a:r>
            <a: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грамотного и безопасного для природы и для самого ребенка </a:t>
            </a:r>
            <a: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поведения;</a:t>
            </a:r>
            <a:b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4.Активизировать и расширять  словарный запас,  развивать связную речь в процессе работы над сказкой.</a:t>
            </a:r>
            <a:br>
              <a:rPr lang="ru-RU" sz="2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35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4208815" cy="43204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Методическая литература</a:t>
            </a:r>
            <a:endParaRPr lang="ru-RU" sz="1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1" y="750936"/>
            <a:ext cx="1109334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IMG_3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81528"/>
            <a:ext cx="1116000" cy="172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Добро пожаловать в экологию (+ CD-ROM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754683"/>
            <a:ext cx="1159732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фото Методика экологического воспитания в детском сад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92967"/>
            <a:ext cx="1112471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knigoed.info/image/book/13545375402998129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92967"/>
            <a:ext cx="117504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3126064" y="2640843"/>
            <a:ext cx="366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Авторские экологические сказки</a:t>
            </a:r>
          </a:p>
        </p:txBody>
      </p:sp>
      <p:pic>
        <p:nvPicPr>
          <p:cNvPr id="1039" name="Picture 15" descr="C:\Users\TurboAdik\Desktop\Новая папка (6)\SAM_59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59668"/>
            <a:ext cx="4233488" cy="27455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63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5328592" cy="56207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Этапы совместной работы  с детьми</a:t>
            </a:r>
            <a:endParaRPr lang="ru-RU" sz="20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75412" y="908720"/>
            <a:ext cx="1638182" cy="1080120"/>
          </a:xfrm>
          <a:prstGeom prst="roundRect">
            <a:avLst/>
          </a:prstGeom>
          <a:solidFill>
            <a:srgbClr val="CEF9B1"/>
          </a:solidFill>
          <a:ln>
            <a:solidFill>
              <a:schemeClr val="accent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Работа с сказкой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41903" y="2604829"/>
            <a:ext cx="1773911" cy="1080120"/>
          </a:xfrm>
          <a:prstGeom prst="roundRect">
            <a:avLst/>
          </a:prstGeom>
          <a:solidFill>
            <a:srgbClr val="CEF9B1"/>
          </a:solidFill>
          <a:ln>
            <a:solidFill>
              <a:schemeClr val="accent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Чтение сказки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0800000" flipV="1">
            <a:off x="1155047" y="4119589"/>
            <a:ext cx="1760768" cy="1152128"/>
          </a:xfrm>
          <a:prstGeom prst="roundRect">
            <a:avLst/>
          </a:prstGeom>
          <a:solidFill>
            <a:srgbClr val="CEF9B1"/>
          </a:solidFill>
          <a:ln>
            <a:solidFill>
              <a:schemeClr val="accent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Обсуждение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28183" y="2552231"/>
            <a:ext cx="2016225" cy="1086300"/>
          </a:xfrm>
          <a:prstGeom prst="roundRect">
            <a:avLst/>
          </a:prstGeom>
          <a:solidFill>
            <a:srgbClr val="CEF9B1"/>
          </a:solidFill>
          <a:ln>
            <a:solidFill>
              <a:schemeClr val="accent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Пересказ (по частям, по ролям)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25906" y="2570549"/>
            <a:ext cx="1737193" cy="1068733"/>
          </a:xfrm>
          <a:prstGeom prst="roundRect">
            <a:avLst/>
          </a:prstGeom>
          <a:solidFill>
            <a:srgbClr val="CEF9B1"/>
          </a:solidFill>
          <a:ln>
            <a:solidFill>
              <a:schemeClr val="accent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Анализ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72200" y="4163670"/>
            <a:ext cx="1872208" cy="1150565"/>
          </a:xfrm>
          <a:prstGeom prst="roundRect">
            <a:avLst/>
          </a:prstGeom>
          <a:solidFill>
            <a:srgbClr val="CEF9B1"/>
          </a:solidFill>
          <a:ln>
            <a:solidFill>
              <a:schemeClr val="accent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Распределение по ролям.  Инсценировка.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41738" y="4276989"/>
            <a:ext cx="1861166" cy="1072043"/>
          </a:xfrm>
          <a:prstGeom prst="roundRect">
            <a:avLst/>
          </a:prstGeom>
          <a:solidFill>
            <a:srgbClr val="CEF9B1"/>
          </a:solidFill>
          <a:ln>
            <a:solidFill>
              <a:schemeClr val="accent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Характеристика героев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3" name="Прямая со стрелкой 22"/>
          <p:cNvCxnSpPr>
            <a:stCxn id="5" idx="2"/>
          </p:cNvCxnSpPr>
          <p:nvPr/>
        </p:nvCxnSpPr>
        <p:spPr>
          <a:xfrm flipH="1">
            <a:off x="2317249" y="1988840"/>
            <a:ext cx="2277254" cy="521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5" idx="2"/>
            <a:endCxn id="9" idx="0"/>
          </p:cNvCxnSpPr>
          <p:nvPr/>
        </p:nvCxnSpPr>
        <p:spPr>
          <a:xfrm>
            <a:off x="4594503" y="1988840"/>
            <a:ext cx="0" cy="5817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5" idx="2"/>
            <a:endCxn id="8" idx="0"/>
          </p:cNvCxnSpPr>
          <p:nvPr/>
        </p:nvCxnSpPr>
        <p:spPr>
          <a:xfrm>
            <a:off x="4594503" y="1988840"/>
            <a:ext cx="2641793" cy="563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9" idx="2"/>
          </p:cNvCxnSpPr>
          <p:nvPr/>
        </p:nvCxnSpPr>
        <p:spPr>
          <a:xfrm flipH="1">
            <a:off x="4594502" y="3639282"/>
            <a:ext cx="1" cy="6377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6" idx="2"/>
            <a:endCxn id="7" idx="0"/>
          </p:cNvCxnSpPr>
          <p:nvPr/>
        </p:nvCxnSpPr>
        <p:spPr>
          <a:xfrm>
            <a:off x="2028859" y="3684949"/>
            <a:ext cx="6572" cy="434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7236295" y="3684949"/>
            <a:ext cx="1" cy="478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602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93858" y="904069"/>
            <a:ext cx="2736304" cy="1296144"/>
          </a:xfrm>
          <a:prstGeom prst="roundRect">
            <a:avLst/>
          </a:prstGeom>
          <a:solidFill>
            <a:srgbClr val="CEF9B1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Работа с родителями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2197" y="3429001"/>
            <a:ext cx="2617636" cy="1368152"/>
          </a:xfrm>
          <a:prstGeom prst="roundRect">
            <a:avLst/>
          </a:prstGeom>
          <a:solidFill>
            <a:srgbClr val="CEF9B1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Беседа с родителями</a:t>
            </a:r>
          </a:p>
          <a:p>
            <a:pPr algn="ctr"/>
            <a:r>
              <a:rPr lang="ru-RU" dirty="0" smtClean="0">
                <a:solidFill>
                  <a:srgbClr val="00B0F0"/>
                </a:solidFill>
              </a:rPr>
              <a:t> «Что такое экологическая сказка»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72" y="3429000"/>
            <a:ext cx="2484276" cy="1368152"/>
          </a:xfrm>
          <a:prstGeom prst="roundRect">
            <a:avLst/>
          </a:prstGeom>
          <a:solidFill>
            <a:srgbClr val="CEF9B1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Помощь в пополнение книжного уголка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00192" y="3429000"/>
            <a:ext cx="2331424" cy="1368152"/>
          </a:xfrm>
          <a:prstGeom prst="roundRect">
            <a:avLst/>
          </a:prstGeom>
          <a:solidFill>
            <a:srgbClr val="CEF9B1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Помощь в изготовление  костюмов для инсценировок сказок.</a:t>
            </a:r>
            <a:endParaRPr lang="ru-RU" dirty="0">
              <a:solidFill>
                <a:srgbClr val="00B0F0"/>
              </a:solidFill>
            </a:endParaRPr>
          </a:p>
        </p:txBody>
      </p:sp>
      <p:cxnSp>
        <p:nvCxnSpPr>
          <p:cNvPr id="33" name="Прямая со стрелкой 32"/>
          <p:cNvCxnSpPr>
            <a:stCxn id="3" idx="2"/>
            <a:endCxn id="5" idx="0"/>
          </p:cNvCxnSpPr>
          <p:nvPr/>
        </p:nvCxnSpPr>
        <p:spPr>
          <a:xfrm>
            <a:off x="4662010" y="2200213"/>
            <a:ext cx="0" cy="1228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1691680" y="2814606"/>
            <a:ext cx="29703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662010" y="2814606"/>
            <a:ext cx="2934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4" idx="0"/>
          </p:cNvCxnSpPr>
          <p:nvPr/>
        </p:nvCxnSpPr>
        <p:spPr>
          <a:xfrm>
            <a:off x="1751015" y="2814606"/>
            <a:ext cx="0" cy="6143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6" idx="0"/>
          </p:cNvCxnSpPr>
          <p:nvPr/>
        </p:nvCxnSpPr>
        <p:spPr>
          <a:xfrm>
            <a:off x="7465904" y="2814606"/>
            <a:ext cx="0" cy="6143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65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6383610" cy="5620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Чтение сказок с показом иллюстраций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TurboAdik\Desktop\Отчет о индивидуальной работе с детьми Удодова\SAM_52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7835"/>
            <a:ext cx="3818129" cy="3096000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urboAdik\Desktop\Отчет о индивидуальной работе с детьми Удодова\SAM_52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816000" cy="2862000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74147" y="1220559"/>
            <a:ext cx="3582144" cy="830997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Чтобы сказку </a:t>
            </a:r>
          </a:p>
          <a:p>
            <a:pPr algn="ctr"/>
            <a:r>
              <a:rPr lang="ru-RU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показать</a:t>
            </a:r>
            <a:endParaRPr lang="ru-RU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869160"/>
            <a:ext cx="3366120" cy="646331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Много мы должны </a:t>
            </a:r>
          </a:p>
          <a:p>
            <a:pPr algn="ctr"/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узнать!</a:t>
            </a:r>
          </a:p>
        </p:txBody>
      </p:sp>
    </p:spTree>
    <p:extLst>
      <p:ext uri="{BB962C8B-B14F-4D97-AF65-F5344CB8AC3E}">
        <p14:creationId xmlns:p14="http://schemas.microsoft.com/office/powerpoint/2010/main" xmlns="" val="42475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lan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polana</Template>
  <TotalTime>722</TotalTime>
  <Words>241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polana</vt:lpstr>
      <vt:lpstr>«Моя педагогическая находка»  Использование   сказок в экологическом воспитании детей старшего дошкольного возраста  </vt:lpstr>
      <vt:lpstr>Почему  именно экологическая сказка?</vt:lpstr>
      <vt:lpstr>«…Сказка неотделима от красоты.  Благодаря сказке ребенок познает мир не только умом, но и сердцем.  И не только познает, но и откликается на события и явления окружающего мира, выражает свое отношение к добру и злу» В.А. Сухомлинский </vt:lpstr>
      <vt:lpstr>Проблема:           Сказки подаются дошкольникам не достаточно разнообразно и не в полной мере используются  для развития мышления и воспитания добрых чувств. Не всегда есть возможность понаблюдать с дошкольниками за жизнью диких животных или отправиться в путешествие, или подводное царство. А экологическая сказка дает такую возможность благодаря хорошо развитому  у детей воображению. Также через сказки удается привить не только  любовь к природе, но и осознание  необходимости ее охраны.    </vt:lpstr>
      <vt:lpstr>                                       Цель: 1. Показать нестандартные методы и приемы работы с экологическими сказками.  Задачи: 1.Развивать умение с помощью воспитателя инсценировать и драматизировать    сказки.  2.Посредством экологических сказок прививать детям экологическую культуру поведения; 3.Формировать первоначальные умения и навыки экологически грамотного и безопасного для природы и для самого ребенка поведения; 4.Активизировать и расширять  словарный запас,  развивать связную речь в процессе работы над сказкой.      </vt:lpstr>
      <vt:lpstr>Методическая литература</vt:lpstr>
      <vt:lpstr>Этапы совместной работы  с детьми</vt:lpstr>
      <vt:lpstr>Слайд 8</vt:lpstr>
      <vt:lpstr>Чтение сказок с показом иллюстраций</vt:lpstr>
      <vt:lpstr>Сказки  почитаем, а потом сыграем</vt:lpstr>
      <vt:lpstr>Слайд 11</vt:lpstr>
      <vt:lpstr>Инсценировка экологической сказки  «Однажды в лесу» </vt:lpstr>
      <vt:lpstr>Инсценировка экологической сказки  «Лесные жители просят помощи»</vt:lpstr>
      <vt:lpstr>Слайд 14</vt:lpstr>
      <vt:lpstr>Придумываем и рисуем свою сказку</vt:lpstr>
      <vt:lpstr>Ожидаемые результаты</vt:lpstr>
      <vt:lpstr>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TurboAdik</dc:creator>
  <cp:lastModifiedBy>Владелец</cp:lastModifiedBy>
  <cp:revision>57</cp:revision>
  <dcterms:created xsi:type="dcterms:W3CDTF">2014-02-23T15:51:45Z</dcterms:created>
  <dcterms:modified xsi:type="dcterms:W3CDTF">2017-01-30T14:30:42Z</dcterms:modified>
</cp:coreProperties>
</file>