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3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3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3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3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3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3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3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3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3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3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3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heel spokes="3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1556792"/>
            <a:ext cx="6370985" cy="864096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000" kern="10" cap="none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  <a:cs typeface="Arial"/>
              </a:rPr>
              <a:t>Города России</a:t>
            </a:r>
            <a:endParaRPr lang="ru-RU" sz="5000" cap="none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3573016"/>
            <a:ext cx="8060432" cy="1500187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0" b="1" u="sng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М</a:t>
            </a:r>
            <a:r>
              <a:rPr lang="ru-RU" sz="13000" b="1" i="1" u="sng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осква</a:t>
            </a:r>
            <a:endParaRPr lang="ru-RU" sz="13000" b="1" i="1" u="sng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4" name="Picture 2" descr="C:\Users\user\Downloads\Картинки\1.jpg"/>
          <p:cNvPicPr>
            <a:picLocks noChangeAspect="1" noChangeArrowheads="1"/>
          </p:cNvPicPr>
          <p:nvPr/>
        </p:nvPicPr>
        <p:blipFill>
          <a:blip r:embed="rId2" cstate="print"/>
          <a:srcRect b="83231"/>
          <a:stretch>
            <a:fillRect/>
          </a:stretch>
        </p:blipFill>
        <p:spPr bwMode="auto">
          <a:xfrm>
            <a:off x="0" y="0"/>
            <a:ext cx="9143999" cy="1196752"/>
          </a:xfrm>
          <a:prstGeom prst="rect">
            <a:avLst/>
          </a:prstGeom>
          <a:noFill/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4788024" y="4725144"/>
            <a:ext cx="3881264" cy="1752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u="none" strike="noStrike" kern="1200" normalizeH="0" baseline="0" noProof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Georgia" pitchFamily="18" charset="0"/>
                <a:ea typeface="+mn-ea"/>
                <a:cs typeface="+mn-cs"/>
              </a:rPr>
              <a:t>подготовила:</a:t>
            </a:r>
            <a:endParaRPr kumimoji="0" lang="ru-RU" sz="2400" b="1" u="none" strike="noStrike" kern="1200" normalizeH="0" baseline="0" noProof="0" dirty="0" smtClean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Georgia" pitchFamily="18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u="none" strike="noStrike" kern="1200" normalizeH="0" baseline="0" noProof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Georgia" pitchFamily="18" charset="0"/>
                <a:ea typeface="+mn-ea"/>
                <a:cs typeface="+mn-cs"/>
              </a:rPr>
              <a:t>  </a:t>
            </a:r>
            <a:r>
              <a:rPr kumimoji="0" lang="ru-RU" sz="2400" b="1" u="none" strike="noStrike" kern="1200" normalizeH="0" baseline="0" noProof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Georgia" pitchFamily="18" charset="0"/>
                <a:ea typeface="+mn-ea"/>
                <a:cs typeface="+mn-cs"/>
              </a:rPr>
              <a:t>Чернышова</a:t>
            </a:r>
            <a:r>
              <a:rPr kumimoji="0" lang="ru-RU" sz="2400" b="1" u="none" strike="noStrike" kern="1200" normalizeH="0" noProof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Georgia" pitchFamily="18" charset="0"/>
                <a:ea typeface="+mn-ea"/>
                <a:cs typeface="+mn-cs"/>
              </a:rPr>
              <a:t> </a:t>
            </a:r>
            <a:r>
              <a:rPr lang="ru-RU" sz="2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 Н.А.</a:t>
            </a:r>
            <a:r>
              <a:rPr kumimoji="0" lang="ru-RU" sz="2400" b="1" u="none" strike="noStrike" kern="1200" normalizeH="0" baseline="0" noProof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Georgia" pitchFamily="18" charset="0"/>
                <a:ea typeface="+mn-ea"/>
                <a:cs typeface="+mn-cs"/>
              </a:rPr>
              <a:t> </a:t>
            </a:r>
            <a:endParaRPr kumimoji="0" lang="ru-RU" sz="2400" b="1" u="none" strike="noStrike" kern="1200" normalizeH="0" baseline="0" noProof="0" dirty="0" smtClean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Georgia" pitchFamily="18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п</a:t>
            </a:r>
            <a:r>
              <a:rPr kumimoji="0" lang="ru-RU" sz="2400" b="1" u="none" strike="noStrike" kern="1200" normalizeH="0" baseline="0" noProof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Georgia" pitchFamily="18" charset="0"/>
                <a:ea typeface="+mn-ea"/>
                <a:cs typeface="+mn-cs"/>
              </a:rPr>
              <a:t>едагог</a:t>
            </a:r>
            <a:r>
              <a:rPr kumimoji="0" lang="ru-RU" sz="2400" b="1" u="none" strike="noStrike" kern="1200" normalizeH="0" baseline="0" noProof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Georgia" pitchFamily="18" charset="0"/>
                <a:ea typeface="+mn-ea"/>
                <a:cs typeface="+mn-cs"/>
              </a:rPr>
              <a:t> дополнительного образования</a:t>
            </a:r>
            <a:endParaRPr kumimoji="0" lang="ru-RU" sz="2400" b="1" u="none" strike="noStrike" kern="1200" normalizeH="0" baseline="0" noProof="0" dirty="0" smtClean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Georgia" pitchFamily="18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u="none" strike="noStrike" kern="1200" normalizeH="0" baseline="0" noProof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Georgia" pitchFamily="18" charset="0"/>
                <a:ea typeface="+mn-ea"/>
                <a:cs typeface="+mn-cs"/>
              </a:rPr>
              <a:t>МКДОУ</a:t>
            </a:r>
            <a:r>
              <a:rPr kumimoji="0" lang="ru-RU" sz="2400" b="1" u="none" strike="noStrike" kern="1200" normalizeH="0" noProof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Georgia" pitchFamily="18" charset="0"/>
                <a:ea typeface="+mn-ea"/>
                <a:cs typeface="+mn-cs"/>
              </a:rPr>
              <a:t> детский сад </a:t>
            </a:r>
            <a:r>
              <a:rPr kumimoji="0" lang="ru-RU" sz="2400" b="1" u="none" strike="noStrike" kern="1200" normalizeH="0" baseline="0" noProof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Georgia" pitchFamily="18" charset="0"/>
                <a:ea typeface="+mn-ea"/>
                <a:cs typeface="+mn-cs"/>
              </a:rPr>
              <a:t>№ </a:t>
            </a:r>
            <a:r>
              <a:rPr lang="ru-RU" sz="2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5</a:t>
            </a:r>
            <a:endParaRPr kumimoji="0" lang="ru-RU" sz="2400" b="1" u="none" strike="noStrike" kern="1200" normalizeH="0" baseline="0" noProof="0" dirty="0" smtClean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251520" y="1745432"/>
            <a:ext cx="3168352" cy="5112568"/>
          </a:xfrm>
          <a:prstGeom prst="roundRect">
            <a:avLst>
              <a:gd name="adj" fmla="val 9381"/>
            </a:avLst>
          </a:prstGeom>
          <a:solidFill>
            <a:srgbClr val="FFFFFF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C:\Users\user\Downloads\Картинки\1.jpg"/>
          <p:cNvPicPr>
            <a:picLocks noChangeAspect="1" noChangeArrowheads="1"/>
          </p:cNvPicPr>
          <p:nvPr/>
        </p:nvPicPr>
        <p:blipFill>
          <a:blip r:embed="rId2" cstate="print"/>
          <a:srcRect b="83231"/>
          <a:stretch>
            <a:fillRect/>
          </a:stretch>
        </p:blipFill>
        <p:spPr bwMode="auto">
          <a:xfrm>
            <a:off x="0" y="0"/>
            <a:ext cx="9143999" cy="119675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0" y="0"/>
            <a:ext cx="4355976" cy="3933056"/>
          </a:xfrm>
          <a:prstGeom prst="teardrop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 t="5000" r="24556" b="33616"/>
          <a:stretch>
            <a:fillRect/>
          </a:stretch>
        </p:blipFill>
        <p:spPr bwMode="auto">
          <a:xfrm>
            <a:off x="4716016" y="0"/>
            <a:ext cx="4427985" cy="4005064"/>
          </a:xfrm>
          <a:prstGeom prst="teardrop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5724128" y="188640"/>
            <a:ext cx="3167855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Храм Христа Спасителя</a:t>
            </a:r>
            <a:endParaRPr lang="ru-RU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260648"/>
            <a:ext cx="3663182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Собор Василия Блаженного</a:t>
            </a:r>
            <a:endParaRPr lang="ru-RU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/>
          <a:srcRect b="43273"/>
          <a:stretch>
            <a:fillRect/>
          </a:stretch>
        </p:blipFill>
        <p:spPr bwMode="auto">
          <a:xfrm>
            <a:off x="539552" y="3284984"/>
            <a:ext cx="8064896" cy="3573016"/>
          </a:xfrm>
          <a:prstGeom prst="round2SameRect">
            <a:avLst>
              <a:gd name="adj1" fmla="val 50000"/>
              <a:gd name="adj2" fmla="val 0"/>
            </a:avLst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915816" y="3356992"/>
            <a:ext cx="3342582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Новодевичий монастырь</a:t>
            </a:r>
            <a:endParaRPr lang="ru-RU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ownloads\Картинки\1.jpg"/>
          <p:cNvPicPr>
            <a:picLocks noChangeAspect="1" noChangeArrowheads="1"/>
          </p:cNvPicPr>
          <p:nvPr/>
        </p:nvPicPr>
        <p:blipFill>
          <a:blip r:embed="rId2" cstate="print"/>
          <a:srcRect b="83231"/>
          <a:stretch>
            <a:fillRect/>
          </a:stretch>
        </p:blipFill>
        <p:spPr bwMode="auto">
          <a:xfrm>
            <a:off x="0" y="0"/>
            <a:ext cx="9143999" cy="119675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 rot="20727962">
            <a:off x="1290485" y="1537288"/>
            <a:ext cx="9430787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ContrastingRightFacing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0000" b="1" cap="none" spc="0" dirty="0" smtClean="0">
                <a:ln w="1143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Спасибо </a:t>
            </a:r>
          </a:p>
          <a:p>
            <a:pPr algn="ctr"/>
            <a:r>
              <a:rPr lang="ru-RU" sz="10000" b="1" cap="none" spc="0" dirty="0" smtClean="0">
                <a:ln w="1143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за внимание!</a:t>
            </a:r>
            <a:endParaRPr lang="ru-RU" sz="10000" b="1" cap="none" spc="0" dirty="0">
              <a:ln w="11430"/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 spd="slow">
    <p:wheel spokes="3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ownloads\Картинки\1.jpg"/>
          <p:cNvPicPr>
            <a:picLocks noChangeAspect="1" noChangeArrowheads="1"/>
          </p:cNvPicPr>
          <p:nvPr/>
        </p:nvPicPr>
        <p:blipFill>
          <a:blip r:embed="rId2" cstate="print"/>
          <a:srcRect b="83231"/>
          <a:stretch>
            <a:fillRect/>
          </a:stretch>
        </p:blipFill>
        <p:spPr bwMode="auto">
          <a:xfrm>
            <a:off x="0" y="0"/>
            <a:ext cx="9143999" cy="1196752"/>
          </a:xfrm>
          <a:prstGeom prst="rect">
            <a:avLst/>
          </a:prstGeom>
          <a:noFill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055488" y="2893115"/>
            <a:ext cx="4228861" cy="3323631"/>
          </a:xfrm>
          <a:prstGeom prst="round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4" name="Picture 6" descr="43_4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195736" y="2420888"/>
            <a:ext cx="3312368" cy="4237245"/>
          </a:xfrm>
          <a:prstGeom prst="roundRect">
            <a:avLst/>
          </a:prstGeom>
          <a:noFill/>
          <a:ln w="57150">
            <a:noFill/>
          </a:ln>
          <a:effectLst>
            <a:softEdge rad="1270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123728" y="1556792"/>
            <a:ext cx="6717432" cy="1143000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normalizeH="0" baseline="0" noProof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Times New Roman" pitchFamily="18" charset="0"/>
              </a:rPr>
              <a:t>Москва была основана в </a:t>
            </a:r>
            <a:r>
              <a:rPr kumimoji="0" lang="ru-RU" sz="2800" b="1" i="0" u="none" strike="noStrike" kern="1200" normalizeH="0" baseline="0" noProof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Times New Roman" pitchFamily="18" charset="0"/>
              </a:rPr>
              <a:t>1147</a:t>
            </a:r>
            <a:r>
              <a:rPr kumimoji="0" lang="ru-RU" sz="2800" b="1" i="0" u="none" strike="noStrike" kern="120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2800" b="1" i="0" u="none" strike="noStrike" kern="1200" normalizeH="0" baseline="0" noProof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Times New Roman" pitchFamily="18" charset="0"/>
              </a:rPr>
              <a:t>году князем Юрием Долгоруким</a:t>
            </a:r>
            <a:endParaRPr kumimoji="0" lang="ru-RU" sz="2800" b="1" i="0" u="none" strike="noStrike" kern="1200" normalizeH="0" baseline="0" noProof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Georgia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ownloads\Картинки\1.jpg"/>
          <p:cNvPicPr>
            <a:picLocks noChangeAspect="1" noChangeArrowheads="1"/>
          </p:cNvPicPr>
          <p:nvPr/>
        </p:nvPicPr>
        <p:blipFill>
          <a:blip r:embed="rId2" cstate="print"/>
          <a:srcRect b="83231"/>
          <a:stretch>
            <a:fillRect/>
          </a:stretch>
        </p:blipFill>
        <p:spPr bwMode="auto">
          <a:xfrm>
            <a:off x="0" y="0"/>
            <a:ext cx="9143999" cy="1196752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123728" y="1268760"/>
            <a:ext cx="6624736" cy="1296144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u="none" strike="noStrike" kern="1200" normalizeH="0" baseline="0" noProof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Times New Roman" pitchFamily="18" charset="0"/>
              </a:rPr>
              <a:t>Герб Москвы представляет собой тёмно-красный геральдический щит с изображением всадника</a:t>
            </a:r>
            <a:r>
              <a:rPr kumimoji="0" lang="ru-RU" sz="2000" b="1" u="none" strike="noStrike" kern="1200" normalizeH="0" noProof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Times New Roman" pitchFamily="18" charset="0"/>
              </a:rPr>
              <a:t> – </a:t>
            </a:r>
            <a:r>
              <a:rPr kumimoji="0" lang="ru-RU" sz="2000" b="1" u="none" strike="noStrike" kern="1200" normalizeH="0" baseline="0" noProof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Times New Roman" pitchFamily="18" charset="0"/>
              </a:rPr>
              <a:t>Святого Георгия Победоносца, поражающего чёрного Змия</a:t>
            </a:r>
            <a:endParaRPr kumimoji="0" lang="ru-RU" sz="2000" b="1" u="none" strike="noStrike" kern="1200" normalizeH="0" baseline="0" noProof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Georgia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" name="Picture 5" descr="imgbyid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79512" y="1340768"/>
            <a:ext cx="1763688" cy="2160240"/>
          </a:xfrm>
          <a:prstGeom prst="downArrowCallout">
            <a:avLst>
              <a:gd name="adj1" fmla="val 100000"/>
              <a:gd name="adj2" fmla="val 50000"/>
              <a:gd name="adj3" fmla="val 11278"/>
              <a:gd name="adj4" fmla="val 87652"/>
            </a:avLst>
          </a:prstGeom>
          <a:noFill/>
          <a:ln>
            <a:noFill/>
          </a:ln>
        </p:spPr>
      </p:pic>
      <p:pic>
        <p:nvPicPr>
          <p:cNvPr id="3" name="Содержимое 4" descr="LusoiGori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2420888"/>
            <a:ext cx="3888376" cy="2566068"/>
          </a:xfrm>
          <a:prstGeom prst="roundRect">
            <a:avLst/>
          </a:prstGeom>
          <a:ln w="57150">
            <a:noFill/>
          </a:ln>
          <a:effectLst>
            <a:softEdge rad="127000"/>
          </a:effectLst>
        </p:spPr>
      </p:pic>
      <p:sp>
        <p:nvSpPr>
          <p:cNvPr id="9" name="TextBox 8"/>
          <p:cNvSpPr txBox="1"/>
          <p:nvPr/>
        </p:nvSpPr>
        <p:spPr>
          <a:xfrm>
            <a:off x="1907704" y="2780928"/>
            <a:ext cx="3240360" cy="12618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Сердце Москвы – Кремль.  </a:t>
            </a:r>
          </a:p>
          <a:p>
            <a:pPr algn="ctr"/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Сначала стены Кремля были деревянными, </a:t>
            </a:r>
            <a:endParaRPr lang="ru-RU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8144" y="4869160"/>
            <a:ext cx="2952328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затем они были сделаны из белого известняка. </a:t>
            </a:r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Белокаменный Кремль </a:t>
            </a:r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простоял более </a:t>
            </a:r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100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лет</a:t>
            </a:r>
            <a:endParaRPr lang="ru-RU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8" name="Picture 5" descr="Московский Кремль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4149080"/>
            <a:ext cx="3816424" cy="2708920"/>
          </a:xfrm>
          <a:prstGeom prst="round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 l="2727" r="14123"/>
          <a:stretch>
            <a:fillRect/>
          </a:stretch>
        </p:blipFill>
        <p:spPr bwMode="auto">
          <a:xfrm>
            <a:off x="0" y="1124744"/>
            <a:ext cx="5580112" cy="3964816"/>
          </a:xfrm>
          <a:prstGeom prst="roundRect">
            <a:avLst>
              <a:gd name="adj" fmla="val 6837"/>
            </a:avLst>
          </a:prstGeom>
          <a:noFill/>
          <a:ln w="57150">
            <a:noFill/>
          </a:ln>
          <a:effectLst>
            <a:softEdge rad="127000"/>
          </a:effectLst>
        </p:spPr>
      </p:pic>
      <p:pic>
        <p:nvPicPr>
          <p:cNvPr id="2" name="Picture 2" descr="C:\Users\user\Downloads\Картинки\1.jpg"/>
          <p:cNvPicPr>
            <a:picLocks noChangeAspect="1" noChangeArrowheads="1"/>
          </p:cNvPicPr>
          <p:nvPr/>
        </p:nvPicPr>
        <p:blipFill>
          <a:blip r:embed="rId3" cstate="print"/>
          <a:srcRect b="83231"/>
          <a:stretch>
            <a:fillRect/>
          </a:stretch>
        </p:blipFill>
        <p:spPr bwMode="auto">
          <a:xfrm>
            <a:off x="0" y="0"/>
            <a:ext cx="9143999" cy="1196752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0" y="4941168"/>
            <a:ext cx="9144000" cy="1916832"/>
          </a:xfrm>
          <a:prstGeom prst="roundRect">
            <a:avLst>
              <a:gd name="adj" fmla="val 12390"/>
            </a:avLst>
          </a:prstGeom>
          <a:ln>
            <a:noFill/>
          </a:ln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2339752" y="6237312"/>
            <a:ext cx="4261103" cy="400110"/>
          </a:xfrm>
          <a:prstGeom prst="rect">
            <a:avLst/>
          </a:prstGeom>
          <a:noFill/>
        </p:spPr>
        <p:txBody>
          <a:bodyPr wrap="none" rtlCol="0" anchor="ctr" anchorCtr="1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000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Панорама Красной площади</a:t>
            </a:r>
            <a:endParaRPr lang="ru-RU" sz="2000" b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 l="20826" t="3893" r="24377" b="24646"/>
          <a:stretch>
            <a:fillRect/>
          </a:stretch>
        </p:blipFill>
        <p:spPr bwMode="auto">
          <a:xfrm>
            <a:off x="5382249" y="1052736"/>
            <a:ext cx="3761751" cy="4032448"/>
          </a:xfrm>
          <a:prstGeom prst="roundRect">
            <a:avLst>
              <a:gd name="adj" fmla="val 6336"/>
            </a:avLst>
          </a:prstGeom>
          <a:ln>
            <a:noFill/>
          </a:ln>
          <a:effectLst>
            <a:softEdge rad="1270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555776" y="3933056"/>
            <a:ext cx="3888432" cy="9387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r"/>
            <a:r>
              <a:rPr lang="ru-RU" sz="2000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Главная башня Кремля –</a:t>
            </a:r>
          </a:p>
          <a:p>
            <a:pPr algn="r"/>
            <a:r>
              <a:rPr lang="ru-RU" sz="2000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Спасская </a:t>
            </a:r>
            <a:r>
              <a:rPr lang="ru-RU" sz="1500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(на ней установлены знаменитые часы – куранты)</a:t>
            </a:r>
            <a:endParaRPr lang="ru-RU" sz="1500" b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27584" y="1268760"/>
            <a:ext cx="5616624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r"/>
            <a:r>
              <a:rPr lang="ru-RU" sz="2000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Московский Кремль сегодня –  это официальная резиденция Президента </a:t>
            </a:r>
          </a:p>
          <a:p>
            <a:pPr algn="r"/>
            <a:r>
              <a:rPr lang="ru-RU" sz="2000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Российской Федерации</a:t>
            </a:r>
            <a:endParaRPr lang="ru-RU" sz="2000" b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ownloads\Картинки\1.jpg"/>
          <p:cNvPicPr>
            <a:picLocks noChangeAspect="1" noChangeArrowheads="1"/>
          </p:cNvPicPr>
          <p:nvPr/>
        </p:nvPicPr>
        <p:blipFill>
          <a:blip r:embed="rId2" cstate="print"/>
          <a:srcRect b="83231"/>
          <a:stretch>
            <a:fillRect/>
          </a:stretch>
        </p:blipFill>
        <p:spPr bwMode="auto">
          <a:xfrm>
            <a:off x="1" y="0"/>
            <a:ext cx="9143999" cy="1196752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t="6945" b="18056"/>
          <a:stretch>
            <a:fillRect/>
          </a:stretch>
        </p:blipFill>
        <p:spPr bwMode="auto">
          <a:xfrm>
            <a:off x="0" y="1107589"/>
            <a:ext cx="4572000" cy="5750411"/>
          </a:xfrm>
          <a:prstGeom prst="roundRect">
            <a:avLst>
              <a:gd name="adj" fmla="val 8790"/>
            </a:avLst>
          </a:prstGeom>
          <a:ln>
            <a:noFill/>
          </a:ln>
          <a:effectLst>
            <a:softEdge rad="1270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113489"/>
            <a:ext cx="4716016" cy="5744511"/>
          </a:xfrm>
          <a:prstGeom prst="roundRect">
            <a:avLst>
              <a:gd name="adj" fmla="val 5879"/>
            </a:avLst>
          </a:prstGeom>
          <a:ln>
            <a:noFill/>
          </a:ln>
          <a:effectLst>
            <a:softEdge rad="127000"/>
          </a:effec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23528" y="1196752"/>
            <a:ext cx="8568952" cy="648072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normalizeH="0" baseline="0" noProof="0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Times New Roman" pitchFamily="18" charset="0"/>
              </a:rPr>
              <a:t>Соборная площадь Московского Кремля</a:t>
            </a:r>
            <a:endParaRPr kumimoji="0" lang="ru-RU" sz="2800" b="1" i="0" u="none" strike="noStrike" kern="1200" normalizeH="0" baseline="0" noProof="0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43608" y="6237312"/>
            <a:ext cx="2626040" cy="40011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000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Успенский собор</a:t>
            </a:r>
            <a:endParaRPr lang="ru-RU" sz="2000" b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92080" y="6237312"/>
            <a:ext cx="3206268" cy="4001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000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Архангельский собор</a:t>
            </a:r>
            <a:endParaRPr lang="ru-RU" sz="2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ownloads\Картинки\1.jpg"/>
          <p:cNvPicPr>
            <a:picLocks noChangeAspect="1" noChangeArrowheads="1"/>
          </p:cNvPicPr>
          <p:nvPr/>
        </p:nvPicPr>
        <p:blipFill>
          <a:blip r:embed="rId2" cstate="print"/>
          <a:srcRect b="83231"/>
          <a:stretch>
            <a:fillRect/>
          </a:stretch>
        </p:blipFill>
        <p:spPr bwMode="auto">
          <a:xfrm>
            <a:off x="1" y="0"/>
            <a:ext cx="9143999" cy="1196752"/>
          </a:xfrm>
          <a:prstGeom prst="rect">
            <a:avLst/>
          </a:prstGeom>
          <a:noFill/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 cstate="print"/>
          <a:srcRect t="11304"/>
          <a:stretch>
            <a:fillRect/>
          </a:stretch>
        </p:blipFill>
        <p:spPr bwMode="auto">
          <a:xfrm>
            <a:off x="5004048" y="1101689"/>
            <a:ext cx="4139952" cy="5756311"/>
          </a:xfrm>
          <a:prstGeom prst="roundRect">
            <a:avLst>
              <a:gd name="adj" fmla="val 12386"/>
            </a:avLst>
          </a:prstGeom>
          <a:ln>
            <a:noFill/>
          </a:ln>
          <a:effectLst>
            <a:softEdge rad="127000"/>
          </a:effec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4" cstate="print"/>
          <a:srcRect l="8000" r="4000"/>
          <a:stretch>
            <a:fillRect/>
          </a:stretch>
        </p:blipFill>
        <p:spPr bwMode="auto">
          <a:xfrm>
            <a:off x="-68228" y="1124744"/>
            <a:ext cx="5432316" cy="5733256"/>
          </a:xfrm>
          <a:prstGeom prst="roundRect">
            <a:avLst>
              <a:gd name="adj" fmla="val 6886"/>
            </a:avLst>
          </a:prstGeom>
          <a:ln>
            <a:noFill/>
          </a:ln>
          <a:effectLst>
            <a:softEdge rad="127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156176" y="6093296"/>
            <a:ext cx="2225289" cy="40011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0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Царь-колокол</a:t>
            </a:r>
            <a:endParaRPr lang="ru-RU" sz="20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07704" y="6237312"/>
            <a:ext cx="1944216" cy="4001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Царь-пушка</a:t>
            </a:r>
            <a:endParaRPr lang="ru-RU" sz="22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user\Downloads\Картинки\1.jpg"/>
          <p:cNvPicPr>
            <a:picLocks noChangeAspect="1" noChangeArrowheads="1"/>
          </p:cNvPicPr>
          <p:nvPr/>
        </p:nvPicPr>
        <p:blipFill>
          <a:blip r:embed="rId2" cstate="print"/>
          <a:srcRect b="83231"/>
          <a:stretch>
            <a:fillRect/>
          </a:stretch>
        </p:blipFill>
        <p:spPr bwMode="auto">
          <a:xfrm>
            <a:off x="0" y="0"/>
            <a:ext cx="9143999" cy="119675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251520" y="3789040"/>
            <a:ext cx="4032448" cy="2880320"/>
          </a:xfrm>
          <a:prstGeom prst="roundRect">
            <a:avLst>
              <a:gd name="adj" fmla="val 9381"/>
            </a:avLst>
          </a:prstGeom>
          <a:solidFill>
            <a:srgbClr val="FFFFFF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 descr="C:\Users\user\Downloads\Картинки\1.jpg"/>
          <p:cNvPicPr>
            <a:picLocks noChangeAspect="1" noChangeArrowheads="1"/>
          </p:cNvPicPr>
          <p:nvPr/>
        </p:nvPicPr>
        <p:blipFill>
          <a:blip r:embed="rId2" cstate="print"/>
          <a:srcRect b="83231"/>
          <a:stretch>
            <a:fillRect/>
          </a:stretch>
        </p:blipFill>
        <p:spPr bwMode="auto">
          <a:xfrm>
            <a:off x="0" y="0"/>
            <a:ext cx="9143999" cy="1196752"/>
          </a:xfrm>
          <a:prstGeom prst="rect">
            <a:avLst/>
          </a:prstGeom>
          <a:noFill/>
        </p:spPr>
      </p:pic>
      <p:pic>
        <p:nvPicPr>
          <p:cNvPr id="6" name="Picture 6" descr="91"/>
          <p:cNvPicPr>
            <a:picLocks noChangeAspect="1" noChangeArrowheads="1"/>
          </p:cNvPicPr>
          <p:nvPr/>
        </p:nvPicPr>
        <p:blipFill>
          <a:blip r:embed="rId3" cstate="print"/>
          <a:srcRect l="5915" t="30921" r="8311" b="11889"/>
          <a:stretch>
            <a:fillRect/>
          </a:stretch>
        </p:blipFill>
        <p:spPr bwMode="auto">
          <a:xfrm>
            <a:off x="3491880" y="2852936"/>
            <a:ext cx="5652120" cy="4005064"/>
          </a:xfrm>
          <a:prstGeom prst="roundRect">
            <a:avLst>
              <a:gd name="adj" fmla="val 8728"/>
            </a:avLst>
          </a:prstGeom>
          <a:noFill/>
          <a:ln w="57150">
            <a:noFill/>
          </a:ln>
          <a:effectLst>
            <a:softEdge rad="127000"/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3419872" y="1340768"/>
            <a:ext cx="5508104" cy="1634490"/>
          </a:xfrm>
          <a:prstGeom prst="roundRect">
            <a:avLst/>
          </a:prstGeom>
          <a:noFill/>
          <a:effectLst>
            <a:softEdge rad="63500"/>
          </a:effectLst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Вечный огонь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у Кремлевской стены на </a:t>
            </a:r>
            <a:r>
              <a:rPr lang="ru-RU" sz="20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Могиле Неизвестного солдата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15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(память о тех, кто отстоял Москву, защитил Родину от немецко-фашистских захватчиков)</a:t>
            </a:r>
            <a:endParaRPr lang="ru-RU" sz="1500" b="1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0" y="4491127"/>
            <a:ext cx="3851920" cy="2366873"/>
          </a:xfrm>
          <a:prstGeom prst="roundRect">
            <a:avLst>
              <a:gd name="adj" fmla="val 25935"/>
            </a:avLst>
          </a:prstGeom>
          <a:noFill/>
          <a:ln>
            <a:solidFill>
              <a:srgbClr val="0070C0"/>
            </a:solidFill>
          </a:ln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Памятник 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Кузьме Минину и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Дмитрию Пожарскому</a:t>
            </a:r>
          </a:p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15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(предводителям народного ополчения, защитившим Москву и Русь от польских захватчиков)</a:t>
            </a:r>
            <a:endParaRPr lang="ru-RU" sz="1500" b="1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5" name="Содержимое 10" descr="img26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24744"/>
            <a:ext cx="3707904" cy="3684335"/>
          </a:xfrm>
          <a:prstGeom prst="roundRect">
            <a:avLst>
              <a:gd name="adj" fmla="val 8255"/>
            </a:avLst>
          </a:prstGeom>
          <a:ln w="57150">
            <a:noFill/>
          </a:ln>
          <a:effectLst>
            <a:softEdge rad="127000"/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ownloads\Картинки\1.jpg"/>
          <p:cNvPicPr>
            <a:picLocks noChangeAspect="1" noChangeArrowheads="1"/>
          </p:cNvPicPr>
          <p:nvPr/>
        </p:nvPicPr>
        <p:blipFill>
          <a:blip r:embed="rId2" cstate="print"/>
          <a:srcRect b="83231"/>
          <a:stretch>
            <a:fillRect/>
          </a:stretch>
        </p:blipFill>
        <p:spPr bwMode="auto">
          <a:xfrm>
            <a:off x="0" y="0"/>
            <a:ext cx="9143999" cy="1196752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323528" y="1268760"/>
            <a:ext cx="3888432" cy="5400600"/>
          </a:xfrm>
          <a:prstGeom prst="roundRect">
            <a:avLst>
              <a:gd name="adj" fmla="val 9381"/>
            </a:avLst>
          </a:prstGeom>
          <a:solidFill>
            <a:srgbClr val="FFFFFF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4" descr="Останкинская башня"/>
          <p:cNvPicPr>
            <a:picLocks noChangeAspect="1" noChangeArrowheads="1"/>
          </p:cNvPicPr>
          <p:nvPr/>
        </p:nvPicPr>
        <p:blipFill>
          <a:blip r:embed="rId3" cstate="print"/>
          <a:srcRect l="22592" r="22439"/>
          <a:stretch>
            <a:fillRect/>
          </a:stretch>
        </p:blipFill>
        <p:spPr bwMode="auto">
          <a:xfrm>
            <a:off x="2843808" y="62800"/>
            <a:ext cx="3326701" cy="6795200"/>
          </a:xfrm>
          <a:prstGeom prst="roundRect">
            <a:avLst>
              <a:gd name="adj" fmla="val 7204"/>
            </a:avLst>
          </a:prstGeom>
          <a:noFill/>
          <a:ln w="57150" cmpd="thinThick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/>
          <a:srcRect l="18004" t="4716" r="13583" b="19831"/>
          <a:stretch>
            <a:fillRect/>
          </a:stretch>
        </p:blipFill>
        <p:spPr bwMode="auto">
          <a:xfrm>
            <a:off x="5826063" y="0"/>
            <a:ext cx="3317938" cy="3933056"/>
          </a:xfrm>
          <a:prstGeom prst="roundRect">
            <a:avLst>
              <a:gd name="adj" fmla="val 5622"/>
            </a:avLst>
          </a:prstGeom>
          <a:noFill/>
          <a:ln w="57150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" name="Picture 5" descr="Большой театр"/>
          <p:cNvPicPr>
            <a:picLocks noChangeAspect="1" noChangeArrowheads="1"/>
          </p:cNvPicPr>
          <p:nvPr/>
        </p:nvPicPr>
        <p:blipFill>
          <a:blip r:embed="rId5" cstate="print"/>
          <a:srcRect l="3670" t="5025" r="20011" b="22471"/>
          <a:stretch>
            <a:fillRect/>
          </a:stretch>
        </p:blipFill>
        <p:spPr bwMode="auto">
          <a:xfrm>
            <a:off x="5176807" y="3789040"/>
            <a:ext cx="3967193" cy="3068960"/>
          </a:xfrm>
          <a:prstGeom prst="roundRect">
            <a:avLst>
              <a:gd name="adj" fmla="val 8164"/>
            </a:avLst>
          </a:prstGeom>
          <a:noFill/>
          <a:ln w="57150" cmpd="thinThick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3851920" cy="2924944"/>
          </a:xfrm>
          <a:prstGeom prst="roundRect">
            <a:avLst>
              <a:gd name="adj" fmla="val 8581"/>
            </a:avLst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2780928"/>
            <a:ext cx="3419871" cy="4077072"/>
          </a:xfrm>
          <a:prstGeom prst="roundRect">
            <a:avLst>
              <a:gd name="adj" fmla="val 8177"/>
            </a:avLst>
          </a:prstGeom>
          <a:ln>
            <a:noFill/>
          </a:ln>
          <a:effectLst>
            <a:softEdge rad="127000"/>
          </a:effectLst>
        </p:spPr>
      </p:pic>
      <p:sp>
        <p:nvSpPr>
          <p:cNvPr id="13" name="TextBox 12"/>
          <p:cNvSpPr txBox="1"/>
          <p:nvPr/>
        </p:nvSpPr>
        <p:spPr>
          <a:xfrm>
            <a:off x="0" y="0"/>
            <a:ext cx="305885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Третьяковская галерея</a:t>
            </a:r>
            <a:endParaRPr lang="ru-RU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2780928"/>
            <a:ext cx="4224233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Государственный исторический</a:t>
            </a:r>
          </a:p>
          <a:p>
            <a:r>
              <a:rPr lang="ru-RU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музей</a:t>
            </a:r>
            <a:endParaRPr lang="ru-RU" b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76056" y="0"/>
            <a:ext cx="4004943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r"/>
            <a:r>
              <a:rPr lang="ru-RU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Московский государственный</a:t>
            </a:r>
          </a:p>
          <a:p>
            <a:pPr algn="r"/>
            <a:r>
              <a:rPr lang="ru-RU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университет</a:t>
            </a:r>
            <a:endParaRPr lang="ru-RU" b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95583" y="3789040"/>
            <a:ext cx="2148417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Большой театр</a:t>
            </a:r>
            <a:endParaRPr lang="ru-RU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99792" y="6309320"/>
            <a:ext cx="337945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Останкинская телебашня</a:t>
            </a:r>
            <a:endParaRPr lang="ru-RU" b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ownloads\Картинки\1.jpg"/>
          <p:cNvPicPr>
            <a:picLocks noChangeAspect="1" noChangeArrowheads="1"/>
          </p:cNvPicPr>
          <p:nvPr/>
        </p:nvPicPr>
        <p:blipFill>
          <a:blip r:embed="rId2" cstate="print"/>
          <a:srcRect b="83231"/>
          <a:stretch>
            <a:fillRect/>
          </a:stretch>
        </p:blipFill>
        <p:spPr bwMode="auto">
          <a:xfrm>
            <a:off x="0" y="0"/>
            <a:ext cx="9143999" cy="1196752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251520" y="1268760"/>
            <a:ext cx="3096344" cy="5400600"/>
          </a:xfrm>
          <a:prstGeom prst="roundRect">
            <a:avLst>
              <a:gd name="adj" fmla="val 9381"/>
            </a:avLst>
          </a:prstGeom>
          <a:solidFill>
            <a:srgbClr val="FFFFFF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2985" b="10448"/>
          <a:stretch>
            <a:fillRect/>
          </a:stretch>
        </p:blipFill>
        <p:spPr bwMode="auto">
          <a:xfrm>
            <a:off x="4716016" y="0"/>
            <a:ext cx="4427985" cy="3356992"/>
          </a:xfrm>
          <a:prstGeom prst="roundRect">
            <a:avLst>
              <a:gd name="adj" fmla="val 5997"/>
            </a:avLst>
          </a:prstGeom>
          <a:ln>
            <a:noFill/>
          </a:ln>
          <a:effectLst>
            <a:softEdge rad="127000"/>
          </a:effectLst>
        </p:spPr>
      </p:pic>
      <p:pic>
        <p:nvPicPr>
          <p:cNvPr id="6" name="Содержимое 5" descr="picture.jpg"/>
          <p:cNvPicPr>
            <a:picLocks noChangeAspect="1"/>
          </p:cNvPicPr>
          <p:nvPr/>
        </p:nvPicPr>
        <p:blipFill>
          <a:blip r:embed="rId4" cstate="print"/>
          <a:srcRect b="12978"/>
          <a:stretch>
            <a:fillRect/>
          </a:stretch>
        </p:blipFill>
        <p:spPr>
          <a:xfrm>
            <a:off x="0" y="0"/>
            <a:ext cx="4860032" cy="3356992"/>
          </a:xfrm>
          <a:prstGeom prst="roundRect">
            <a:avLst>
              <a:gd name="adj" fmla="val 8945"/>
            </a:avLst>
          </a:prstGeom>
          <a:ln w="57150">
            <a:noFill/>
          </a:ln>
          <a:effectLst>
            <a:softEdge rad="12700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 l="5105" r="7207" b="24670"/>
          <a:stretch>
            <a:fillRect/>
          </a:stretch>
        </p:blipFill>
        <p:spPr bwMode="auto">
          <a:xfrm>
            <a:off x="4139952" y="3284984"/>
            <a:ext cx="5004048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3284984"/>
            <a:ext cx="4211960" cy="3573016"/>
          </a:xfrm>
          <a:prstGeom prst="roundRect">
            <a:avLst>
              <a:gd name="adj" fmla="val 7050"/>
            </a:avLst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179512" y="6021288"/>
            <a:ext cx="2837636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Цирк  Ю. Никулина </a:t>
            </a:r>
          </a:p>
          <a:p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на Цветном бульваре</a:t>
            </a:r>
            <a:endParaRPr lang="ru-RU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83968" y="3429000"/>
            <a:ext cx="2521844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Парк им. Горького</a:t>
            </a:r>
            <a:endParaRPr lang="ru-RU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35218" y="188640"/>
            <a:ext cx="2808782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Московский зоопарк</a:t>
            </a:r>
            <a:endParaRPr lang="ru-RU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15616" y="2780928"/>
            <a:ext cx="3581430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Московский метрополитен</a:t>
            </a:r>
            <a:endParaRPr lang="ru-RU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192</Words>
  <Application>Microsoft Office PowerPoint</Application>
  <PresentationFormat>Экран (4:3)</PresentationFormat>
  <Paragraphs>44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Города России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Редактор</dc:creator>
  <cp:lastModifiedBy>Гость</cp:lastModifiedBy>
  <cp:revision>30</cp:revision>
  <dcterms:created xsi:type="dcterms:W3CDTF">2013-10-31T10:03:55Z</dcterms:created>
  <dcterms:modified xsi:type="dcterms:W3CDTF">2016-12-08T12:00:33Z</dcterms:modified>
</cp:coreProperties>
</file>